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70" r:id="rId2"/>
    <p:sldId id="451" r:id="rId3"/>
    <p:sldId id="493" r:id="rId4"/>
    <p:sldId id="470" r:id="rId5"/>
    <p:sldId id="495" r:id="rId6"/>
    <p:sldId id="471" r:id="rId7"/>
    <p:sldId id="497" r:id="rId8"/>
    <p:sldId id="498" r:id="rId9"/>
    <p:sldId id="499" r:id="rId10"/>
    <p:sldId id="500" r:id="rId11"/>
    <p:sldId id="501" r:id="rId12"/>
    <p:sldId id="502" r:id="rId13"/>
    <p:sldId id="50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92"/>
    <p:restoredTop sz="94665"/>
  </p:normalViewPr>
  <p:slideViewPr>
    <p:cSldViewPr>
      <p:cViewPr varScale="1">
        <p:scale>
          <a:sx n="69" d="100"/>
          <a:sy n="69" d="100"/>
        </p:scale>
        <p:origin x="102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A908A-462D-4602-BBA1-A03C9A970D26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873F3-5C7F-4723-9853-56BD172CC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6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7F9A1-911F-9A4F-AFB5-016C5511F1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2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1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8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8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8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2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9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4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1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6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96A52-B951-4644-83A1-9619B619B6E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5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Panelist Comments:  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Measuring the New Economy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382000" cy="24384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Robert J. Gordon 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Virtual Conference, </a:t>
            </a:r>
            <a:r>
              <a:rPr lang="en-US" sz="4000" b="1" dirty="0" err="1" smtClean="0">
                <a:solidFill>
                  <a:schemeClr val="tx1"/>
                </a:solidFill>
              </a:rPr>
              <a:t>Luohan</a:t>
            </a:r>
            <a:r>
              <a:rPr lang="en-US" sz="4000" b="1" dirty="0" smtClean="0">
                <a:solidFill>
                  <a:schemeClr val="tx1"/>
                </a:solidFill>
              </a:rPr>
              <a:t> Academy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September 9, 2020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40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Stunning Implications of the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Import Takeover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1555861"/>
            <a:ext cx="8051800" cy="543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7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Import Penetration in 2011-13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Equals 88%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 simplify, say it’s 100%</a:t>
            </a:r>
          </a:p>
          <a:p>
            <a:r>
              <a:rPr lang="en-US" b="1" dirty="0" smtClean="0"/>
              <a:t>That means that computer output is no longer part of GDP</a:t>
            </a:r>
          </a:p>
          <a:p>
            <a:pPr lvl="1"/>
            <a:r>
              <a:rPr lang="en-US" b="1" dirty="0" smtClean="0"/>
              <a:t>Any price index bias is irrelevant for GDP</a:t>
            </a:r>
          </a:p>
          <a:p>
            <a:pPr lvl="1"/>
            <a:r>
              <a:rPr lang="en-US" b="1" smtClean="0"/>
              <a:t>But bias raises </a:t>
            </a:r>
            <a:r>
              <a:rPr lang="en-US" b="1" dirty="0" smtClean="0"/>
              <a:t>contribution of capital deepening to productivity growth</a:t>
            </a:r>
          </a:p>
          <a:p>
            <a:pPr lvl="1"/>
            <a:r>
              <a:rPr lang="en-US" b="1" dirty="0" smtClean="0"/>
              <a:t>Thus reduces contribution of TFP to productivity growth</a:t>
            </a:r>
          </a:p>
        </p:txBody>
      </p:sp>
    </p:spTree>
    <p:extLst>
      <p:ext uri="{BB962C8B-B14F-4D97-AF65-F5344CB8AC3E}">
        <p14:creationId xmlns:p14="http://schemas.microsoft.com/office/powerpoint/2010/main" val="3910665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Biggest Mismeasurement Issue:  Free Internet Services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They’re not free.  Both phone and internet subscription cost money</a:t>
            </a:r>
          </a:p>
          <a:p>
            <a:r>
              <a:rPr lang="en-US" b="1" dirty="0" smtClean="0"/>
              <a:t>Some research measures value as wage times hours of free internet use</a:t>
            </a:r>
          </a:p>
          <a:p>
            <a:pPr lvl="1"/>
            <a:r>
              <a:rPr lang="en-US" b="1" dirty="0" smtClean="0"/>
              <a:t>Should </a:t>
            </a:r>
            <a:r>
              <a:rPr lang="en-US" b="1" dirty="0" smtClean="0"/>
              <a:t>not multiply wage by time but rather </a:t>
            </a:r>
            <a:r>
              <a:rPr lang="en-US" b="1" dirty="0" smtClean="0"/>
              <a:t>compare the </a:t>
            </a:r>
            <a:r>
              <a:rPr lang="en-US" b="1" dirty="0" smtClean="0"/>
              <a:t>value of internet time vs. previous use of </a:t>
            </a:r>
            <a:r>
              <a:rPr lang="en-US" b="1" dirty="0" smtClean="0"/>
              <a:t>time</a:t>
            </a:r>
          </a:p>
          <a:p>
            <a:pPr lvl="1"/>
            <a:r>
              <a:rPr lang="en-US" b="1" dirty="0" smtClean="0"/>
              <a:t>Radio, television, talking on the phone, playing board games</a:t>
            </a:r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064452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Further Considerations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Consumer surplus produced by smart phones and internet is much greater than increase in business productivity</a:t>
            </a:r>
          </a:p>
          <a:p>
            <a:pPr lvl="1"/>
            <a:r>
              <a:rPr lang="en-US" b="1" dirty="0" smtClean="0"/>
              <a:t>Facebook use outside of production of business goods and services</a:t>
            </a:r>
          </a:p>
          <a:p>
            <a:pPr lvl="1"/>
            <a:r>
              <a:rPr lang="en-US" b="1" dirty="0" smtClean="0"/>
              <a:t>Contribution of phone hardware is imported, not part of GDP.</a:t>
            </a:r>
            <a:endParaRPr lang="en-US" b="1" dirty="0" smtClean="0"/>
          </a:p>
          <a:p>
            <a:r>
              <a:rPr lang="en-US" b="1" dirty="0" smtClean="0"/>
              <a:t>CS not included in GDP is nothing new</a:t>
            </a:r>
          </a:p>
          <a:p>
            <a:r>
              <a:rPr lang="en-US" b="1" dirty="0" smtClean="0"/>
              <a:t>Running water, </a:t>
            </a:r>
            <a:r>
              <a:rPr lang="en-US" b="1" dirty="0" smtClean="0"/>
              <a:t>indoor plumbing, removal </a:t>
            </a:r>
            <a:r>
              <a:rPr lang="en-US" b="1" dirty="0" smtClean="0"/>
              <a:t>of horse droppings, radio &amp; TV, value of conquering infant </a:t>
            </a:r>
            <a:r>
              <a:rPr lang="en-US" b="1" dirty="0" smtClean="0"/>
              <a:t>mortality and infectious diseases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565955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Pervasive Productivity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Growth Slowdown:  US and Europe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slowdown in productivity growth in the advanced economies is pervasive since 2005</a:t>
            </a:r>
          </a:p>
          <a:p>
            <a:r>
              <a:rPr lang="en-US" sz="3600" b="1" dirty="0" smtClean="0"/>
              <a:t>Can improvements in measurement explain part or all of the slowdown?</a:t>
            </a:r>
          </a:p>
          <a:p>
            <a:r>
              <a:rPr lang="en-US" sz="3600" b="1" dirty="0" smtClean="0"/>
              <a:t>My study is limited to the U.S. and Western Europe, but Japan and developed </a:t>
            </a:r>
            <a:r>
              <a:rPr lang="en-US" sz="3600" b="1" dirty="0" smtClean="0"/>
              <a:t>East Asia have also experienced slowdowns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68697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E1479-A9E8-3F48-81D0-C8AD67EFA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Four Intervals for US vs. EU-10,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Early-to-Late Slowdown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B3CAD659-C280-2D4F-80FF-50EB6229D5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4286" y="1690689"/>
            <a:ext cx="6935428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82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Conclusions </a:t>
            </a:r>
            <a:r>
              <a:rPr lang="en-US" b="1" dirty="0" smtClean="0">
                <a:solidFill>
                  <a:srgbClr val="C00000"/>
                </a:solidFill>
              </a:rPr>
              <a:t>on EU-10 vs. U.S.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/>
          </a:bodyPr>
          <a:lstStyle/>
          <a:p>
            <a:r>
              <a:rPr lang="en-US" sz="3600" b="1" dirty="0"/>
              <a:t>EU-10 productivity growth in 1972-95 similar to US 1950-72.</a:t>
            </a:r>
          </a:p>
          <a:p>
            <a:r>
              <a:rPr lang="en-US" sz="3600" b="1" dirty="0"/>
              <a:t>“Early-to-late’ slowdown is the same for total economy</a:t>
            </a:r>
          </a:p>
          <a:p>
            <a:r>
              <a:rPr lang="en-US" sz="3600" b="1" dirty="0"/>
              <a:t>Also the same for commodity sectors, quite similar for service sectors</a:t>
            </a:r>
          </a:p>
          <a:p>
            <a:r>
              <a:rPr lang="en-US" sz="3600" b="1" dirty="0"/>
              <a:t>Big difference is the 1995-2005 revival in the US but no revival in EU-10</a:t>
            </a:r>
          </a:p>
        </p:txBody>
      </p:sp>
    </p:spTree>
    <p:extLst>
      <p:ext uri="{BB962C8B-B14F-4D97-AF65-F5344CB8AC3E}">
        <p14:creationId xmlns:p14="http://schemas.microsoft.com/office/powerpoint/2010/main" val="3085715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E1479-A9E8-3F48-81D0-C8AD67EFA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Sources of Growth, MFP vs.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Capital Deepening vs. Labor Comp.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B81E6DE-3C8B-D744-8FAF-B313234E6C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4285" y="1690689"/>
            <a:ext cx="6935429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162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Sources of Growth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92500"/>
          </a:bodyPr>
          <a:lstStyle/>
          <a:p>
            <a:r>
              <a:rPr lang="en-US" sz="3600" b="1" dirty="0"/>
              <a:t>US: changing MFP growth explains almost all of the first three intervals, capital deepening steady</a:t>
            </a:r>
          </a:p>
          <a:p>
            <a:r>
              <a:rPr lang="en-US" sz="3600" b="1" dirty="0"/>
              <a:t>US:  less capital deepening contributes along with MFP to the final slowdown</a:t>
            </a:r>
          </a:p>
          <a:p>
            <a:r>
              <a:rPr lang="en-US" sz="3600" b="1" dirty="0"/>
              <a:t>EU-10:  steady slowdown is explained roughly equally by MFP and capital deepening</a:t>
            </a:r>
          </a:p>
          <a:p>
            <a:r>
              <a:rPr lang="en-US" sz="3600" b="1" dirty="0"/>
              <a:t>Labor composition contribution small but steady</a:t>
            </a:r>
          </a:p>
        </p:txBody>
      </p:sp>
    </p:spTree>
    <p:extLst>
      <p:ext uri="{BB962C8B-B14F-4D97-AF65-F5344CB8AC3E}">
        <p14:creationId xmlns:p14="http://schemas.microsoft.com/office/powerpoint/2010/main" val="3605911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Measurement Issues for U.S.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Upward bias in price indexes for computer hardware (insufficiently rapid rate of decline)</a:t>
            </a:r>
          </a:p>
          <a:p>
            <a:r>
              <a:rPr lang="en-US" b="1" dirty="0"/>
              <a:t>Nominal share of IT investment in GDP</a:t>
            </a:r>
          </a:p>
          <a:p>
            <a:pPr lvl="1"/>
            <a:r>
              <a:rPr lang="en-US" b="1" dirty="0"/>
              <a:t>1999-2000  2.8          </a:t>
            </a:r>
            <a:r>
              <a:rPr lang="en-US" b="1" dirty="0" smtClean="0"/>
              <a:t>2018-19  1.9</a:t>
            </a:r>
            <a:endParaRPr lang="en-US" b="1" dirty="0"/>
          </a:p>
          <a:p>
            <a:r>
              <a:rPr lang="en-US" b="1" dirty="0"/>
              <a:t>Thus with constant bias the mismeasurement of GDP and productivity have declined</a:t>
            </a:r>
          </a:p>
          <a:p>
            <a:r>
              <a:rPr lang="en-US" b="1" dirty="0" smtClean="0"/>
              <a:t>Byrne et al show bias in labor </a:t>
            </a:r>
            <a:r>
              <a:rPr lang="en-US" b="1" dirty="0"/>
              <a:t>productivity mismeasurement </a:t>
            </a:r>
            <a:r>
              <a:rPr lang="en-US" b="1" dirty="0" smtClean="0"/>
              <a:t>dropped from </a:t>
            </a:r>
            <a:r>
              <a:rPr lang="en-US" b="1" dirty="0"/>
              <a:t>0.4 </a:t>
            </a:r>
            <a:r>
              <a:rPr lang="en-US" b="1" dirty="0" smtClean="0"/>
              <a:t>in 1999-2000 to 0.2 in 2014-2015.</a:t>
            </a:r>
          </a:p>
          <a:p>
            <a:r>
              <a:rPr lang="en-US" b="1" dirty="0" smtClean="0"/>
              <a:t>Bias in price </a:t>
            </a:r>
            <a:r>
              <a:rPr lang="en-US" b="1" dirty="0" err="1" smtClean="0"/>
              <a:t>inexes</a:t>
            </a:r>
            <a:r>
              <a:rPr lang="en-US" b="1" dirty="0" smtClean="0"/>
              <a:t> for semiconductor chips?  It’s an intermediate good</a:t>
            </a:r>
          </a:p>
          <a:p>
            <a:endParaRPr lang="en-US" b="1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19707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Three Price Indexes for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Computers and Peripherals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94884"/>
            <a:ext cx="8056745" cy="526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63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Two Issues with Import Price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Index for Computers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It must be wrong.  </a:t>
            </a:r>
          </a:p>
          <a:p>
            <a:pPr lvl="1"/>
            <a:r>
              <a:rPr lang="en-US" b="1" dirty="0" smtClean="0"/>
              <a:t>Imported computers are not getting steadily more expensive than domestically produced</a:t>
            </a:r>
          </a:p>
          <a:p>
            <a:pPr lvl="1"/>
            <a:r>
              <a:rPr lang="en-US" b="1" dirty="0" smtClean="0"/>
              <a:t>If anything, reverse is true</a:t>
            </a:r>
          </a:p>
          <a:p>
            <a:r>
              <a:rPr lang="en-US" b="1" dirty="0" smtClean="0"/>
              <a:t>Let’s say IPI is wrong</a:t>
            </a:r>
          </a:p>
          <a:p>
            <a:pPr lvl="1"/>
            <a:r>
              <a:rPr lang="en-US" b="1" dirty="0" smtClean="0"/>
              <a:t>Replace import price index by GDP price index for computers.</a:t>
            </a:r>
            <a:endParaRPr lang="en-US" b="1" dirty="0" smtClean="0"/>
          </a:p>
          <a:p>
            <a:pPr lvl="1"/>
            <a:r>
              <a:rPr lang="en-US" b="1" dirty="0" smtClean="0"/>
              <a:t>No impact on GDP.  More investment but more </a:t>
            </a:r>
            <a:r>
              <a:rPr lang="en-US" b="1" dirty="0" smtClean="0"/>
              <a:t>imports (which are subtracted out of GDP)</a:t>
            </a:r>
            <a:endParaRPr lang="en-US" b="1" dirty="0" smtClean="0"/>
          </a:p>
          <a:p>
            <a:pPr lvl="1"/>
            <a:r>
              <a:rPr lang="en-US" b="1" dirty="0" smtClean="0"/>
              <a:t>More capital deepening, slower growth TFP </a:t>
            </a:r>
          </a:p>
        </p:txBody>
      </p:sp>
    </p:spTree>
    <p:extLst>
      <p:ext uri="{BB962C8B-B14F-4D97-AF65-F5344CB8AC3E}">
        <p14:creationId xmlns:p14="http://schemas.microsoft.com/office/powerpoint/2010/main" val="2861681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187739</TotalTime>
  <Words>559</Words>
  <Application>Microsoft Office PowerPoint</Application>
  <PresentationFormat>On-screen Show (4:3)</PresentationFormat>
  <Paragraphs>55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Panelist Comments:   Measuring the New Economy</vt:lpstr>
      <vt:lpstr>Pervasive Productivity Growth Slowdown:  US and Europe</vt:lpstr>
      <vt:lpstr>Four Intervals for US vs. EU-10, Early-to-Late Slowdown</vt:lpstr>
      <vt:lpstr>Conclusions on EU-10 vs. U.S.</vt:lpstr>
      <vt:lpstr>Sources of Growth, MFP vs.  Capital Deepening vs. Labor Comp.</vt:lpstr>
      <vt:lpstr>Sources of Growth Summary</vt:lpstr>
      <vt:lpstr>Measurement Issues for U.S.</vt:lpstr>
      <vt:lpstr>Three Price Indexes for Computers and Peripherals</vt:lpstr>
      <vt:lpstr>Two Issues with Import Price  Index for Computers</vt:lpstr>
      <vt:lpstr>The Stunning Implications of the Import Takeover</vt:lpstr>
      <vt:lpstr>Import Penetration in 2011-13 Equals 88%</vt:lpstr>
      <vt:lpstr>The Biggest Mismeasurement Issue:  Free Internet Services</vt:lpstr>
      <vt:lpstr>Further Considerations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</dc:creator>
  <cp:lastModifiedBy>Robert J Gordon</cp:lastModifiedBy>
  <cp:revision>424</cp:revision>
  <cp:lastPrinted>2015-04-09T18:03:11Z</cp:lastPrinted>
  <dcterms:created xsi:type="dcterms:W3CDTF">2015-04-08T17:41:41Z</dcterms:created>
  <dcterms:modified xsi:type="dcterms:W3CDTF">2020-09-08T04:52:40Z</dcterms:modified>
</cp:coreProperties>
</file>