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theme/themeOverride2.xml" ContentType="application/vnd.openxmlformats-officedocument.themeOverr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theme/themeOverride3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27"/>
  </p:notesMasterIdLst>
  <p:sldIdLst>
    <p:sldId id="270" r:id="rId2"/>
    <p:sldId id="451" r:id="rId3"/>
    <p:sldId id="452" r:id="rId4"/>
    <p:sldId id="453" r:id="rId5"/>
    <p:sldId id="454" r:id="rId6"/>
    <p:sldId id="457" r:id="rId7"/>
    <p:sldId id="456" r:id="rId8"/>
    <p:sldId id="458" r:id="rId9"/>
    <p:sldId id="459" r:id="rId10"/>
    <p:sldId id="460" r:id="rId11"/>
    <p:sldId id="461" r:id="rId12"/>
    <p:sldId id="462" r:id="rId13"/>
    <p:sldId id="463" r:id="rId14"/>
    <p:sldId id="464" r:id="rId15"/>
    <p:sldId id="465" r:id="rId16"/>
    <p:sldId id="466" r:id="rId17"/>
    <p:sldId id="467" r:id="rId18"/>
    <p:sldId id="468" r:id="rId19"/>
    <p:sldId id="469" r:id="rId20"/>
    <p:sldId id="471" r:id="rId21"/>
    <p:sldId id="472" r:id="rId22"/>
    <p:sldId id="470" r:id="rId23"/>
    <p:sldId id="473" r:id="rId24"/>
    <p:sldId id="474" r:id="rId25"/>
    <p:sldId id="475" r:id="rId2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5139"/>
    <p:restoredTop sz="94611"/>
  </p:normalViewPr>
  <p:slideViewPr>
    <p:cSldViewPr>
      <p:cViewPr varScale="1">
        <p:scale>
          <a:sx n="69" d="100"/>
          <a:sy n="69" d="100"/>
        </p:scale>
        <p:origin x="420" y="5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Users\Hassan\Documents\University\Gordon%20RA\Interwar%20Productivity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2.xml"/><Relationship Id="rId1" Type="http://schemas.microsoft.com/office/2011/relationships/chartStyle" Target="style2.xml"/><Relationship Id="rId4" Type="http://schemas.openxmlformats.org/officeDocument/2006/relationships/oleObject" Target="file:///\\Users\Hassan\Documents\University\Gordon%20RA\Interwar%20Productivity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/><Relationship Id="rId2" Type="http://schemas.microsoft.com/office/2011/relationships/chartColorStyle" Target="colors3.xml"/><Relationship Id="rId1" Type="http://schemas.microsoft.com/office/2011/relationships/chartStyle" Target="style3.xml"/><Relationship Id="rId4" Type="http://schemas.openxmlformats.org/officeDocument/2006/relationships/oleObject" Target="file:///\\Users\Hassan\Documents\University\Gordon%20RA\Interwar%20Productivity.xlsx" TargetMode="Externa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3.xml"/><Relationship Id="rId2" Type="http://schemas.microsoft.com/office/2011/relationships/chartColorStyle" Target="colors4.xml"/><Relationship Id="rId1" Type="http://schemas.microsoft.com/office/2011/relationships/chartStyle" Target="style4.xml"/><Relationship Id="rId4" Type="http://schemas.openxmlformats.org/officeDocument/2006/relationships/oleObject" Target="file:///\\Users\Hassan\Documents\University\Gordon%20RA\Interwar%20Productivity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Pt>
            <c:idx val="5"/>
            <c:invertIfNegative val="0"/>
            <c:bubble3D val="0"/>
            <c:spPr>
              <a:solidFill>
                <a:srgbClr val="00B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4A26-774E-B6E0-E99A9FAA4190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Calculations!$L$2:$L$7</c:f>
              <c:strCache>
                <c:ptCount val="6"/>
                <c:pt idx="0">
                  <c:v>Current Value</c:v>
                </c:pt>
                <c:pt idx="1">
                  <c:v>First Lag</c:v>
                </c:pt>
                <c:pt idx="2">
                  <c:v>Second Lag</c:v>
                </c:pt>
                <c:pt idx="3">
                  <c:v>Third Lag</c:v>
                </c:pt>
                <c:pt idx="4">
                  <c:v>Fourth Lag</c:v>
                </c:pt>
                <c:pt idx="5">
                  <c:v>Sum of Coefficients</c:v>
                </c:pt>
              </c:strCache>
            </c:strRef>
          </c:cat>
          <c:val>
            <c:numRef>
              <c:f>Calculations!$M$2:$M$7</c:f>
              <c:numCache>
                <c:formatCode>0.00</c:formatCode>
                <c:ptCount val="6"/>
                <c:pt idx="0">
                  <c:v>0.47050540200000002</c:v>
                </c:pt>
                <c:pt idx="1">
                  <c:v>-0.183631658</c:v>
                </c:pt>
                <c:pt idx="2">
                  <c:v>-6.6234519000000006E-2</c:v>
                </c:pt>
                <c:pt idx="3">
                  <c:v>-9.7588269000000005E-2</c:v>
                </c:pt>
                <c:pt idx="4">
                  <c:v>5.9069040000000001E-3</c:v>
                </c:pt>
                <c:pt idx="5">
                  <c:v>0.12895785999999998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A26-774E-B6E0-E99A9FAA419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473971072"/>
        <c:axId val="474206960"/>
      </c:barChart>
      <c:catAx>
        <c:axId val="4739710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low"/>
        <c:spPr>
          <a:noFill/>
          <a:ln w="38100" cap="flat" cmpd="sng" algn="ctr">
            <a:solidFill>
              <a:schemeClr val="tx1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4206960"/>
        <c:crosses val="autoZero"/>
        <c:auto val="1"/>
        <c:lblAlgn val="ctr"/>
        <c:lblOffset val="100"/>
        <c:noMultiLvlLbl val="0"/>
      </c:catAx>
      <c:valAx>
        <c:axId val="47420696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7397107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400" b="1">
          <a:solidFill>
            <a:schemeClr val="tx1"/>
          </a:solidFill>
        </a:defRPr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'P388 Data'!$B$1</c:f>
              <c:strCache>
                <c:ptCount val="1"/>
                <c:pt idx="0">
                  <c:v>AY</c:v>
                </c:pt>
              </c:strCache>
            </c:strRef>
          </c:tx>
          <c:spPr>
            <a:ln w="38100" cap="rnd">
              <a:solidFill>
                <a:srgbClr val="FF0000"/>
              </a:solidFill>
              <a:round/>
            </a:ln>
            <a:effectLst>
              <a:glow rad="38100">
                <a:sysClr val="windowText" lastClr="000000"/>
              </a:glow>
            </a:effectLst>
          </c:spPr>
          <c:marker>
            <c:symbol val="none"/>
          </c:marker>
          <c:cat>
            <c:numRef>
              <c:f>'P388 Data'!$A$2:$A$133</c:f>
              <c:numCache>
                <c:formatCode>General</c:formatCode>
                <c:ptCount val="132"/>
                <c:pt idx="0">
                  <c:v>1953</c:v>
                </c:pt>
                <c:pt idx="1">
                  <c:v>1953.25</c:v>
                </c:pt>
                <c:pt idx="2">
                  <c:v>1953.5</c:v>
                </c:pt>
                <c:pt idx="3">
                  <c:v>1953.75</c:v>
                </c:pt>
                <c:pt idx="4">
                  <c:v>1954</c:v>
                </c:pt>
                <c:pt idx="5">
                  <c:v>1954.25</c:v>
                </c:pt>
                <c:pt idx="6">
                  <c:v>1954.5</c:v>
                </c:pt>
                <c:pt idx="7">
                  <c:v>1954.75</c:v>
                </c:pt>
                <c:pt idx="8">
                  <c:v>1955</c:v>
                </c:pt>
                <c:pt idx="9">
                  <c:v>1955.25</c:v>
                </c:pt>
                <c:pt idx="10">
                  <c:v>1955.5</c:v>
                </c:pt>
                <c:pt idx="11">
                  <c:v>1955.75</c:v>
                </c:pt>
                <c:pt idx="12">
                  <c:v>1956</c:v>
                </c:pt>
                <c:pt idx="13">
                  <c:v>1956.25</c:v>
                </c:pt>
                <c:pt idx="14">
                  <c:v>1956.5</c:v>
                </c:pt>
                <c:pt idx="15">
                  <c:v>1956.75</c:v>
                </c:pt>
                <c:pt idx="16">
                  <c:v>1957</c:v>
                </c:pt>
                <c:pt idx="17">
                  <c:v>1957.25</c:v>
                </c:pt>
                <c:pt idx="18">
                  <c:v>1957.5</c:v>
                </c:pt>
                <c:pt idx="19">
                  <c:v>1957.75</c:v>
                </c:pt>
                <c:pt idx="20">
                  <c:v>1958</c:v>
                </c:pt>
                <c:pt idx="21">
                  <c:v>1958.25</c:v>
                </c:pt>
                <c:pt idx="22">
                  <c:v>1958.5</c:v>
                </c:pt>
                <c:pt idx="23">
                  <c:v>1958.75</c:v>
                </c:pt>
                <c:pt idx="24">
                  <c:v>1959</c:v>
                </c:pt>
                <c:pt idx="25">
                  <c:v>1959.25</c:v>
                </c:pt>
                <c:pt idx="26">
                  <c:v>1959.5</c:v>
                </c:pt>
                <c:pt idx="27">
                  <c:v>1959.75</c:v>
                </c:pt>
                <c:pt idx="28">
                  <c:v>1960</c:v>
                </c:pt>
                <c:pt idx="29">
                  <c:v>1960.25</c:v>
                </c:pt>
                <c:pt idx="30">
                  <c:v>1960.5</c:v>
                </c:pt>
                <c:pt idx="31">
                  <c:v>1960.75</c:v>
                </c:pt>
                <c:pt idx="32">
                  <c:v>1961</c:v>
                </c:pt>
                <c:pt idx="33">
                  <c:v>1961.25</c:v>
                </c:pt>
                <c:pt idx="34">
                  <c:v>1961.5</c:v>
                </c:pt>
                <c:pt idx="35">
                  <c:v>1961.75</c:v>
                </c:pt>
                <c:pt idx="36">
                  <c:v>1962</c:v>
                </c:pt>
                <c:pt idx="37">
                  <c:v>1962.25</c:v>
                </c:pt>
                <c:pt idx="38">
                  <c:v>1962.5</c:v>
                </c:pt>
                <c:pt idx="39">
                  <c:v>1962.75</c:v>
                </c:pt>
                <c:pt idx="40">
                  <c:v>1963</c:v>
                </c:pt>
                <c:pt idx="41">
                  <c:v>1963.25</c:v>
                </c:pt>
                <c:pt idx="42">
                  <c:v>1963.5</c:v>
                </c:pt>
                <c:pt idx="43">
                  <c:v>1963.75</c:v>
                </c:pt>
                <c:pt idx="44">
                  <c:v>1964</c:v>
                </c:pt>
                <c:pt idx="45">
                  <c:v>1964.25</c:v>
                </c:pt>
                <c:pt idx="46">
                  <c:v>1964.5</c:v>
                </c:pt>
                <c:pt idx="47">
                  <c:v>1964.75</c:v>
                </c:pt>
                <c:pt idx="48">
                  <c:v>1965</c:v>
                </c:pt>
                <c:pt idx="49">
                  <c:v>1965.25</c:v>
                </c:pt>
                <c:pt idx="50">
                  <c:v>1965.5</c:v>
                </c:pt>
                <c:pt idx="51">
                  <c:v>1965.75</c:v>
                </c:pt>
                <c:pt idx="52">
                  <c:v>1966</c:v>
                </c:pt>
                <c:pt idx="53">
                  <c:v>1966.25</c:v>
                </c:pt>
                <c:pt idx="54">
                  <c:v>1966.5</c:v>
                </c:pt>
                <c:pt idx="55">
                  <c:v>1966.75</c:v>
                </c:pt>
                <c:pt idx="56">
                  <c:v>1967</c:v>
                </c:pt>
                <c:pt idx="57">
                  <c:v>1967.25</c:v>
                </c:pt>
                <c:pt idx="58">
                  <c:v>1967.5</c:v>
                </c:pt>
                <c:pt idx="59">
                  <c:v>1967.75</c:v>
                </c:pt>
                <c:pt idx="60">
                  <c:v>1968</c:v>
                </c:pt>
                <c:pt idx="61">
                  <c:v>1968.25</c:v>
                </c:pt>
                <c:pt idx="62">
                  <c:v>1968.5</c:v>
                </c:pt>
                <c:pt idx="63">
                  <c:v>1968.75</c:v>
                </c:pt>
                <c:pt idx="64">
                  <c:v>1969</c:v>
                </c:pt>
                <c:pt idx="65">
                  <c:v>1969.25</c:v>
                </c:pt>
                <c:pt idx="66">
                  <c:v>1969.5</c:v>
                </c:pt>
                <c:pt idx="67">
                  <c:v>1969.75</c:v>
                </c:pt>
                <c:pt idx="68">
                  <c:v>1970</c:v>
                </c:pt>
                <c:pt idx="69">
                  <c:v>1970.25</c:v>
                </c:pt>
                <c:pt idx="70">
                  <c:v>1970.5</c:v>
                </c:pt>
                <c:pt idx="71">
                  <c:v>1970.75</c:v>
                </c:pt>
                <c:pt idx="72">
                  <c:v>1971</c:v>
                </c:pt>
                <c:pt idx="73">
                  <c:v>1971.25</c:v>
                </c:pt>
                <c:pt idx="74">
                  <c:v>1971.5</c:v>
                </c:pt>
                <c:pt idx="75">
                  <c:v>1971.75</c:v>
                </c:pt>
                <c:pt idx="76">
                  <c:v>1972</c:v>
                </c:pt>
                <c:pt idx="77">
                  <c:v>1972.25</c:v>
                </c:pt>
                <c:pt idx="78">
                  <c:v>1972.5</c:v>
                </c:pt>
                <c:pt idx="79">
                  <c:v>1972.75</c:v>
                </c:pt>
                <c:pt idx="80">
                  <c:v>1973</c:v>
                </c:pt>
                <c:pt idx="81">
                  <c:v>1973.25</c:v>
                </c:pt>
                <c:pt idx="82">
                  <c:v>1973.5</c:v>
                </c:pt>
                <c:pt idx="83">
                  <c:v>1973.75</c:v>
                </c:pt>
                <c:pt idx="84">
                  <c:v>1974</c:v>
                </c:pt>
                <c:pt idx="85">
                  <c:v>1974.25</c:v>
                </c:pt>
                <c:pt idx="86">
                  <c:v>1974.5</c:v>
                </c:pt>
                <c:pt idx="87">
                  <c:v>1974.75</c:v>
                </c:pt>
                <c:pt idx="88">
                  <c:v>1975</c:v>
                </c:pt>
                <c:pt idx="89">
                  <c:v>1975.25</c:v>
                </c:pt>
                <c:pt idx="90">
                  <c:v>1975.5</c:v>
                </c:pt>
                <c:pt idx="91">
                  <c:v>1975.75</c:v>
                </c:pt>
                <c:pt idx="92">
                  <c:v>1976</c:v>
                </c:pt>
                <c:pt idx="93">
                  <c:v>1976.25</c:v>
                </c:pt>
                <c:pt idx="94">
                  <c:v>1976.5</c:v>
                </c:pt>
                <c:pt idx="95">
                  <c:v>1976.75</c:v>
                </c:pt>
                <c:pt idx="96">
                  <c:v>1977</c:v>
                </c:pt>
                <c:pt idx="97">
                  <c:v>1977.25</c:v>
                </c:pt>
                <c:pt idx="98">
                  <c:v>1977.5</c:v>
                </c:pt>
                <c:pt idx="99">
                  <c:v>1977.75</c:v>
                </c:pt>
                <c:pt idx="100">
                  <c:v>1978</c:v>
                </c:pt>
                <c:pt idx="101">
                  <c:v>1978.25</c:v>
                </c:pt>
                <c:pt idx="102">
                  <c:v>1978.5</c:v>
                </c:pt>
                <c:pt idx="103">
                  <c:v>1978.75</c:v>
                </c:pt>
                <c:pt idx="104">
                  <c:v>1979</c:v>
                </c:pt>
                <c:pt idx="105">
                  <c:v>1979.25</c:v>
                </c:pt>
                <c:pt idx="106">
                  <c:v>1979.5</c:v>
                </c:pt>
                <c:pt idx="107">
                  <c:v>1979.75</c:v>
                </c:pt>
                <c:pt idx="108">
                  <c:v>1980</c:v>
                </c:pt>
                <c:pt idx="109">
                  <c:v>1980.25</c:v>
                </c:pt>
                <c:pt idx="110">
                  <c:v>1980.5</c:v>
                </c:pt>
                <c:pt idx="111">
                  <c:v>1980.75</c:v>
                </c:pt>
                <c:pt idx="112">
                  <c:v>1981</c:v>
                </c:pt>
                <c:pt idx="113">
                  <c:v>1981.25</c:v>
                </c:pt>
                <c:pt idx="114">
                  <c:v>1981.5</c:v>
                </c:pt>
                <c:pt idx="115">
                  <c:v>1981.75</c:v>
                </c:pt>
                <c:pt idx="116">
                  <c:v>1982</c:v>
                </c:pt>
                <c:pt idx="117">
                  <c:v>1982.25</c:v>
                </c:pt>
                <c:pt idx="118">
                  <c:v>1982.5</c:v>
                </c:pt>
                <c:pt idx="119">
                  <c:v>1982.75</c:v>
                </c:pt>
                <c:pt idx="120">
                  <c:v>1983</c:v>
                </c:pt>
                <c:pt idx="121">
                  <c:v>1983.25</c:v>
                </c:pt>
                <c:pt idx="122">
                  <c:v>1983.5</c:v>
                </c:pt>
                <c:pt idx="123">
                  <c:v>1983.75</c:v>
                </c:pt>
                <c:pt idx="124">
                  <c:v>1984</c:v>
                </c:pt>
                <c:pt idx="125">
                  <c:v>1984.25</c:v>
                </c:pt>
                <c:pt idx="126">
                  <c:v>1984.5</c:v>
                </c:pt>
                <c:pt idx="127">
                  <c:v>1984.75</c:v>
                </c:pt>
                <c:pt idx="128">
                  <c:v>1985</c:v>
                </c:pt>
                <c:pt idx="129">
                  <c:v>1985.25</c:v>
                </c:pt>
                <c:pt idx="130">
                  <c:v>1985.5</c:v>
                </c:pt>
                <c:pt idx="131">
                  <c:v>1985.75</c:v>
                </c:pt>
              </c:numCache>
            </c:numRef>
          </c:cat>
          <c:val>
            <c:numRef>
              <c:f>'P388 Data'!$B$2:$B$133</c:f>
              <c:numCache>
                <c:formatCode>General</c:formatCode>
                <c:ptCount val="132"/>
                <c:pt idx="0">
                  <c:v>7.6827919276551953</c:v>
                </c:pt>
                <c:pt idx="1">
                  <c:v>7.3848840278353602</c:v>
                </c:pt>
                <c:pt idx="2">
                  <c:v>5.7574883376406962</c:v>
                </c:pt>
                <c:pt idx="3">
                  <c:v>2.9681226979218862</c:v>
                </c:pt>
                <c:pt idx="4">
                  <c:v>1.8278784761397004</c:v>
                </c:pt>
                <c:pt idx="5">
                  <c:v>0.97541602935383631</c:v>
                </c:pt>
                <c:pt idx="6">
                  <c:v>0.99576354993705718</c:v>
                </c:pt>
                <c:pt idx="7">
                  <c:v>2.0333512128255804</c:v>
                </c:pt>
                <c:pt idx="8">
                  <c:v>3.8205648198894551</c:v>
                </c:pt>
                <c:pt idx="9">
                  <c:v>4.6740804537631409</c:v>
                </c:pt>
                <c:pt idx="10">
                  <c:v>5.0447156163346216</c:v>
                </c:pt>
                <c:pt idx="11">
                  <c:v>4.7845956131487037</c:v>
                </c:pt>
                <c:pt idx="12">
                  <c:v>3.7081440661543263</c:v>
                </c:pt>
                <c:pt idx="13">
                  <c:v>3.7030694706678462</c:v>
                </c:pt>
                <c:pt idx="14">
                  <c:v>2.7911511267522622</c:v>
                </c:pt>
                <c:pt idx="15">
                  <c:v>3.5498044438530574</c:v>
                </c:pt>
                <c:pt idx="16">
                  <c:v>3.0701467482594964</c:v>
                </c:pt>
                <c:pt idx="17">
                  <c:v>1.9948683423476365</c:v>
                </c:pt>
                <c:pt idx="18">
                  <c:v>1.7695746939192796</c:v>
                </c:pt>
                <c:pt idx="19">
                  <c:v>-0.2514552128606935</c:v>
                </c:pt>
                <c:pt idx="20">
                  <c:v>-3.6211488211883132</c:v>
                </c:pt>
                <c:pt idx="21">
                  <c:v>-4.0787568222058574</c:v>
                </c:pt>
                <c:pt idx="22">
                  <c:v>-2.7212746681086739</c:v>
                </c:pt>
                <c:pt idx="23">
                  <c:v>-1.3528197277338223</c:v>
                </c:pt>
                <c:pt idx="24">
                  <c:v>-0.29613633127041572</c:v>
                </c:pt>
                <c:pt idx="25">
                  <c:v>1.2241582695453141</c:v>
                </c:pt>
                <c:pt idx="26">
                  <c:v>-9.1350565966163533E-2</c:v>
                </c:pt>
                <c:pt idx="27">
                  <c:v>-0.5518160308449036</c:v>
                </c:pt>
                <c:pt idx="28">
                  <c:v>0.71036209175697307</c:v>
                </c:pt>
                <c:pt idx="29">
                  <c:v>-0.51810663328469575</c:v>
                </c:pt>
                <c:pt idx="30">
                  <c:v>-1.2267415647538842</c:v>
                </c:pt>
                <c:pt idx="31">
                  <c:v>-3.1028598961276201</c:v>
                </c:pt>
                <c:pt idx="32">
                  <c:v>-3.6299452355375688</c:v>
                </c:pt>
                <c:pt idx="33">
                  <c:v>-2.9230095099838729</c:v>
                </c:pt>
                <c:pt idx="34">
                  <c:v>-2.1468547592976868</c:v>
                </c:pt>
                <c:pt idx="35">
                  <c:v>-0.98133403291314236</c:v>
                </c:pt>
                <c:pt idx="36">
                  <c:v>-0.4734379512628677</c:v>
                </c:pt>
                <c:pt idx="37">
                  <c:v>-0.45372637608664323</c:v>
                </c:pt>
                <c:pt idx="38">
                  <c:v>-0.32700325618352988</c:v>
                </c:pt>
                <c:pt idx="39">
                  <c:v>-0.57047535431741281</c:v>
                </c:pt>
                <c:pt idx="40">
                  <c:v>-0.59142972815634431</c:v>
                </c:pt>
                <c:pt idx="41">
                  <c:v>-0.30906922540447512</c:v>
                </c:pt>
                <c:pt idx="42">
                  <c:v>0.44778287457660326</c:v>
                </c:pt>
                <c:pt idx="43">
                  <c:v>0.2057620142872103</c:v>
                </c:pt>
                <c:pt idx="44">
                  <c:v>1.0719568515975955</c:v>
                </c:pt>
                <c:pt idx="45">
                  <c:v>1.345880836894453</c:v>
                </c:pt>
                <c:pt idx="46">
                  <c:v>1.8230581893331246</c:v>
                </c:pt>
                <c:pt idx="47">
                  <c:v>1.4543203000670557</c:v>
                </c:pt>
                <c:pt idx="48">
                  <c:v>2.7491667517318459</c:v>
                </c:pt>
                <c:pt idx="49">
                  <c:v>3.0097829076840936</c:v>
                </c:pt>
                <c:pt idx="50">
                  <c:v>3.8103261643684321</c:v>
                </c:pt>
                <c:pt idx="51">
                  <c:v>5.0343012206100344</c:v>
                </c:pt>
                <c:pt idx="52">
                  <c:v>6.3304510352652734</c:v>
                </c:pt>
                <c:pt idx="53">
                  <c:v>5.8550799370435378</c:v>
                </c:pt>
                <c:pt idx="54">
                  <c:v>5.6506093790617378</c:v>
                </c:pt>
                <c:pt idx="55">
                  <c:v>5.5370963311717638</c:v>
                </c:pt>
                <c:pt idx="56">
                  <c:v>5.3116645685805413</c:v>
                </c:pt>
                <c:pt idx="57">
                  <c:v>4.6643077067888896</c:v>
                </c:pt>
                <c:pt idx="58">
                  <c:v>4.7061256214187601</c:v>
                </c:pt>
                <c:pt idx="59">
                  <c:v>4.6324306069050287</c:v>
                </c:pt>
                <c:pt idx="60">
                  <c:v>5.4272172564179382</c:v>
                </c:pt>
                <c:pt idx="61">
                  <c:v>6.0560829970942702</c:v>
                </c:pt>
                <c:pt idx="62">
                  <c:v>6.1728405701663718</c:v>
                </c:pt>
                <c:pt idx="63">
                  <c:v>5.7676542409002227</c:v>
                </c:pt>
                <c:pt idx="64">
                  <c:v>6.0911378390259969</c:v>
                </c:pt>
                <c:pt idx="65">
                  <c:v>5.6119182823669682</c:v>
                </c:pt>
                <c:pt idx="66">
                  <c:v>5.3445836547670122</c:v>
                </c:pt>
                <c:pt idx="67">
                  <c:v>4.0644426640976139</c:v>
                </c:pt>
                <c:pt idx="68">
                  <c:v>2.7178288582055705</c:v>
                </c:pt>
                <c:pt idx="69">
                  <c:v>1.8603047688200647</c:v>
                </c:pt>
                <c:pt idx="70">
                  <c:v>1.7936890472320162</c:v>
                </c:pt>
                <c:pt idx="71">
                  <c:v>-0.15322657062537104</c:v>
                </c:pt>
                <c:pt idx="72">
                  <c:v>1.233243887641609</c:v>
                </c:pt>
                <c:pt idx="73">
                  <c:v>0.89347569361013179</c:v>
                </c:pt>
                <c:pt idx="74">
                  <c:v>0.79273868588864116</c:v>
                </c:pt>
                <c:pt idx="75">
                  <c:v>0.60898791033344124</c:v>
                </c:pt>
                <c:pt idx="76">
                  <c:v>1.3094400194191607</c:v>
                </c:pt>
                <c:pt idx="77">
                  <c:v>2.1410973170032142</c:v>
                </c:pt>
                <c:pt idx="78">
                  <c:v>2.5009485242766343</c:v>
                </c:pt>
                <c:pt idx="79">
                  <c:v>3.6850316387072497</c:v>
                </c:pt>
                <c:pt idx="80">
                  <c:v>4.8847308887799317</c:v>
                </c:pt>
                <c:pt idx="81">
                  <c:v>4.8040615770291204</c:v>
                </c:pt>
                <c:pt idx="82">
                  <c:v>3.8175714415073934</c:v>
                </c:pt>
                <c:pt idx="83">
                  <c:v>3.934326636864383</c:v>
                </c:pt>
                <c:pt idx="84">
                  <c:v>2.2324386649668777</c:v>
                </c:pt>
                <c:pt idx="85">
                  <c:v>1.2819652796805039</c:v>
                </c:pt>
                <c:pt idx="86">
                  <c:v>-0.33802844549507416</c:v>
                </c:pt>
                <c:pt idx="87">
                  <c:v>-2.0069662838897417</c:v>
                </c:pt>
                <c:pt idx="88">
                  <c:v>-4.0649040008508734</c:v>
                </c:pt>
                <c:pt idx="89">
                  <c:v>-4.1664067113811978</c:v>
                </c:pt>
                <c:pt idx="90">
                  <c:v>-3.1752528243256735</c:v>
                </c:pt>
                <c:pt idx="91">
                  <c:v>-2.8617130425698742</c:v>
                </c:pt>
                <c:pt idx="92">
                  <c:v>-1.5740063533512103</c:v>
                </c:pt>
                <c:pt idx="93">
                  <c:v>-1.7384001271179312</c:v>
                </c:pt>
                <c:pt idx="94">
                  <c:v>-1.9216002415685942</c:v>
                </c:pt>
                <c:pt idx="95">
                  <c:v>-2.2345829036458196</c:v>
                </c:pt>
                <c:pt idx="96">
                  <c:v>-1.9229404513768094</c:v>
                </c:pt>
                <c:pt idx="97">
                  <c:v>-0.62790163476827487</c:v>
                </c:pt>
                <c:pt idx="98">
                  <c:v>0.35505395466914558</c:v>
                </c:pt>
                <c:pt idx="99">
                  <c:v>-0.1717826119256447</c:v>
                </c:pt>
                <c:pt idx="100">
                  <c:v>-0.52924418509184079</c:v>
                </c:pt>
                <c:pt idx="101">
                  <c:v>2.0295175414525359</c:v>
                </c:pt>
                <c:pt idx="102">
                  <c:v>2.0780816952553458</c:v>
                </c:pt>
                <c:pt idx="103">
                  <c:v>2.4209836894217087</c:v>
                </c:pt>
                <c:pt idx="104">
                  <c:v>2.1058620117605722</c:v>
                </c:pt>
                <c:pt idx="105">
                  <c:v>1.1182674691457004</c:v>
                </c:pt>
                <c:pt idx="106">
                  <c:v>0.75621932209751375</c:v>
                </c:pt>
                <c:pt idx="107">
                  <c:v>0.28383236763714326</c:v>
                </c:pt>
                <c:pt idx="108">
                  <c:v>-0.39308078145919412</c:v>
                </c:pt>
                <c:pt idx="109">
                  <c:v>-3.0382422192674778</c:v>
                </c:pt>
                <c:pt idx="110">
                  <c:v>-3.5171009460597626</c:v>
                </c:pt>
                <c:pt idx="111">
                  <c:v>-2.241636541071895</c:v>
                </c:pt>
                <c:pt idx="112">
                  <c:v>-1.7110974635682994</c:v>
                </c:pt>
                <c:pt idx="113">
                  <c:v>-2.8557552271455262</c:v>
                </c:pt>
                <c:pt idx="114">
                  <c:v>-2.3425780112413279</c:v>
                </c:pt>
                <c:pt idx="115">
                  <c:v>-4.193772217240765</c:v>
                </c:pt>
                <c:pt idx="116">
                  <c:v>-6.1573625903651994</c:v>
                </c:pt>
                <c:pt idx="117">
                  <c:v>-6.5318895240021746</c:v>
                </c:pt>
                <c:pt idx="118">
                  <c:v>-7.6949642272700771</c:v>
                </c:pt>
                <c:pt idx="119">
                  <c:v>-8.666762358761968</c:v>
                </c:pt>
                <c:pt idx="120">
                  <c:v>-8.2457725815113836</c:v>
                </c:pt>
                <c:pt idx="121">
                  <c:v>-7.0543882732642196</c:v>
                </c:pt>
                <c:pt idx="122">
                  <c:v>-6.140893543935281</c:v>
                </c:pt>
                <c:pt idx="123">
                  <c:v>-4.7233973935040332</c:v>
                </c:pt>
                <c:pt idx="124">
                  <c:v>-3.1788681493387956</c:v>
                </c:pt>
                <c:pt idx="125">
                  <c:v>-2.2818731658147162</c:v>
                </c:pt>
                <c:pt idx="126">
                  <c:v>-2.0444891937939746</c:v>
                </c:pt>
                <c:pt idx="127">
                  <c:v>-1.8535556092628771</c:v>
                </c:pt>
                <c:pt idx="128">
                  <c:v>-1.70886587206066</c:v>
                </c:pt>
                <c:pt idx="129">
                  <c:v>-1.6731257174103122</c:v>
                </c:pt>
                <c:pt idx="130">
                  <c:v>-1.0661616319186278</c:v>
                </c:pt>
                <c:pt idx="131">
                  <c:v>-1.1634563192721523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8C2-E640-BF0A-AC8A7745A7BF}"/>
            </c:ext>
          </c:extLst>
        </c:ser>
        <c:ser>
          <c:idx val="1"/>
          <c:order val="1"/>
          <c:tx>
            <c:strRef>
              <c:f>'P388 Data'!$C$1</c:f>
              <c:strCache>
                <c:ptCount val="1"/>
                <c:pt idx="0">
                  <c:v>AY/HP</c:v>
                </c:pt>
              </c:strCache>
            </c:strRef>
          </c:tx>
          <c:spPr>
            <a:ln w="38100" cap="rnd">
              <a:solidFill>
                <a:srgbClr val="0070C0"/>
              </a:solidFill>
              <a:round/>
            </a:ln>
            <a:effectLst>
              <a:glow rad="38100">
                <a:sysClr val="windowText" lastClr="000000"/>
              </a:glow>
            </a:effectLst>
          </c:spPr>
          <c:marker>
            <c:symbol val="none"/>
          </c:marker>
          <c:cat>
            <c:numRef>
              <c:f>'P388 Data'!$A$2:$A$133</c:f>
              <c:numCache>
                <c:formatCode>General</c:formatCode>
                <c:ptCount val="132"/>
                <c:pt idx="0">
                  <c:v>1953</c:v>
                </c:pt>
                <c:pt idx="1">
                  <c:v>1953.25</c:v>
                </c:pt>
                <c:pt idx="2">
                  <c:v>1953.5</c:v>
                </c:pt>
                <c:pt idx="3">
                  <c:v>1953.75</c:v>
                </c:pt>
                <c:pt idx="4">
                  <c:v>1954</c:v>
                </c:pt>
                <c:pt idx="5">
                  <c:v>1954.25</c:v>
                </c:pt>
                <c:pt idx="6">
                  <c:v>1954.5</c:v>
                </c:pt>
                <c:pt idx="7">
                  <c:v>1954.75</c:v>
                </c:pt>
                <c:pt idx="8">
                  <c:v>1955</c:v>
                </c:pt>
                <c:pt idx="9">
                  <c:v>1955.25</c:v>
                </c:pt>
                <c:pt idx="10">
                  <c:v>1955.5</c:v>
                </c:pt>
                <c:pt idx="11">
                  <c:v>1955.75</c:v>
                </c:pt>
                <c:pt idx="12">
                  <c:v>1956</c:v>
                </c:pt>
                <c:pt idx="13">
                  <c:v>1956.25</c:v>
                </c:pt>
                <c:pt idx="14">
                  <c:v>1956.5</c:v>
                </c:pt>
                <c:pt idx="15">
                  <c:v>1956.75</c:v>
                </c:pt>
                <c:pt idx="16">
                  <c:v>1957</c:v>
                </c:pt>
                <c:pt idx="17">
                  <c:v>1957.25</c:v>
                </c:pt>
                <c:pt idx="18">
                  <c:v>1957.5</c:v>
                </c:pt>
                <c:pt idx="19">
                  <c:v>1957.75</c:v>
                </c:pt>
                <c:pt idx="20">
                  <c:v>1958</c:v>
                </c:pt>
                <c:pt idx="21">
                  <c:v>1958.25</c:v>
                </c:pt>
                <c:pt idx="22">
                  <c:v>1958.5</c:v>
                </c:pt>
                <c:pt idx="23">
                  <c:v>1958.75</c:v>
                </c:pt>
                <c:pt idx="24">
                  <c:v>1959</c:v>
                </c:pt>
                <c:pt idx="25">
                  <c:v>1959.25</c:v>
                </c:pt>
                <c:pt idx="26">
                  <c:v>1959.5</c:v>
                </c:pt>
                <c:pt idx="27">
                  <c:v>1959.75</c:v>
                </c:pt>
                <c:pt idx="28">
                  <c:v>1960</c:v>
                </c:pt>
                <c:pt idx="29">
                  <c:v>1960.25</c:v>
                </c:pt>
                <c:pt idx="30">
                  <c:v>1960.5</c:v>
                </c:pt>
                <c:pt idx="31">
                  <c:v>1960.75</c:v>
                </c:pt>
                <c:pt idx="32">
                  <c:v>1961</c:v>
                </c:pt>
                <c:pt idx="33">
                  <c:v>1961.25</c:v>
                </c:pt>
                <c:pt idx="34">
                  <c:v>1961.5</c:v>
                </c:pt>
                <c:pt idx="35">
                  <c:v>1961.75</c:v>
                </c:pt>
                <c:pt idx="36">
                  <c:v>1962</c:v>
                </c:pt>
                <c:pt idx="37">
                  <c:v>1962.25</c:v>
                </c:pt>
                <c:pt idx="38">
                  <c:v>1962.5</c:v>
                </c:pt>
                <c:pt idx="39">
                  <c:v>1962.75</c:v>
                </c:pt>
                <c:pt idx="40">
                  <c:v>1963</c:v>
                </c:pt>
                <c:pt idx="41">
                  <c:v>1963.25</c:v>
                </c:pt>
                <c:pt idx="42">
                  <c:v>1963.5</c:v>
                </c:pt>
                <c:pt idx="43">
                  <c:v>1963.75</c:v>
                </c:pt>
                <c:pt idx="44">
                  <c:v>1964</c:v>
                </c:pt>
                <c:pt idx="45">
                  <c:v>1964.25</c:v>
                </c:pt>
                <c:pt idx="46">
                  <c:v>1964.5</c:v>
                </c:pt>
                <c:pt idx="47">
                  <c:v>1964.75</c:v>
                </c:pt>
                <c:pt idx="48">
                  <c:v>1965</c:v>
                </c:pt>
                <c:pt idx="49">
                  <c:v>1965.25</c:v>
                </c:pt>
                <c:pt idx="50">
                  <c:v>1965.5</c:v>
                </c:pt>
                <c:pt idx="51">
                  <c:v>1965.75</c:v>
                </c:pt>
                <c:pt idx="52">
                  <c:v>1966</c:v>
                </c:pt>
                <c:pt idx="53">
                  <c:v>1966.25</c:v>
                </c:pt>
                <c:pt idx="54">
                  <c:v>1966.5</c:v>
                </c:pt>
                <c:pt idx="55">
                  <c:v>1966.75</c:v>
                </c:pt>
                <c:pt idx="56">
                  <c:v>1967</c:v>
                </c:pt>
                <c:pt idx="57">
                  <c:v>1967.25</c:v>
                </c:pt>
                <c:pt idx="58">
                  <c:v>1967.5</c:v>
                </c:pt>
                <c:pt idx="59">
                  <c:v>1967.75</c:v>
                </c:pt>
                <c:pt idx="60">
                  <c:v>1968</c:v>
                </c:pt>
                <c:pt idx="61">
                  <c:v>1968.25</c:v>
                </c:pt>
                <c:pt idx="62">
                  <c:v>1968.5</c:v>
                </c:pt>
                <c:pt idx="63">
                  <c:v>1968.75</c:v>
                </c:pt>
                <c:pt idx="64">
                  <c:v>1969</c:v>
                </c:pt>
                <c:pt idx="65">
                  <c:v>1969.25</c:v>
                </c:pt>
                <c:pt idx="66">
                  <c:v>1969.5</c:v>
                </c:pt>
                <c:pt idx="67">
                  <c:v>1969.75</c:v>
                </c:pt>
                <c:pt idx="68">
                  <c:v>1970</c:v>
                </c:pt>
                <c:pt idx="69">
                  <c:v>1970.25</c:v>
                </c:pt>
                <c:pt idx="70">
                  <c:v>1970.5</c:v>
                </c:pt>
                <c:pt idx="71">
                  <c:v>1970.75</c:v>
                </c:pt>
                <c:pt idx="72">
                  <c:v>1971</c:v>
                </c:pt>
                <c:pt idx="73">
                  <c:v>1971.25</c:v>
                </c:pt>
                <c:pt idx="74">
                  <c:v>1971.5</c:v>
                </c:pt>
                <c:pt idx="75">
                  <c:v>1971.75</c:v>
                </c:pt>
                <c:pt idx="76">
                  <c:v>1972</c:v>
                </c:pt>
                <c:pt idx="77">
                  <c:v>1972.25</c:v>
                </c:pt>
                <c:pt idx="78">
                  <c:v>1972.5</c:v>
                </c:pt>
                <c:pt idx="79">
                  <c:v>1972.75</c:v>
                </c:pt>
                <c:pt idx="80">
                  <c:v>1973</c:v>
                </c:pt>
                <c:pt idx="81">
                  <c:v>1973.25</c:v>
                </c:pt>
                <c:pt idx="82">
                  <c:v>1973.5</c:v>
                </c:pt>
                <c:pt idx="83">
                  <c:v>1973.75</c:v>
                </c:pt>
                <c:pt idx="84">
                  <c:v>1974</c:v>
                </c:pt>
                <c:pt idx="85">
                  <c:v>1974.25</c:v>
                </c:pt>
                <c:pt idx="86">
                  <c:v>1974.5</c:v>
                </c:pt>
                <c:pt idx="87">
                  <c:v>1974.75</c:v>
                </c:pt>
                <c:pt idx="88">
                  <c:v>1975</c:v>
                </c:pt>
                <c:pt idx="89">
                  <c:v>1975.25</c:v>
                </c:pt>
                <c:pt idx="90">
                  <c:v>1975.5</c:v>
                </c:pt>
                <c:pt idx="91">
                  <c:v>1975.75</c:v>
                </c:pt>
                <c:pt idx="92">
                  <c:v>1976</c:v>
                </c:pt>
                <c:pt idx="93">
                  <c:v>1976.25</c:v>
                </c:pt>
                <c:pt idx="94">
                  <c:v>1976.5</c:v>
                </c:pt>
                <c:pt idx="95">
                  <c:v>1976.75</c:v>
                </c:pt>
                <c:pt idx="96">
                  <c:v>1977</c:v>
                </c:pt>
                <c:pt idx="97">
                  <c:v>1977.25</c:v>
                </c:pt>
                <c:pt idx="98">
                  <c:v>1977.5</c:v>
                </c:pt>
                <c:pt idx="99">
                  <c:v>1977.75</c:v>
                </c:pt>
                <c:pt idx="100">
                  <c:v>1978</c:v>
                </c:pt>
                <c:pt idx="101">
                  <c:v>1978.25</c:v>
                </c:pt>
                <c:pt idx="102">
                  <c:v>1978.5</c:v>
                </c:pt>
                <c:pt idx="103">
                  <c:v>1978.75</c:v>
                </c:pt>
                <c:pt idx="104">
                  <c:v>1979</c:v>
                </c:pt>
                <c:pt idx="105">
                  <c:v>1979.25</c:v>
                </c:pt>
                <c:pt idx="106">
                  <c:v>1979.5</c:v>
                </c:pt>
                <c:pt idx="107">
                  <c:v>1979.75</c:v>
                </c:pt>
                <c:pt idx="108">
                  <c:v>1980</c:v>
                </c:pt>
                <c:pt idx="109">
                  <c:v>1980.25</c:v>
                </c:pt>
                <c:pt idx="110">
                  <c:v>1980.5</c:v>
                </c:pt>
                <c:pt idx="111">
                  <c:v>1980.75</c:v>
                </c:pt>
                <c:pt idx="112">
                  <c:v>1981</c:v>
                </c:pt>
                <c:pt idx="113">
                  <c:v>1981.25</c:v>
                </c:pt>
                <c:pt idx="114">
                  <c:v>1981.5</c:v>
                </c:pt>
                <c:pt idx="115">
                  <c:v>1981.75</c:v>
                </c:pt>
                <c:pt idx="116">
                  <c:v>1982</c:v>
                </c:pt>
                <c:pt idx="117">
                  <c:v>1982.25</c:v>
                </c:pt>
                <c:pt idx="118">
                  <c:v>1982.5</c:v>
                </c:pt>
                <c:pt idx="119">
                  <c:v>1982.75</c:v>
                </c:pt>
                <c:pt idx="120">
                  <c:v>1983</c:v>
                </c:pt>
                <c:pt idx="121">
                  <c:v>1983.25</c:v>
                </c:pt>
                <c:pt idx="122">
                  <c:v>1983.5</c:v>
                </c:pt>
                <c:pt idx="123">
                  <c:v>1983.75</c:v>
                </c:pt>
                <c:pt idx="124">
                  <c:v>1984</c:v>
                </c:pt>
                <c:pt idx="125">
                  <c:v>1984.25</c:v>
                </c:pt>
                <c:pt idx="126">
                  <c:v>1984.5</c:v>
                </c:pt>
                <c:pt idx="127">
                  <c:v>1984.75</c:v>
                </c:pt>
                <c:pt idx="128">
                  <c:v>1985</c:v>
                </c:pt>
                <c:pt idx="129">
                  <c:v>1985.25</c:v>
                </c:pt>
                <c:pt idx="130">
                  <c:v>1985.5</c:v>
                </c:pt>
                <c:pt idx="131">
                  <c:v>1985.75</c:v>
                </c:pt>
              </c:numCache>
            </c:numRef>
          </c:cat>
          <c:val>
            <c:numRef>
              <c:f>'P388 Data'!$C$2:$C$133</c:f>
              <c:numCache>
                <c:formatCode>General</c:formatCode>
                <c:ptCount val="132"/>
                <c:pt idx="0">
                  <c:v>1.9189233342358878</c:v>
                </c:pt>
                <c:pt idx="1">
                  <c:v>2.0091766563014231</c:v>
                </c:pt>
                <c:pt idx="2">
                  <c:v>1.3115533599731177</c:v>
                </c:pt>
                <c:pt idx="3">
                  <c:v>1.6575838527442821E-2</c:v>
                </c:pt>
                <c:pt idx="4">
                  <c:v>-1.3323319873342898E-2</c:v>
                </c:pt>
                <c:pt idx="5">
                  <c:v>0.61005253876082455</c:v>
                </c:pt>
                <c:pt idx="6">
                  <c:v>1.2175146585176777</c:v>
                </c:pt>
                <c:pt idx="7">
                  <c:v>1.5605346647132305</c:v>
                </c:pt>
                <c:pt idx="8">
                  <c:v>2.1457472470553824</c:v>
                </c:pt>
                <c:pt idx="9">
                  <c:v>2.4729418637275167</c:v>
                </c:pt>
                <c:pt idx="10">
                  <c:v>1.7253825365743465</c:v>
                </c:pt>
                <c:pt idx="11">
                  <c:v>0.59364306391599797</c:v>
                </c:pt>
                <c:pt idx="12">
                  <c:v>-4.5909423488605938E-2</c:v>
                </c:pt>
                <c:pt idx="13">
                  <c:v>-0.10788876016196602</c:v>
                </c:pt>
                <c:pt idx="14">
                  <c:v>-0.6744005710962655</c:v>
                </c:pt>
                <c:pt idx="15">
                  <c:v>0.33614325041500082</c:v>
                </c:pt>
                <c:pt idx="16">
                  <c:v>0.29860653918274793</c:v>
                </c:pt>
                <c:pt idx="17">
                  <c:v>-0.18435025092524882</c:v>
                </c:pt>
                <c:pt idx="18">
                  <c:v>-0.45641260032405406</c:v>
                </c:pt>
                <c:pt idx="19">
                  <c:v>-0.2689567861032256</c:v>
                </c:pt>
                <c:pt idx="20">
                  <c:v>-1.0512028694015976</c:v>
                </c:pt>
                <c:pt idx="21">
                  <c:v>-0.74415147621242173</c:v>
                </c:pt>
                <c:pt idx="22">
                  <c:v>0.17471858839932985</c:v>
                </c:pt>
                <c:pt idx="23">
                  <c:v>0.37364644412566439</c:v>
                </c:pt>
                <c:pt idx="24">
                  <c:v>0.49453949307730527</c:v>
                </c:pt>
                <c:pt idx="25">
                  <c:v>0.19886030295953594</c:v>
                </c:pt>
                <c:pt idx="26">
                  <c:v>-1.8649744736710883E-2</c:v>
                </c:pt>
                <c:pt idx="27">
                  <c:v>-0.39739708165586984</c:v>
                </c:pt>
                <c:pt idx="28">
                  <c:v>1.2054762313118881</c:v>
                </c:pt>
                <c:pt idx="29">
                  <c:v>-0.77693829879853493</c:v>
                </c:pt>
                <c:pt idx="30">
                  <c:v>-1.3556163928794163</c:v>
                </c:pt>
                <c:pt idx="31">
                  <c:v>-2.0619948418274676</c:v>
                </c:pt>
                <c:pt idx="32">
                  <c:v>-2.1049321908940914</c:v>
                </c:pt>
                <c:pt idx="33">
                  <c:v>-0.10967240209561391</c:v>
                </c:pt>
                <c:pt idx="34">
                  <c:v>0.20793002543820172</c:v>
                </c:pt>
                <c:pt idx="35">
                  <c:v>0.41833026629871517</c:v>
                </c:pt>
                <c:pt idx="36">
                  <c:v>-4.4709080475478835E-2</c:v>
                </c:pt>
                <c:pt idx="37">
                  <c:v>-0.37057938608308327</c:v>
                </c:pt>
                <c:pt idx="38">
                  <c:v>0.28970286991351157</c:v>
                </c:pt>
                <c:pt idx="39">
                  <c:v>0.89566631211824621</c:v>
                </c:pt>
                <c:pt idx="40">
                  <c:v>0.70395574734146482</c:v>
                </c:pt>
                <c:pt idx="41">
                  <c:v>0.71152721588881085</c:v>
                </c:pt>
                <c:pt idx="42">
                  <c:v>1.540407962740463</c:v>
                </c:pt>
                <c:pt idx="43">
                  <c:v>1.1468864007193134</c:v>
                </c:pt>
                <c:pt idx="44">
                  <c:v>1.6813300542817493</c:v>
                </c:pt>
                <c:pt idx="45">
                  <c:v>1.2111445652795756</c:v>
                </c:pt>
                <c:pt idx="46">
                  <c:v>1.564334465648765</c:v>
                </c:pt>
                <c:pt idx="47">
                  <c:v>0.86849151585287376</c:v>
                </c:pt>
                <c:pt idx="48">
                  <c:v>1.3289120085372417</c:v>
                </c:pt>
                <c:pt idx="49">
                  <c:v>0.89655976359301348</c:v>
                </c:pt>
                <c:pt idx="50">
                  <c:v>1.9799741382927423</c:v>
                </c:pt>
                <c:pt idx="51">
                  <c:v>2.4373201969812746</c:v>
                </c:pt>
                <c:pt idx="52">
                  <c:v>2.7678974193072365</c:v>
                </c:pt>
                <c:pt idx="53">
                  <c:v>1.9015436984946548</c:v>
                </c:pt>
                <c:pt idx="54">
                  <c:v>1.5051657388015716</c:v>
                </c:pt>
                <c:pt idx="55">
                  <c:v>1.4702306211535454</c:v>
                </c:pt>
                <c:pt idx="56">
                  <c:v>1.2305243357805242</c:v>
                </c:pt>
                <c:pt idx="57">
                  <c:v>1.48813640958952</c:v>
                </c:pt>
                <c:pt idx="58">
                  <c:v>1.2889672313023008</c:v>
                </c:pt>
                <c:pt idx="59">
                  <c:v>1.0914091232490817</c:v>
                </c:pt>
                <c:pt idx="60">
                  <c:v>2.0673334023644556</c:v>
                </c:pt>
                <c:pt idx="61">
                  <c:v>2.2472793807302498</c:v>
                </c:pt>
                <c:pt idx="62">
                  <c:v>2.0797171028686874</c:v>
                </c:pt>
                <c:pt idx="63">
                  <c:v>1.6688765953970679</c:v>
                </c:pt>
                <c:pt idx="64">
                  <c:v>1.1330841997832166</c:v>
                </c:pt>
                <c:pt idx="65">
                  <c:v>0.74690719977255926</c:v>
                </c:pt>
                <c:pt idx="66">
                  <c:v>0.48613530838823404</c:v>
                </c:pt>
                <c:pt idx="67">
                  <c:v>-0.17058429694541921</c:v>
                </c:pt>
                <c:pt idx="68">
                  <c:v>-0.39355211843495264</c:v>
                </c:pt>
                <c:pt idx="69">
                  <c:v>-0.17520719476911828</c:v>
                </c:pt>
                <c:pt idx="70">
                  <c:v>0.99453247561502978</c:v>
                </c:pt>
                <c:pt idx="71">
                  <c:v>-8.3846363501076659E-2</c:v>
                </c:pt>
                <c:pt idx="72">
                  <c:v>1.4415357756153111</c:v>
                </c:pt>
                <c:pt idx="73">
                  <c:v>1.1942977518158941</c:v>
                </c:pt>
                <c:pt idx="74">
                  <c:v>1.5884457339934552</c:v>
                </c:pt>
                <c:pt idx="75">
                  <c:v>1.2758431833374884</c:v>
                </c:pt>
                <c:pt idx="76">
                  <c:v>0.8755120747929952</c:v>
                </c:pt>
                <c:pt idx="77">
                  <c:v>1.7028632198475944</c:v>
                </c:pt>
                <c:pt idx="78">
                  <c:v>1.8535271201400474</c:v>
                </c:pt>
                <c:pt idx="79">
                  <c:v>2.7601052525958512</c:v>
                </c:pt>
                <c:pt idx="80">
                  <c:v>3.2511986976260361</c:v>
                </c:pt>
                <c:pt idx="81">
                  <c:v>2.6531606819849891</c:v>
                </c:pt>
                <c:pt idx="82">
                  <c:v>1.5049833790443019</c:v>
                </c:pt>
                <c:pt idx="83">
                  <c:v>1.7361720426599214</c:v>
                </c:pt>
                <c:pt idx="84">
                  <c:v>0.29213910470539606</c:v>
                </c:pt>
                <c:pt idx="85">
                  <c:v>0.18125778853391217</c:v>
                </c:pt>
                <c:pt idx="86">
                  <c:v>-0.97065713189849778</c:v>
                </c:pt>
                <c:pt idx="87">
                  <c:v>-1.2410945812674419</c:v>
                </c:pt>
                <c:pt idx="88">
                  <c:v>-0.56278140384374775</c:v>
                </c:pt>
                <c:pt idx="89">
                  <c:v>0.28645388464931076</c:v>
                </c:pt>
                <c:pt idx="90">
                  <c:v>1.1217488287564585</c:v>
                </c:pt>
                <c:pt idx="91">
                  <c:v>0.63073205237583685</c:v>
                </c:pt>
                <c:pt idx="92">
                  <c:v>1.0883229593707502</c:v>
                </c:pt>
                <c:pt idx="93">
                  <c:v>1.2098526905407647</c:v>
                </c:pt>
                <c:pt idx="94">
                  <c:v>1.0962611265845472</c:v>
                </c:pt>
                <c:pt idx="95">
                  <c:v>0.60252158614583584</c:v>
                </c:pt>
                <c:pt idx="96">
                  <c:v>0.82253299120944867</c:v>
                </c:pt>
                <c:pt idx="97">
                  <c:v>0.65414291373243427</c:v>
                </c:pt>
                <c:pt idx="98">
                  <c:v>1.2359672731731342</c:v>
                </c:pt>
                <c:pt idx="99">
                  <c:v>0.33631881146215803</c:v>
                </c:pt>
                <c:pt idx="100">
                  <c:v>4.1321418638201157E-2</c:v>
                </c:pt>
                <c:pt idx="101">
                  <c:v>0.61978695297899811</c:v>
                </c:pt>
                <c:pt idx="102">
                  <c:v>0.37689376339391001</c:v>
                </c:pt>
                <c:pt idx="103">
                  <c:v>0.38151684675865805</c:v>
                </c:pt>
                <c:pt idx="104">
                  <c:v>2.2497233820769624E-2</c:v>
                </c:pt>
                <c:pt idx="105">
                  <c:v>-0.71161143023302231</c:v>
                </c:pt>
                <c:pt idx="106">
                  <c:v>-1.5426141212651203</c:v>
                </c:pt>
                <c:pt idx="107">
                  <c:v>-1.8299935121029842</c:v>
                </c:pt>
                <c:pt idx="108">
                  <c:v>-1.7207943886923094</c:v>
                </c:pt>
                <c:pt idx="109">
                  <c:v>-2.7531597974766528</c:v>
                </c:pt>
                <c:pt idx="110">
                  <c:v>-2.3953786625401374</c:v>
                </c:pt>
                <c:pt idx="111">
                  <c:v>-1.7760561280500109</c:v>
                </c:pt>
                <c:pt idx="112">
                  <c:v>-1.1524072256425011</c:v>
                </c:pt>
                <c:pt idx="113">
                  <c:v>-1.6594296300471807</c:v>
                </c:pt>
                <c:pt idx="114">
                  <c:v>-0.66465078127399413</c:v>
                </c:pt>
                <c:pt idx="115">
                  <c:v>-1.9111589224144632</c:v>
                </c:pt>
                <c:pt idx="116">
                  <c:v>-1.8667035470641593</c:v>
                </c:pt>
                <c:pt idx="117">
                  <c:v>-2.5092603919094092</c:v>
                </c:pt>
                <c:pt idx="118">
                  <c:v>-2.5800767811667846</c:v>
                </c:pt>
                <c:pt idx="119">
                  <c:v>-2.572337608861389</c:v>
                </c:pt>
                <c:pt idx="120">
                  <c:v>-2.3061849639987981</c:v>
                </c:pt>
                <c:pt idx="121">
                  <c:v>-1.4334578130386471</c:v>
                </c:pt>
                <c:pt idx="122">
                  <c:v>-1.9417977935876747</c:v>
                </c:pt>
                <c:pt idx="123">
                  <c:v>-1.2726718433253217</c:v>
                </c:pt>
                <c:pt idx="124">
                  <c:v>-0.98848128385198186</c:v>
                </c:pt>
                <c:pt idx="125">
                  <c:v>-0.81812364160176121</c:v>
                </c:pt>
                <c:pt idx="126">
                  <c:v>-0.73175246251089976</c:v>
                </c:pt>
                <c:pt idx="127">
                  <c:v>-0.58648123198909974</c:v>
                </c:pt>
                <c:pt idx="128">
                  <c:v>-0.71808338967594509</c:v>
                </c:pt>
                <c:pt idx="129">
                  <c:v>-0.84744213570989113</c:v>
                </c:pt>
                <c:pt idx="130">
                  <c:v>-0.28915618480042093</c:v>
                </c:pt>
                <c:pt idx="131">
                  <c:v>-0.51232995524604896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8C2-E640-BF0A-AC8A7745A7B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1024592576"/>
        <c:axId val="-1024589744"/>
      </c:lineChart>
      <c:catAx>
        <c:axId val="-1024592576"/>
        <c:scaling>
          <c:orientation val="minMax"/>
        </c:scaling>
        <c:delete val="0"/>
        <c:axPos val="b"/>
        <c:numFmt formatCode="0" sourceLinked="0"/>
        <c:majorTickMark val="none"/>
        <c:minorTickMark val="none"/>
        <c:tickLblPos val="low"/>
        <c:spPr>
          <a:noFill/>
          <a:ln w="25400" cap="flat" cmpd="sng" algn="ctr">
            <a:solidFill>
              <a:sysClr val="windowText" lastClr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024589744"/>
        <c:crosses val="autoZero"/>
        <c:auto val="1"/>
        <c:lblAlgn val="ctr"/>
        <c:lblOffset val="100"/>
        <c:tickLblSkip val="20"/>
        <c:noMultiLvlLbl val="0"/>
      </c:catAx>
      <c:valAx>
        <c:axId val="-10245897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0245925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>
              <a:glow rad="38100">
                <a:sysClr val="windowText" lastClr="000000"/>
              </a:glow>
            </a:effectLst>
          </c:spPr>
          <c:marker>
            <c:symbol val="none"/>
          </c:marker>
          <c:cat>
            <c:numRef>
              <c:f>Calculations!$A$18:$A$109</c:f>
              <c:numCache>
                <c:formatCode>General</c:formatCode>
                <c:ptCount val="92"/>
                <c:pt idx="0">
                  <c:v>1919</c:v>
                </c:pt>
                <c:pt idx="1">
                  <c:v>1919.25</c:v>
                </c:pt>
                <c:pt idx="2">
                  <c:v>1919.5</c:v>
                </c:pt>
                <c:pt idx="3">
                  <c:v>1919.75</c:v>
                </c:pt>
                <c:pt idx="4">
                  <c:v>1920</c:v>
                </c:pt>
                <c:pt idx="5">
                  <c:v>1920.25</c:v>
                </c:pt>
                <c:pt idx="6">
                  <c:v>1920.5</c:v>
                </c:pt>
                <c:pt idx="7">
                  <c:v>1920.75</c:v>
                </c:pt>
                <c:pt idx="8">
                  <c:v>1921</c:v>
                </c:pt>
                <c:pt idx="9">
                  <c:v>1921.25</c:v>
                </c:pt>
                <c:pt idx="10">
                  <c:v>1921.5</c:v>
                </c:pt>
                <c:pt idx="11">
                  <c:v>1921.75</c:v>
                </c:pt>
                <c:pt idx="12">
                  <c:v>1922</c:v>
                </c:pt>
                <c:pt idx="13">
                  <c:v>1922.25</c:v>
                </c:pt>
                <c:pt idx="14">
                  <c:v>1922.5</c:v>
                </c:pt>
                <c:pt idx="15">
                  <c:v>1922.75</c:v>
                </c:pt>
                <c:pt idx="16">
                  <c:v>1923</c:v>
                </c:pt>
                <c:pt idx="17">
                  <c:v>1923.25</c:v>
                </c:pt>
                <c:pt idx="18">
                  <c:v>1923.5</c:v>
                </c:pt>
                <c:pt idx="19">
                  <c:v>1923.75</c:v>
                </c:pt>
                <c:pt idx="20">
                  <c:v>1924</c:v>
                </c:pt>
                <c:pt idx="21">
                  <c:v>1924.25</c:v>
                </c:pt>
                <c:pt idx="22">
                  <c:v>1924.5</c:v>
                </c:pt>
                <c:pt idx="23">
                  <c:v>1924.75</c:v>
                </c:pt>
                <c:pt idx="24">
                  <c:v>1925</c:v>
                </c:pt>
                <c:pt idx="25">
                  <c:v>1925.25</c:v>
                </c:pt>
                <c:pt idx="26">
                  <c:v>1925.5</c:v>
                </c:pt>
                <c:pt idx="27">
                  <c:v>1925.75</c:v>
                </c:pt>
                <c:pt idx="28">
                  <c:v>1926</c:v>
                </c:pt>
                <c:pt idx="29">
                  <c:v>1926.25</c:v>
                </c:pt>
                <c:pt idx="30">
                  <c:v>1926.5</c:v>
                </c:pt>
                <c:pt idx="31">
                  <c:v>1926.75</c:v>
                </c:pt>
                <c:pt idx="32">
                  <c:v>1927</c:v>
                </c:pt>
                <c:pt idx="33">
                  <c:v>1927.25</c:v>
                </c:pt>
                <c:pt idx="34">
                  <c:v>1927.5</c:v>
                </c:pt>
                <c:pt idx="35">
                  <c:v>1927.75</c:v>
                </c:pt>
                <c:pt idx="36">
                  <c:v>1928</c:v>
                </c:pt>
                <c:pt idx="37">
                  <c:v>1928.25</c:v>
                </c:pt>
                <c:pt idx="38">
                  <c:v>1928.5</c:v>
                </c:pt>
                <c:pt idx="39">
                  <c:v>1928.75</c:v>
                </c:pt>
                <c:pt idx="40">
                  <c:v>1929</c:v>
                </c:pt>
                <c:pt idx="41">
                  <c:v>1929.25</c:v>
                </c:pt>
                <c:pt idx="42">
                  <c:v>1929.5</c:v>
                </c:pt>
                <c:pt idx="43">
                  <c:v>1929.75</c:v>
                </c:pt>
                <c:pt idx="44">
                  <c:v>1930</c:v>
                </c:pt>
                <c:pt idx="45">
                  <c:v>1930.25</c:v>
                </c:pt>
                <c:pt idx="46">
                  <c:v>1930.5</c:v>
                </c:pt>
                <c:pt idx="47">
                  <c:v>1930.75</c:v>
                </c:pt>
                <c:pt idx="48">
                  <c:v>1931</c:v>
                </c:pt>
                <c:pt idx="49">
                  <c:v>1931.25</c:v>
                </c:pt>
                <c:pt idx="50">
                  <c:v>1931.5</c:v>
                </c:pt>
                <c:pt idx="51">
                  <c:v>1931.75</c:v>
                </c:pt>
                <c:pt idx="52">
                  <c:v>1932</c:v>
                </c:pt>
                <c:pt idx="53">
                  <c:v>1932.25</c:v>
                </c:pt>
                <c:pt idx="54">
                  <c:v>1932.5</c:v>
                </c:pt>
                <c:pt idx="55">
                  <c:v>1932.75</c:v>
                </c:pt>
                <c:pt idx="56">
                  <c:v>1933</c:v>
                </c:pt>
                <c:pt idx="57">
                  <c:v>1933.25</c:v>
                </c:pt>
                <c:pt idx="58">
                  <c:v>1933.5</c:v>
                </c:pt>
                <c:pt idx="59">
                  <c:v>1933.75</c:v>
                </c:pt>
                <c:pt idx="60">
                  <c:v>1934</c:v>
                </c:pt>
                <c:pt idx="61">
                  <c:v>1934.25</c:v>
                </c:pt>
                <c:pt idx="62">
                  <c:v>1934.5</c:v>
                </c:pt>
                <c:pt idx="63">
                  <c:v>1934.75</c:v>
                </c:pt>
                <c:pt idx="64">
                  <c:v>1935</c:v>
                </c:pt>
                <c:pt idx="65">
                  <c:v>1935.25</c:v>
                </c:pt>
                <c:pt idx="66">
                  <c:v>1935.5</c:v>
                </c:pt>
                <c:pt idx="67">
                  <c:v>1935.75</c:v>
                </c:pt>
                <c:pt idx="68">
                  <c:v>1936</c:v>
                </c:pt>
                <c:pt idx="69">
                  <c:v>1936.25</c:v>
                </c:pt>
                <c:pt idx="70">
                  <c:v>1936.5</c:v>
                </c:pt>
                <c:pt idx="71">
                  <c:v>1936.75</c:v>
                </c:pt>
                <c:pt idx="72">
                  <c:v>1937</c:v>
                </c:pt>
                <c:pt idx="73">
                  <c:v>1937.25</c:v>
                </c:pt>
                <c:pt idx="74">
                  <c:v>1937.5</c:v>
                </c:pt>
                <c:pt idx="75">
                  <c:v>1937.75</c:v>
                </c:pt>
                <c:pt idx="76">
                  <c:v>1938</c:v>
                </c:pt>
                <c:pt idx="77">
                  <c:v>1938.25</c:v>
                </c:pt>
                <c:pt idx="78">
                  <c:v>1938.5</c:v>
                </c:pt>
                <c:pt idx="79">
                  <c:v>1938.75</c:v>
                </c:pt>
                <c:pt idx="80">
                  <c:v>1939</c:v>
                </c:pt>
                <c:pt idx="81">
                  <c:v>1939.25</c:v>
                </c:pt>
                <c:pt idx="82">
                  <c:v>1939.5</c:v>
                </c:pt>
                <c:pt idx="83">
                  <c:v>1939.75</c:v>
                </c:pt>
                <c:pt idx="84">
                  <c:v>1940</c:v>
                </c:pt>
                <c:pt idx="85">
                  <c:v>1940.25</c:v>
                </c:pt>
                <c:pt idx="86">
                  <c:v>1940.5</c:v>
                </c:pt>
                <c:pt idx="87">
                  <c:v>1940.75</c:v>
                </c:pt>
                <c:pt idx="88">
                  <c:v>1941</c:v>
                </c:pt>
                <c:pt idx="89">
                  <c:v>1941.25</c:v>
                </c:pt>
                <c:pt idx="90">
                  <c:v>1941.5</c:v>
                </c:pt>
                <c:pt idx="91">
                  <c:v>1941.75</c:v>
                </c:pt>
              </c:numCache>
            </c:numRef>
          </c:cat>
          <c:val>
            <c:numRef>
              <c:f>Calculations!$G$18:$G$109</c:f>
              <c:numCache>
                <c:formatCode>0.0</c:formatCode>
                <c:ptCount val="92"/>
                <c:pt idx="0">
                  <c:v>-2.4364941581567061</c:v>
                </c:pt>
                <c:pt idx="1">
                  <c:v>-6.3526744610116221</c:v>
                </c:pt>
                <c:pt idx="2">
                  <c:v>-5.2204298658593</c:v>
                </c:pt>
                <c:pt idx="3">
                  <c:v>-4.6020848046750515</c:v>
                </c:pt>
                <c:pt idx="4">
                  <c:v>-2.1737696424340447</c:v>
                </c:pt>
                <c:pt idx="5">
                  <c:v>-0.42364669078912542</c:v>
                </c:pt>
                <c:pt idx="6">
                  <c:v>-0.3926257129509923</c:v>
                </c:pt>
                <c:pt idx="7">
                  <c:v>-2.2760437978041193</c:v>
                </c:pt>
                <c:pt idx="8">
                  <c:v>-1.7590238306497201</c:v>
                </c:pt>
                <c:pt idx="9">
                  <c:v>-2.7230549221316807</c:v>
                </c:pt>
                <c:pt idx="10">
                  <c:v>-2.1635554665515802</c:v>
                </c:pt>
                <c:pt idx="11">
                  <c:v>-2.3764320294534493</c:v>
                </c:pt>
                <c:pt idx="12">
                  <c:v>-2.3174531100606512</c:v>
                </c:pt>
                <c:pt idx="13">
                  <c:v>5.0375788783104891E-2</c:v>
                </c:pt>
                <c:pt idx="14">
                  <c:v>0.43803923662377836</c:v>
                </c:pt>
                <c:pt idx="15">
                  <c:v>0.3497249870464435</c:v>
                </c:pt>
                <c:pt idx="16">
                  <c:v>0.95764487529573195</c:v>
                </c:pt>
                <c:pt idx="17">
                  <c:v>0.92984971678236272</c:v>
                </c:pt>
                <c:pt idx="18">
                  <c:v>1.1978977748158182</c:v>
                </c:pt>
                <c:pt idx="19">
                  <c:v>1.8825033648655989</c:v>
                </c:pt>
                <c:pt idx="20">
                  <c:v>0.80328960783153658</c:v>
                </c:pt>
                <c:pt idx="21">
                  <c:v>0.32794238661430547</c:v>
                </c:pt>
                <c:pt idx="22">
                  <c:v>-0.274297174983611</c:v>
                </c:pt>
                <c:pt idx="23">
                  <c:v>-0.33112273248150548</c:v>
                </c:pt>
                <c:pt idx="24">
                  <c:v>-0.50009111454233146</c:v>
                </c:pt>
                <c:pt idx="25">
                  <c:v>-0.3617936722777213</c:v>
                </c:pt>
                <c:pt idx="26">
                  <c:v>0.29645306968418628</c:v>
                </c:pt>
                <c:pt idx="27">
                  <c:v>0.68425020439127127</c:v>
                </c:pt>
                <c:pt idx="28">
                  <c:v>1.1481149484834701</c:v>
                </c:pt>
                <c:pt idx="29">
                  <c:v>1.498007506888033</c:v>
                </c:pt>
                <c:pt idx="30">
                  <c:v>1.2336911002397151</c:v>
                </c:pt>
                <c:pt idx="31">
                  <c:v>0.41454751375775634</c:v>
                </c:pt>
                <c:pt idx="32">
                  <c:v>-0.11264996651828085</c:v>
                </c:pt>
                <c:pt idx="33">
                  <c:v>-0.36296651534649832</c:v>
                </c:pt>
                <c:pt idx="34">
                  <c:v>-0.12041025017961413</c:v>
                </c:pt>
                <c:pt idx="35">
                  <c:v>8.9285028597069938E-2</c:v>
                </c:pt>
                <c:pt idx="36">
                  <c:v>-6.5225602696727947E-16</c:v>
                </c:pt>
                <c:pt idx="37">
                  <c:v>-0.11132603270003093</c:v>
                </c:pt>
                <c:pt idx="38">
                  <c:v>0.17605971126981185</c:v>
                </c:pt>
                <c:pt idx="39">
                  <c:v>1.1450033733670693</c:v>
                </c:pt>
                <c:pt idx="40">
                  <c:v>1.1461809117025588</c:v>
                </c:pt>
                <c:pt idx="41">
                  <c:v>0.7296035799138102</c:v>
                </c:pt>
                <c:pt idx="42">
                  <c:v>-5.5499029020067314E-2</c:v>
                </c:pt>
                <c:pt idx="43">
                  <c:v>-1.1750801082282241</c:v>
                </c:pt>
                <c:pt idx="44">
                  <c:v>-2.6568228186028646</c:v>
                </c:pt>
                <c:pt idx="45">
                  <c:v>-2.8092688852702028</c:v>
                </c:pt>
                <c:pt idx="46">
                  <c:v>-3.4219558233587399</c:v>
                </c:pt>
                <c:pt idx="47">
                  <c:v>-2.9120191860931328</c:v>
                </c:pt>
                <c:pt idx="48">
                  <c:v>-3.045357785913656</c:v>
                </c:pt>
                <c:pt idx="49">
                  <c:v>-3.7936882720157103</c:v>
                </c:pt>
                <c:pt idx="50">
                  <c:v>-3.9236949357813615</c:v>
                </c:pt>
                <c:pt idx="51">
                  <c:v>-5.3328102000952242</c:v>
                </c:pt>
                <c:pt idx="52">
                  <c:v>-5.7596313074223469</c:v>
                </c:pt>
                <c:pt idx="53">
                  <c:v>-6.2440125204773844</c:v>
                </c:pt>
                <c:pt idx="54">
                  <c:v>-5.6155253408910601</c:v>
                </c:pt>
                <c:pt idx="55">
                  <c:v>-6.4497401775448475</c:v>
                </c:pt>
                <c:pt idx="56">
                  <c:v>-5.0000243929400421</c:v>
                </c:pt>
                <c:pt idx="57">
                  <c:v>-4.4901698257534779</c:v>
                </c:pt>
                <c:pt idx="58">
                  <c:v>-4.710997847071269</c:v>
                </c:pt>
                <c:pt idx="59">
                  <c:v>-3.4663402718740199</c:v>
                </c:pt>
                <c:pt idx="60">
                  <c:v>-2.3140819246388808</c:v>
                </c:pt>
                <c:pt idx="61">
                  <c:v>-3.2571178037492023</c:v>
                </c:pt>
                <c:pt idx="62">
                  <c:v>-3.2412612123543179</c:v>
                </c:pt>
                <c:pt idx="63">
                  <c:v>-2.951990112252612</c:v>
                </c:pt>
                <c:pt idx="64">
                  <c:v>-3.5101676515400966</c:v>
                </c:pt>
                <c:pt idx="65">
                  <c:v>-2.6877247002286717</c:v>
                </c:pt>
                <c:pt idx="66">
                  <c:v>-1.7475856694409697</c:v>
                </c:pt>
                <c:pt idx="67">
                  <c:v>-1.9406283563831284</c:v>
                </c:pt>
                <c:pt idx="68">
                  <c:v>-1.7283795114091132</c:v>
                </c:pt>
                <c:pt idx="69">
                  <c:v>-1.1190017236796115</c:v>
                </c:pt>
                <c:pt idx="70">
                  <c:v>-1.0841418826808724</c:v>
                </c:pt>
                <c:pt idx="71">
                  <c:v>-0.68824240966067207</c:v>
                </c:pt>
                <c:pt idx="72">
                  <c:v>-1.3196713595225515</c:v>
                </c:pt>
                <c:pt idx="73">
                  <c:v>-1.8646210240110133</c:v>
                </c:pt>
                <c:pt idx="74">
                  <c:v>-2.98775852785093</c:v>
                </c:pt>
                <c:pt idx="75">
                  <c:v>-4.0948094294773743</c:v>
                </c:pt>
                <c:pt idx="76">
                  <c:v>-3.7718091922425816</c:v>
                </c:pt>
                <c:pt idx="77">
                  <c:v>-4.0849768230226138</c:v>
                </c:pt>
                <c:pt idx="78">
                  <c:v>-3.0923527085877431</c:v>
                </c:pt>
                <c:pt idx="79">
                  <c:v>-2.3016463530312463</c:v>
                </c:pt>
                <c:pt idx="80">
                  <c:v>-2.0607964344439873</c:v>
                </c:pt>
                <c:pt idx="81">
                  <c:v>-1.570866219887378</c:v>
                </c:pt>
                <c:pt idx="82">
                  <c:v>-1.8066567055694476</c:v>
                </c:pt>
                <c:pt idx="83">
                  <c:v>-1.6796186761861802</c:v>
                </c:pt>
                <c:pt idx="84">
                  <c:v>-1.8677369762841738</c:v>
                </c:pt>
                <c:pt idx="85">
                  <c:v>-1.5665911266881571</c:v>
                </c:pt>
                <c:pt idx="86">
                  <c:v>-0.76391028628361513</c:v>
                </c:pt>
                <c:pt idx="87">
                  <c:v>0.96483866008714969</c:v>
                </c:pt>
                <c:pt idx="88">
                  <c:v>1.439656334846442</c:v>
                </c:pt>
                <c:pt idx="89">
                  <c:v>0.88318384874406997</c:v>
                </c:pt>
                <c:pt idx="90">
                  <c:v>1.8167199343742275</c:v>
                </c:pt>
                <c:pt idx="91">
                  <c:v>0.7826891706096879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446-814F-AECD-3049BDEC5D7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1024592576"/>
        <c:axId val="-1024589744"/>
      </c:lineChart>
      <c:catAx>
        <c:axId val="-1024592576"/>
        <c:scaling>
          <c:orientation val="minMax"/>
        </c:scaling>
        <c:delete val="0"/>
        <c:axPos val="b"/>
        <c:numFmt formatCode="0" sourceLinked="0"/>
        <c:majorTickMark val="none"/>
        <c:minorTickMark val="none"/>
        <c:tickLblPos val="low"/>
        <c:spPr>
          <a:noFill/>
          <a:ln w="25400" cap="flat" cmpd="sng" algn="ctr">
            <a:solidFill>
              <a:sysClr val="windowText" lastClr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024589744"/>
        <c:crosses val="autoZero"/>
        <c:auto val="1"/>
        <c:lblAlgn val="ctr"/>
        <c:lblOffset val="100"/>
        <c:tickLblSkip val="20"/>
        <c:noMultiLvlLbl val="0"/>
      </c:catAx>
      <c:valAx>
        <c:axId val="-10245897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02459257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/>
      <c:lineChart>
        <c:grouping val="standard"/>
        <c:varyColors val="0"/>
        <c:ser>
          <c:idx val="0"/>
          <c:order val="0"/>
          <c:tx>
            <c:strRef>
              <c:f>'Annual Extensions'!$C$1</c:f>
              <c:strCache>
                <c:ptCount val="1"/>
                <c:pt idx="0">
                  <c:v>AY/HP</c:v>
                </c:pt>
              </c:strCache>
            </c:strRef>
          </c:tx>
          <c:spPr>
            <a:ln w="38100" cap="rnd">
              <a:solidFill>
                <a:schemeClr val="accent1"/>
              </a:solidFill>
              <a:round/>
            </a:ln>
            <a:effectLst>
              <a:glow rad="38100">
                <a:sysClr val="windowText" lastClr="000000"/>
              </a:glow>
            </a:effectLst>
          </c:spPr>
          <c:marker>
            <c:symbol val="none"/>
          </c:marker>
          <c:cat>
            <c:numRef>
              <c:f>'Annual Extensions'!$A$12:$A$24</c:f>
              <c:numCache>
                <c:formatCode>General</c:formatCode>
                <c:ptCount val="13"/>
                <c:pt idx="0">
                  <c:v>1929</c:v>
                </c:pt>
                <c:pt idx="1">
                  <c:v>1930</c:v>
                </c:pt>
                <c:pt idx="2">
                  <c:v>1931</c:v>
                </c:pt>
                <c:pt idx="3">
                  <c:v>1932</c:v>
                </c:pt>
                <c:pt idx="4">
                  <c:v>1933</c:v>
                </c:pt>
                <c:pt idx="5">
                  <c:v>1934</c:v>
                </c:pt>
                <c:pt idx="6">
                  <c:v>1935</c:v>
                </c:pt>
                <c:pt idx="7">
                  <c:v>1936</c:v>
                </c:pt>
                <c:pt idx="8">
                  <c:v>1937</c:v>
                </c:pt>
                <c:pt idx="9">
                  <c:v>1938</c:v>
                </c:pt>
                <c:pt idx="10">
                  <c:v>1939</c:v>
                </c:pt>
                <c:pt idx="11">
                  <c:v>1940</c:v>
                </c:pt>
                <c:pt idx="12">
                  <c:v>1941</c:v>
                </c:pt>
              </c:numCache>
            </c:numRef>
          </c:cat>
          <c:val>
            <c:numRef>
              <c:f>'Annual Extensions'!$C$12:$C$24</c:f>
              <c:numCache>
                <c:formatCode>0.00</c:formatCode>
                <c:ptCount val="13"/>
                <c:pt idx="0">
                  <c:v>9.3719255973292306</c:v>
                </c:pt>
                <c:pt idx="1">
                  <c:v>9.1613113920972182</c:v>
                </c:pt>
                <c:pt idx="2">
                  <c:v>9.3085294602863993</c:v>
                </c:pt>
                <c:pt idx="3">
                  <c:v>9.1073230338707756</c:v>
                </c:pt>
                <c:pt idx="4">
                  <c:v>8.9764100588531495</c:v>
                </c:pt>
                <c:pt idx="5">
                  <c:v>9.9365819732777982</c:v>
                </c:pt>
                <c:pt idx="6">
                  <c:v>10.253785916277332</c:v>
                </c:pt>
                <c:pt idx="7">
                  <c:v>10.596455903014173</c:v>
                </c:pt>
                <c:pt idx="8">
                  <c:v>10.676002517920004</c:v>
                </c:pt>
                <c:pt idx="9">
                  <c:v>11.083573606105059</c:v>
                </c:pt>
                <c:pt idx="10">
                  <c:v>11.444708942769935</c:v>
                </c:pt>
                <c:pt idx="11">
                  <c:v>11.96269094845746</c:v>
                </c:pt>
                <c:pt idx="12">
                  <c:v>12.807435790606885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D34-4249-BEFB-CD9435F813A5}"/>
            </c:ext>
          </c:extLst>
        </c:ser>
        <c:ser>
          <c:idx val="1"/>
          <c:order val="1"/>
          <c:tx>
            <c:strRef>
              <c:f>'Annual Extensions'!$D$1</c:f>
              <c:strCache>
                <c:ptCount val="1"/>
                <c:pt idx="0">
                  <c:v>AY/HP*</c:v>
                </c:pt>
              </c:strCache>
            </c:strRef>
          </c:tx>
          <c:spPr>
            <a:ln w="38100" cap="rnd">
              <a:solidFill>
                <a:srgbClr val="00B050"/>
              </a:solidFill>
              <a:round/>
            </a:ln>
            <a:effectLst>
              <a:glow rad="38100">
                <a:sysClr val="windowText" lastClr="000000"/>
              </a:glow>
            </a:effectLst>
          </c:spPr>
          <c:marker>
            <c:symbol val="none"/>
          </c:marker>
          <c:cat>
            <c:numRef>
              <c:f>'Annual Extensions'!$A$12:$A$24</c:f>
              <c:numCache>
                <c:formatCode>General</c:formatCode>
                <c:ptCount val="13"/>
                <c:pt idx="0">
                  <c:v>1929</c:v>
                </c:pt>
                <c:pt idx="1">
                  <c:v>1930</c:v>
                </c:pt>
                <c:pt idx="2">
                  <c:v>1931</c:v>
                </c:pt>
                <c:pt idx="3">
                  <c:v>1932</c:v>
                </c:pt>
                <c:pt idx="4">
                  <c:v>1933</c:v>
                </c:pt>
                <c:pt idx="5">
                  <c:v>1934</c:v>
                </c:pt>
                <c:pt idx="6">
                  <c:v>1935</c:v>
                </c:pt>
                <c:pt idx="7">
                  <c:v>1936</c:v>
                </c:pt>
                <c:pt idx="8">
                  <c:v>1937</c:v>
                </c:pt>
                <c:pt idx="9">
                  <c:v>1938</c:v>
                </c:pt>
                <c:pt idx="10">
                  <c:v>1939</c:v>
                </c:pt>
                <c:pt idx="11">
                  <c:v>1940</c:v>
                </c:pt>
                <c:pt idx="12">
                  <c:v>1941</c:v>
                </c:pt>
              </c:numCache>
            </c:numRef>
          </c:cat>
          <c:val>
            <c:numRef>
              <c:f>'Annual Extensions'!$D$12:$D$24</c:f>
              <c:numCache>
                <c:formatCode>0.00</c:formatCode>
                <c:ptCount val="13"/>
                <c:pt idx="0">
                  <c:v>9.2651196391094928</c:v>
                </c:pt>
                <c:pt idx="1">
                  <c:v>9.4079733805228596</c:v>
                </c:pt>
                <c:pt idx="2">
                  <c:v>9.5963680998952761</c:v>
                </c:pt>
                <c:pt idx="3">
                  <c:v>9.6472715262054383</c:v>
                </c:pt>
                <c:pt idx="4">
                  <c:v>9.4366427459656474</c:v>
                </c:pt>
                <c:pt idx="5">
                  <c:v>10.169203769511203</c:v>
                </c:pt>
                <c:pt idx="6">
                  <c:v>10.620102544834715</c:v>
                </c:pt>
                <c:pt idx="7">
                  <c:v>10.78119477126085</c:v>
                </c:pt>
                <c:pt idx="8">
                  <c:v>10.817824398639118</c:v>
                </c:pt>
                <c:pt idx="9">
                  <c:v>11.509608967441697</c:v>
                </c:pt>
                <c:pt idx="10">
                  <c:v>11.683008093283608</c:v>
                </c:pt>
                <c:pt idx="11">
                  <c:v>12.188222159337723</c:v>
                </c:pt>
                <c:pt idx="12">
                  <c:v>12.624373624743397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D34-4249-BEFB-CD9435F813A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-1024592576"/>
        <c:axId val="-1024589744"/>
      </c:lineChart>
      <c:catAx>
        <c:axId val="-1024592576"/>
        <c:scaling>
          <c:orientation val="minMax"/>
        </c:scaling>
        <c:delete val="0"/>
        <c:axPos val="b"/>
        <c:numFmt formatCode="0" sourceLinked="0"/>
        <c:majorTickMark val="none"/>
        <c:minorTickMark val="none"/>
        <c:tickLblPos val="low"/>
        <c:spPr>
          <a:noFill/>
          <a:ln w="25400" cap="flat" cmpd="sng" algn="ctr">
            <a:solidFill>
              <a:sysClr val="windowText" lastClr="000000"/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024589744"/>
        <c:crosses val="autoZero"/>
        <c:auto val="1"/>
        <c:lblAlgn val="ctr"/>
        <c:lblOffset val="100"/>
        <c:tickLblSkip val="4"/>
        <c:noMultiLvlLbl val="0"/>
      </c:catAx>
      <c:valAx>
        <c:axId val="-1024589744"/>
        <c:scaling>
          <c:orientation val="minMax"/>
          <c:min val="7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400" b="1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-102459257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baseline="0">
              <a:solidFill>
                <a:schemeClr val="tx1"/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/>
    </cs:fontRef>
    <cs:defRPr sz="1000" kern="1200"/>
  </cs:axisTitle>
  <cs:categoryAxis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9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/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/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/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/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/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/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1A908A-462D-4602-BBA1-A03C9A970D26}" type="datetimeFigureOut">
              <a:rPr lang="en-US" smtClean="0"/>
              <a:t>11/14/2018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D5873F3-5C7F-4723-9853-56BD172CC024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79641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96A52-B951-4644-83A1-9619B619B6E3}" type="datetimeFigureOut">
              <a:rPr lang="en-US" smtClean="0"/>
              <a:t>11/14/2018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6BCC2-AB01-477E-B893-D512DBBC79B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0518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96A52-B951-4644-83A1-9619B619B6E3}" type="datetimeFigureOut">
              <a:rPr lang="en-US" smtClean="0"/>
              <a:t>11/14/2018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6BCC2-AB01-477E-B893-D512DBBC79B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0813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96A52-B951-4644-83A1-9619B619B6E3}" type="datetimeFigureOut">
              <a:rPr lang="en-US" smtClean="0"/>
              <a:t>11/14/2018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6BCC2-AB01-477E-B893-D512DBBC79B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40898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96A52-B951-4644-83A1-9619B619B6E3}" type="datetimeFigureOut">
              <a:rPr lang="en-US" smtClean="0"/>
              <a:t>11/14/2018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6BCC2-AB01-477E-B893-D512DBBC79B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4980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96A52-B951-4644-83A1-9619B619B6E3}" type="datetimeFigureOut">
              <a:rPr lang="en-US" smtClean="0"/>
              <a:t>11/14/2018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6BCC2-AB01-477E-B893-D512DBBC79B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15865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96A52-B951-4644-83A1-9619B619B6E3}" type="datetimeFigureOut">
              <a:rPr lang="en-US" smtClean="0"/>
              <a:t>11/14/2018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6BCC2-AB01-477E-B893-D512DBBC79B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1625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96A52-B951-4644-83A1-9619B619B6E3}" type="datetimeFigureOut">
              <a:rPr lang="en-US" smtClean="0"/>
              <a:t>11/14/2018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6BCC2-AB01-477E-B893-D512DBBC79B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7797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96A52-B951-4644-83A1-9619B619B6E3}" type="datetimeFigureOut">
              <a:rPr lang="en-US" smtClean="0"/>
              <a:t>11/14/2018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6BCC2-AB01-477E-B893-D512DBBC79B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84830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96A52-B951-4644-83A1-9619B619B6E3}" type="datetimeFigureOut">
              <a:rPr lang="en-US" smtClean="0"/>
              <a:t>11/14/2018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6BCC2-AB01-477E-B893-D512DBBC79B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44411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96A52-B951-4644-83A1-9619B619B6E3}" type="datetimeFigureOut">
              <a:rPr lang="en-US" smtClean="0"/>
              <a:t>11/14/2018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6BCC2-AB01-477E-B893-D512DBBC79B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64174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896A52-B951-4644-83A1-9619B619B6E3}" type="datetimeFigureOut">
              <a:rPr lang="en-US" smtClean="0"/>
              <a:t>11/14/2018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96BCC2-AB01-477E-B893-D512DBBC79B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3060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896A52-B951-4644-83A1-9619B619B6E3}" type="datetimeFigureOut">
              <a:rPr lang="en-US" smtClean="0"/>
              <a:t>11/14/2018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96BCC2-AB01-477E-B893-D512DBBC79B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37559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1"/>
            <a:ext cx="7772400" cy="2228850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solidFill>
                  <a:srgbClr val="C00000"/>
                </a:solidFill>
              </a:rPr>
              <a:t>Discussion of</a:t>
            </a:r>
            <a:br>
              <a:rPr lang="en-US" sz="4000" b="1" dirty="0" smtClean="0">
                <a:solidFill>
                  <a:srgbClr val="C00000"/>
                </a:solidFill>
              </a:rPr>
            </a:br>
            <a:r>
              <a:rPr lang="en-US" sz="4000" b="1" dirty="0" smtClean="0">
                <a:solidFill>
                  <a:srgbClr val="C00000"/>
                </a:solidFill>
              </a:rPr>
              <a:t>Bakker-Crafts-</a:t>
            </a:r>
            <a:r>
              <a:rPr lang="en-US" sz="4000" b="1" dirty="0" err="1" smtClean="0">
                <a:solidFill>
                  <a:srgbClr val="C00000"/>
                </a:solidFill>
              </a:rPr>
              <a:t>Woltjer</a:t>
            </a:r>
            <a:r>
              <a:rPr lang="en-US" sz="4000" b="1" dirty="0" smtClean="0">
                <a:solidFill>
                  <a:srgbClr val="C00000"/>
                </a:solidFill>
              </a:rPr>
              <a:t/>
            </a:r>
            <a:br>
              <a:rPr lang="en-US" sz="4000" b="1" dirty="0" smtClean="0">
                <a:solidFill>
                  <a:srgbClr val="C00000"/>
                </a:solidFill>
              </a:rPr>
            </a:br>
            <a:r>
              <a:rPr lang="en-US" sz="4000" b="1" dirty="0" smtClean="0">
                <a:solidFill>
                  <a:srgbClr val="C00000"/>
                </a:solidFill>
              </a:rPr>
              <a:t>“Sources of Growth . . . 1899-1941”</a:t>
            </a:r>
            <a:endParaRPr lang="en-US" sz="4000" b="1" dirty="0">
              <a:solidFill>
                <a:srgbClr val="C00000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886200"/>
            <a:ext cx="8382000" cy="2438400"/>
          </a:xfrm>
        </p:spPr>
        <p:txBody>
          <a:bodyPr>
            <a:normAutofit fontScale="92500" lnSpcReduction="20000"/>
          </a:bodyPr>
          <a:lstStyle/>
          <a:p>
            <a:r>
              <a:rPr lang="en-US" sz="4000" b="1" dirty="0">
                <a:solidFill>
                  <a:schemeClr val="tx1"/>
                </a:solidFill>
              </a:rPr>
              <a:t>Robert J. Gordon</a:t>
            </a:r>
          </a:p>
          <a:p>
            <a:r>
              <a:rPr lang="en-US" sz="4000" b="1" dirty="0">
                <a:solidFill>
                  <a:schemeClr val="tx1"/>
                </a:solidFill>
              </a:rPr>
              <a:t>Northwestern </a:t>
            </a:r>
            <a:r>
              <a:rPr lang="en-US" sz="4000" b="1" dirty="0" smtClean="0">
                <a:solidFill>
                  <a:schemeClr val="tx1"/>
                </a:solidFill>
              </a:rPr>
              <a:t>University and NBER</a:t>
            </a:r>
            <a:endParaRPr lang="en-US" sz="4000" b="1" dirty="0">
              <a:solidFill>
                <a:schemeClr val="tx1"/>
              </a:solidFill>
            </a:endParaRPr>
          </a:p>
          <a:p>
            <a:r>
              <a:rPr lang="en-US" sz="4000" b="1" dirty="0" smtClean="0">
                <a:solidFill>
                  <a:schemeClr val="tx1"/>
                </a:solidFill>
              </a:rPr>
              <a:t>Penn Economic History Forum</a:t>
            </a:r>
            <a:endParaRPr lang="en-US" sz="4000" b="1" dirty="0">
              <a:solidFill>
                <a:schemeClr val="tx1"/>
              </a:solidFill>
            </a:endParaRPr>
          </a:p>
          <a:p>
            <a:r>
              <a:rPr lang="en-US" sz="4000" b="1" dirty="0" smtClean="0">
                <a:solidFill>
                  <a:schemeClr val="tx1"/>
                </a:solidFill>
              </a:rPr>
              <a:t>November 16, 2018</a:t>
            </a:r>
            <a:endParaRPr lang="en-US" sz="4000" b="1" dirty="0">
              <a:solidFill>
                <a:schemeClr val="tx1"/>
              </a:solidFill>
            </a:endParaRPr>
          </a:p>
          <a:p>
            <a:endParaRPr lang="en-US" sz="4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912400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Their Labor Quality Adjustment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9067800" cy="52578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0.8 points per year 1899-1941 implies a 40% rise in labor quality over 42 years.</a:t>
            </a:r>
          </a:p>
          <a:p>
            <a:r>
              <a:rPr lang="en-US" sz="3600" b="1" dirty="0" smtClean="0"/>
              <a:t>This seems high in an age when high-school completion rose from 10 to 40%</a:t>
            </a:r>
          </a:p>
          <a:p>
            <a:r>
              <a:rPr lang="en-US" sz="3600" b="1" dirty="0" smtClean="0"/>
              <a:t>I take Denison’s point seriously that earnings differentials overstate the contribution of education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89369387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C00000"/>
                </a:solidFill>
              </a:rPr>
              <a:t>The Education Plateau</a:t>
            </a:r>
            <a:endParaRPr lang="en-US" b="1" dirty="0">
              <a:solidFill>
                <a:srgbClr val="C00000"/>
              </a:solidFill>
            </a:endParaRPr>
          </a:p>
        </p:txBody>
      </p:sp>
      <p:pic>
        <p:nvPicPr>
          <p:cNvPr id="5122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47800"/>
            <a:ext cx="9144000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7251445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Non-comparability with </a:t>
            </a:r>
            <a:br>
              <a:rPr lang="en-US" b="1" dirty="0" smtClean="0">
                <a:solidFill>
                  <a:srgbClr val="C00000"/>
                </a:solidFill>
              </a:rPr>
            </a:br>
            <a:r>
              <a:rPr lang="en-US" b="1" dirty="0" smtClean="0">
                <a:solidFill>
                  <a:srgbClr val="C00000"/>
                </a:solidFill>
              </a:rPr>
              <a:t>Postwar BLS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9067800" cy="5257800"/>
          </a:xfrm>
        </p:spPr>
        <p:txBody>
          <a:bodyPr>
            <a:normAutofit lnSpcReduction="10000"/>
          </a:bodyPr>
          <a:lstStyle/>
          <a:p>
            <a:r>
              <a:rPr lang="en-US" sz="3600" b="1" dirty="0" smtClean="0"/>
              <a:t>Their estimate is 0.8 percent per year</a:t>
            </a:r>
          </a:p>
          <a:p>
            <a:r>
              <a:rPr lang="en-US" sz="3600" b="1" dirty="0" smtClean="0"/>
              <a:t>Goldin-Katz 0.5 for 1915-40</a:t>
            </a:r>
            <a:endParaRPr lang="en-US" sz="3600" b="1" dirty="0" smtClean="0"/>
          </a:p>
          <a:p>
            <a:r>
              <a:rPr lang="en-US" sz="3600" b="1" dirty="0" smtClean="0"/>
              <a:t>BLS labor composition adjustment 1989-2015 is 0.40 per year</a:t>
            </a:r>
          </a:p>
          <a:p>
            <a:r>
              <a:rPr lang="en-US" sz="3600" b="1" dirty="0" smtClean="0"/>
              <a:t>KLEMS is 0.32 1989-2015 and is only 0.23 1948-89</a:t>
            </a:r>
          </a:p>
          <a:p>
            <a:r>
              <a:rPr lang="en-US" sz="3600" b="1" dirty="0" smtClean="0"/>
              <a:t>By </a:t>
            </a:r>
            <a:r>
              <a:rPr lang="en-US" sz="3600" b="1" dirty="0" err="1" smtClean="0"/>
              <a:t>overcounting</a:t>
            </a:r>
            <a:r>
              <a:rPr lang="en-US" sz="3600" b="1" dirty="0" smtClean="0"/>
              <a:t> labor quality change, authors reduce TFP growth pre-WWII compared to post-WWII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4035114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The Contentious Issue of</a:t>
            </a:r>
            <a:br>
              <a:rPr lang="en-US" b="1" dirty="0" smtClean="0">
                <a:solidFill>
                  <a:srgbClr val="C00000"/>
                </a:solidFill>
              </a:rPr>
            </a:br>
            <a:r>
              <a:rPr lang="en-US" b="1" dirty="0" smtClean="0">
                <a:solidFill>
                  <a:srgbClr val="C00000"/>
                </a:solidFill>
              </a:rPr>
              <a:t>a Cyclical Adjustment for 1941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9067800" cy="5257800"/>
          </a:xfrm>
        </p:spPr>
        <p:txBody>
          <a:bodyPr>
            <a:normAutofit lnSpcReduction="10000"/>
          </a:bodyPr>
          <a:lstStyle/>
          <a:p>
            <a:r>
              <a:rPr lang="en-US" sz="3600" b="1" dirty="0" smtClean="0"/>
              <a:t>Define the log ratio of actual to trend as the “gap” in output or labor productivity (LP)</a:t>
            </a:r>
          </a:p>
          <a:p>
            <a:r>
              <a:rPr lang="en-US" sz="3600" b="1" dirty="0" smtClean="0"/>
              <a:t>The level of the LP gap is not a simple fraction of the level of the output gap</a:t>
            </a:r>
          </a:p>
          <a:p>
            <a:r>
              <a:rPr lang="en-US" sz="3600" b="1" dirty="0" smtClean="0"/>
              <a:t>Instead the change in the LP gap reacts to the acceleration in the output gap</a:t>
            </a:r>
          </a:p>
          <a:p>
            <a:r>
              <a:rPr lang="en-US" sz="3600" b="1" dirty="0" smtClean="0"/>
              <a:t>Consider a regression of the quarterly change of the LP gap on current and 4 lags of the change in the output gap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41405075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20D9DE-6201-AA40-AB09-D5A6116E54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Current and 4 Lag Coefficients</a:t>
            </a:r>
            <a:br>
              <a:rPr lang="en-US" b="1" dirty="0" smtClean="0"/>
            </a:br>
            <a:r>
              <a:rPr lang="en-US" b="1" dirty="0" smtClean="0"/>
              <a:t>on Change in Output Gap, 1953-86</a:t>
            </a:r>
            <a:endParaRPr lang="en-US" b="1" dirty="0"/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CBCCA31C-7EE3-F346-B104-8A870E101725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0" y="1825624"/>
          <a:ext cx="9144000" cy="5032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8331802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20D9DE-6201-AA40-AB09-D5A6116E54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>Level of LP and Output Gap,</a:t>
            </a:r>
            <a:br>
              <a:rPr lang="en-US" b="1" dirty="0" smtClean="0"/>
            </a:br>
            <a:r>
              <a:rPr lang="en-US" b="1" dirty="0" smtClean="0"/>
              <a:t>1953-86</a:t>
            </a:r>
            <a:endParaRPr lang="en-US" b="1" dirty="0"/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334F961C-D6C4-DE44-ABC9-18AF7041CDD3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0" y="1825624"/>
          <a:ext cx="9144000" cy="5032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09154921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These Coefficients Can Be Used</a:t>
            </a:r>
            <a:br>
              <a:rPr lang="en-US" b="1" dirty="0" smtClean="0">
                <a:solidFill>
                  <a:srgbClr val="C00000"/>
                </a:solidFill>
              </a:rPr>
            </a:br>
            <a:r>
              <a:rPr lang="en-US" b="1" dirty="0" smtClean="0">
                <a:solidFill>
                  <a:srgbClr val="C00000"/>
                </a:solidFill>
              </a:rPr>
              <a:t>to Calculate the LP Gap Interwar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9067800" cy="5257800"/>
          </a:xfrm>
        </p:spPr>
        <p:txBody>
          <a:bodyPr>
            <a:normAutofit lnSpcReduction="10000"/>
          </a:bodyPr>
          <a:lstStyle/>
          <a:p>
            <a:r>
              <a:rPr lang="en-US" sz="3600" b="1" dirty="0" smtClean="0"/>
              <a:t>Relevance of postwar regression – LP is high relative to trend when output is growing rapidly as in 1941</a:t>
            </a:r>
          </a:p>
          <a:p>
            <a:r>
              <a:rPr lang="en-US" sz="3600" b="1" dirty="0" smtClean="0"/>
              <a:t>Quarterly output gap data come from Gordon-Krenn</a:t>
            </a:r>
          </a:p>
          <a:p>
            <a:r>
              <a:rPr lang="en-US" sz="3600" b="1" dirty="0" smtClean="0"/>
              <a:t>Multiply change in output gap 1919-41 by postwar coefficients</a:t>
            </a:r>
          </a:p>
          <a:p>
            <a:r>
              <a:rPr lang="en-US" sz="3600" b="1" dirty="0" smtClean="0"/>
              <a:t>Cumulate predicted change in LP gap into a log level, setting 1928 = 100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06152548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20D9DE-6201-AA40-AB09-D5A6116E54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Implied Ratio of Actual to Trend</a:t>
            </a:r>
            <a:br>
              <a:rPr lang="en-US" b="1" dirty="0" smtClean="0">
                <a:solidFill>
                  <a:srgbClr val="C00000"/>
                </a:solidFill>
              </a:rPr>
            </a:br>
            <a:r>
              <a:rPr lang="en-US" b="1" dirty="0" smtClean="0">
                <a:solidFill>
                  <a:srgbClr val="C00000"/>
                </a:solidFill>
              </a:rPr>
              <a:t>Labor Productivity, 1919-41</a:t>
            </a:r>
            <a:endParaRPr lang="en-US" b="1" dirty="0">
              <a:solidFill>
                <a:srgbClr val="C00000"/>
              </a:solidFill>
            </a:endParaRPr>
          </a:p>
        </p:txBody>
      </p:sp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5C9A5466-FA74-9642-9D04-2F135DAF46C0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0" y="1825624"/>
          <a:ext cx="9144000" cy="5032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2016160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20D9DE-6201-AA40-AB09-D5A6116E54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Annual Level of Actual and Trend</a:t>
            </a:r>
            <a:br>
              <a:rPr lang="en-US" b="1" dirty="0" smtClean="0">
                <a:solidFill>
                  <a:srgbClr val="C00000"/>
                </a:solidFill>
              </a:rPr>
            </a:br>
            <a:r>
              <a:rPr lang="en-US" b="1" dirty="0" smtClean="0">
                <a:solidFill>
                  <a:srgbClr val="C00000"/>
                </a:solidFill>
              </a:rPr>
              <a:t>Labor Productivity, 1929-41</a:t>
            </a:r>
            <a:endParaRPr lang="en-US" b="1" dirty="0">
              <a:solidFill>
                <a:srgbClr val="C00000"/>
              </a:solidFill>
            </a:endParaRP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96F1D078-992E-2343-8ED5-642FE035E7E2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0" y="1825624"/>
          <a:ext cx="9144000" cy="5032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5794700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Conclusion:  1929-41 LP Growth</a:t>
            </a:r>
            <a:br>
              <a:rPr lang="en-US" b="1" dirty="0" smtClean="0">
                <a:solidFill>
                  <a:srgbClr val="C00000"/>
                </a:solidFill>
              </a:rPr>
            </a:br>
            <a:r>
              <a:rPr lang="en-US" b="1" dirty="0" smtClean="0">
                <a:solidFill>
                  <a:srgbClr val="C00000"/>
                </a:solidFill>
              </a:rPr>
              <a:t>is Identical for Actual and Trend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9067800" cy="52578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Actual growth in LP = 2.60, trend = 2.58</a:t>
            </a:r>
          </a:p>
          <a:p>
            <a:r>
              <a:rPr lang="en-US" sz="3600" b="1" dirty="0" smtClean="0"/>
              <a:t>No reason why the conclusion should be different for TFP growth</a:t>
            </a:r>
          </a:p>
          <a:p>
            <a:r>
              <a:rPr lang="en-US" sz="3600" b="1" dirty="0" smtClean="0"/>
              <a:t>For 1941-48 using BEA chain-weighted GDP and Kendrick’s hours, Actual LP growth = 3.57, trend = 3.77</a:t>
            </a:r>
          </a:p>
          <a:p>
            <a:r>
              <a:rPr lang="en-US" sz="3600" b="1" dirty="0" smtClean="0"/>
              <a:t>Unfortunately this paper did not extend its available data to cover the interval 1941-48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3563412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solidFill>
                  <a:srgbClr val="C00000"/>
                </a:solidFill>
              </a:rPr>
              <a:t>The </a:t>
            </a:r>
            <a:r>
              <a:rPr lang="en-US" b="1" dirty="0" smtClean="0">
                <a:solidFill>
                  <a:srgbClr val="C00000"/>
                </a:solidFill>
              </a:rPr>
              <a:t>Achievements of the Paper:</a:t>
            </a:r>
            <a:br>
              <a:rPr lang="en-US" b="1" dirty="0" smtClean="0">
                <a:solidFill>
                  <a:srgbClr val="C00000"/>
                </a:solidFill>
              </a:rPr>
            </a:br>
            <a:r>
              <a:rPr lang="en-US" b="1" dirty="0" smtClean="0">
                <a:solidFill>
                  <a:srgbClr val="C00000"/>
                </a:solidFill>
              </a:rPr>
              <a:t>Going Beyond Kendrick 57 Years Later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9067800" cy="52578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Extending the number of industries with TFP calculations </a:t>
            </a:r>
          </a:p>
          <a:p>
            <a:r>
              <a:rPr lang="en-US" sz="3600" b="1" dirty="0" smtClean="0"/>
              <a:t>Improving labor quality contributions</a:t>
            </a:r>
          </a:p>
          <a:p>
            <a:r>
              <a:rPr lang="en-US" sz="3600" b="1" dirty="0" smtClean="0"/>
              <a:t>Converting K to a capital-services basis</a:t>
            </a:r>
          </a:p>
          <a:p>
            <a:r>
              <a:rPr lang="en-US" sz="3600" b="1" dirty="0" smtClean="0"/>
              <a:t>Extending endpoint from 1937 to 1941</a:t>
            </a:r>
          </a:p>
          <a:p>
            <a:r>
              <a:rPr lang="en-US" sz="3600" b="1" dirty="0" smtClean="0"/>
              <a:t>Calculating intensive growth contributions at the level of 38 industries</a:t>
            </a:r>
          </a:p>
          <a:p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66869736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Last Topic:  Relation of R&amp;D Expenditures to TFP Growth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9067800" cy="52578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The authors take too literally the connection between measured, organized R&amp;D expenditures and the sources of TFP growth</a:t>
            </a:r>
          </a:p>
          <a:p>
            <a:r>
              <a:rPr lang="en-US" sz="3600" b="1" dirty="0" smtClean="0"/>
              <a:t>To take an extreme example, the rural-urban migration was a source of TFP growth but involved no R&amp;D.</a:t>
            </a:r>
          </a:p>
          <a:p>
            <a:r>
              <a:rPr lang="en-US" sz="3600" b="1" dirty="0" smtClean="0"/>
              <a:t>Did the ideas the enabled Henry Ford to create his assembly line at Highland Park in 1913 result from formal, measured R&amp;D?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59416748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The Authors Take Seriously the </a:t>
            </a:r>
            <a:br>
              <a:rPr lang="en-US" b="1" dirty="0" smtClean="0">
                <a:solidFill>
                  <a:srgbClr val="C00000"/>
                </a:solidFill>
              </a:rPr>
            </a:br>
            <a:r>
              <a:rPr lang="en-US" b="1" dirty="0" smtClean="0">
                <a:solidFill>
                  <a:srgbClr val="C00000"/>
                </a:solidFill>
              </a:rPr>
              <a:t>Deeply Flawed Paradigm of N. Bloom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9067800" cy="5257800"/>
          </a:xfrm>
        </p:spPr>
        <p:txBody>
          <a:bodyPr>
            <a:normAutofit fontScale="92500" lnSpcReduction="20000"/>
          </a:bodyPr>
          <a:lstStyle/>
          <a:p>
            <a:r>
              <a:rPr lang="en-US" sz="3600" b="1" dirty="0" smtClean="0"/>
              <a:t>Bloom:  Steady TFP growth and rising real expenditures on R&amp;D prove declining R&amp;D productivity</a:t>
            </a:r>
          </a:p>
          <a:p>
            <a:r>
              <a:rPr lang="en-US" sz="3600" b="1" dirty="0" smtClean="0"/>
              <a:t>Consider an economy with no capital and constant productivity of research workers in creating new ideas:</a:t>
            </a:r>
          </a:p>
          <a:p>
            <a:pPr lvl="1"/>
            <a:r>
              <a:rPr lang="en-US" sz="3200" b="1" dirty="0" smtClean="0"/>
              <a:t>Pop growth 1%, Real GDP/ pop = 4%</a:t>
            </a:r>
          </a:p>
          <a:p>
            <a:pPr lvl="1"/>
            <a:r>
              <a:rPr lang="en-US" sz="3200" b="1" dirty="0" smtClean="0"/>
              <a:t>TFP growth = growth in stock of ideas = growth in research workers = 4%</a:t>
            </a:r>
          </a:p>
          <a:p>
            <a:pPr lvl="1"/>
            <a:r>
              <a:rPr lang="en-US" sz="3200" b="1" dirty="0" smtClean="0"/>
              <a:t>Real wages increase 4%</a:t>
            </a:r>
          </a:p>
          <a:p>
            <a:pPr lvl="1"/>
            <a:r>
              <a:rPr lang="en-US" sz="3200" b="1" dirty="0" smtClean="0"/>
              <a:t>Real expenditures on R&amp;D = 4+4 = 8%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202519827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The Folly of Bloom-van </a:t>
            </a:r>
            <a:r>
              <a:rPr lang="en-US" b="1" dirty="0" err="1" smtClean="0">
                <a:solidFill>
                  <a:srgbClr val="C00000"/>
                </a:solidFill>
              </a:rPr>
              <a:t>Reenen</a:t>
            </a:r>
            <a:r>
              <a:rPr lang="en-US" b="1" dirty="0" smtClean="0">
                <a:solidFill>
                  <a:srgbClr val="C00000"/>
                </a:solidFill>
              </a:rPr>
              <a:t>: </a:t>
            </a:r>
            <a:br>
              <a:rPr lang="en-US" b="1" dirty="0" smtClean="0">
                <a:solidFill>
                  <a:srgbClr val="C00000"/>
                </a:solidFill>
              </a:rPr>
            </a:br>
            <a:r>
              <a:rPr lang="en-US" b="1" dirty="0" smtClean="0">
                <a:solidFill>
                  <a:srgbClr val="C00000"/>
                </a:solidFill>
              </a:rPr>
              <a:t>Productivity of Research Workers</a:t>
            </a:r>
            <a:endParaRPr lang="en-US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4333320"/>
              </p:ext>
            </p:extLst>
          </p:nvPr>
        </p:nvGraphicFramePr>
        <p:xfrm>
          <a:off x="457202" y="1600199"/>
          <a:ext cx="8229600" cy="495300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121932">
                  <a:extLst>
                    <a:ext uri="{9D8B030D-6E8A-4147-A177-3AD203B41FA5}">
                      <a16:colId xmlns:a16="http://schemas.microsoft.com/office/drawing/2014/main" val="3802074285"/>
                    </a:ext>
                  </a:extLst>
                </a:gridCol>
                <a:gridCol w="1026917">
                  <a:extLst>
                    <a:ext uri="{9D8B030D-6E8A-4147-A177-3AD203B41FA5}">
                      <a16:colId xmlns:a16="http://schemas.microsoft.com/office/drawing/2014/main" val="247600268"/>
                    </a:ext>
                  </a:extLst>
                </a:gridCol>
                <a:gridCol w="1026917">
                  <a:extLst>
                    <a:ext uri="{9D8B030D-6E8A-4147-A177-3AD203B41FA5}">
                      <a16:colId xmlns:a16="http://schemas.microsoft.com/office/drawing/2014/main" val="2493671161"/>
                    </a:ext>
                  </a:extLst>
                </a:gridCol>
                <a:gridCol w="1026917">
                  <a:extLst>
                    <a:ext uri="{9D8B030D-6E8A-4147-A177-3AD203B41FA5}">
                      <a16:colId xmlns:a16="http://schemas.microsoft.com/office/drawing/2014/main" val="2961612312"/>
                    </a:ext>
                  </a:extLst>
                </a:gridCol>
                <a:gridCol w="1026917">
                  <a:extLst>
                    <a:ext uri="{9D8B030D-6E8A-4147-A177-3AD203B41FA5}">
                      <a16:colId xmlns:a16="http://schemas.microsoft.com/office/drawing/2014/main" val="3435151065"/>
                    </a:ext>
                  </a:extLst>
                </a:gridCol>
              </a:tblGrid>
              <a:tr h="314476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200" u="none" strike="noStrike">
                          <a:effectLst/>
                        </a:rPr>
                        <a:t>An Economy With Fixed Ideas TFP</a:t>
                      </a:r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98865687"/>
                  </a:ext>
                </a:extLst>
              </a:tr>
              <a:tr h="28827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950763676"/>
                  </a:ext>
                </a:extLst>
              </a:tr>
              <a:tr h="30137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56727324"/>
                  </a:ext>
                </a:extLst>
              </a:tr>
              <a:tr h="301373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3700305"/>
                  </a:ext>
                </a:extLst>
              </a:tr>
              <a:tr h="28827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1.  Population (1%)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100.0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101.0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102.0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103.0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10826566"/>
                  </a:ext>
                </a:extLst>
              </a:tr>
              <a:tr h="28827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2.  Real GDP (5%)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10000.0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10512.7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11051.7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11618.3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096057715"/>
                  </a:ext>
                </a:extLst>
              </a:tr>
              <a:tr h="28827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3.  TFP (=GDP/Population)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100.0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104.1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108.3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112.7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934974794"/>
                  </a:ext>
                </a:extLst>
              </a:tr>
              <a:tr h="28827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4.  Stock of Ideas (=TFP)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100.0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104.1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108.3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112.7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4194756891"/>
                  </a:ext>
                </a:extLst>
              </a:tr>
              <a:tr h="28827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5.  Change in Stock of Ideas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3.9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4.1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4.2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4.4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85226780"/>
                  </a:ext>
                </a:extLst>
              </a:tr>
              <a:tr h="28827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6.  Research Workers = Added Ideas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3.9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4.1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4.2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4.4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2206347"/>
                  </a:ext>
                </a:extLst>
              </a:tr>
              <a:tr h="28827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7.  Real Wage of Research Workers = TFP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100.0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104.1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108.3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112.7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624581300"/>
                  </a:ext>
                </a:extLst>
              </a:tr>
              <a:tr h="28827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8.  Real Expenditures on Research Workers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392.0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424.8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460.1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498.5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370470661"/>
                  </a:ext>
                </a:extLst>
              </a:tr>
              <a:tr h="28827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054432875"/>
                  </a:ext>
                </a:extLst>
              </a:tr>
              <a:tr h="28827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9.  TFP Growth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4.0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861411220"/>
                  </a:ext>
                </a:extLst>
              </a:tr>
              <a:tr h="288270">
                <a:tc>
                  <a:txBody>
                    <a:bodyPr/>
                    <a:lstStyle/>
                    <a:p>
                      <a:pPr algn="l" fontAlgn="b"/>
                      <a:r>
                        <a:rPr lang="nl-NL" sz="1100" u="none" strike="noStrike">
                          <a:effectLst/>
                        </a:rPr>
                        <a:t>10.  Bloom - Van Reenen "TFP of Ideas"</a:t>
                      </a:r>
                      <a:endParaRPr lang="nl-NL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0.0102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0.0094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0.0087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0.0080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520008998"/>
                  </a:ext>
                </a:extLst>
              </a:tr>
              <a:tr h="28827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     = TFP Growth /  line (8) 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4472185"/>
                  </a:ext>
                </a:extLst>
              </a:tr>
              <a:tr h="288270">
                <a:tc>
                  <a:txBody>
                    <a:bodyPr/>
                    <a:lstStyle/>
                    <a:p>
                      <a:pPr algn="l" fontAlgn="b"/>
                      <a:r>
                        <a:rPr lang="en-US" sz="1100" u="none" strike="noStrike">
                          <a:effectLst/>
                        </a:rPr>
                        <a:t>11.  Percent Growth Rate of "TFP of Ideas"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 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-8.0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>
                          <a:effectLst/>
                        </a:rPr>
                        <a:t>-8.0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100" u="none" strike="noStrike" dirty="0">
                          <a:effectLst/>
                        </a:rPr>
                        <a:t>-8.0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3185026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97716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Another Aspect of Productivity of Ideas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9067800" cy="5257800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If there are 10 ideas, discovering one new one increases the stock of ideas by 10%</a:t>
            </a:r>
          </a:p>
          <a:p>
            <a:r>
              <a:rPr lang="en-US" b="1" dirty="0" smtClean="0"/>
              <a:t>But if there are 100 ideas in existence, discovering one new one increases the stock by 1%</a:t>
            </a:r>
          </a:p>
          <a:p>
            <a:r>
              <a:rPr lang="en-US" b="1" dirty="0" smtClean="0"/>
              <a:t>To keep up the old pace requires 10 times as many new ideas</a:t>
            </a:r>
          </a:p>
          <a:p>
            <a:r>
              <a:rPr lang="en-US" sz="3200" b="1" dirty="0" smtClean="0"/>
              <a:t>Thus as the stock of existing ideas keeps growing exponentially, ever more resources must be devoted to discovering new ideas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422962739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Conclusions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9067800" cy="5257800"/>
          </a:xfrm>
        </p:spPr>
        <p:txBody>
          <a:bodyPr>
            <a:normAutofit lnSpcReduction="10000"/>
          </a:bodyPr>
          <a:lstStyle/>
          <a:p>
            <a:r>
              <a:rPr lang="en-US" sz="3200" b="1" dirty="0" smtClean="0"/>
              <a:t>This paper provides the first new industry-level data advance since Kendrick (1961).</a:t>
            </a:r>
          </a:p>
          <a:p>
            <a:r>
              <a:rPr lang="en-US" b="1" dirty="0" smtClean="0"/>
              <a:t>Its very large labor quality adjustment numbers are much higher than in current BLS TFP calculations so bias down the pre-1941 growth of TFP.    Either the BLS should be higher or BCW should be lower</a:t>
            </a:r>
          </a:p>
          <a:p>
            <a:r>
              <a:rPr lang="en-US" b="1" dirty="0" smtClean="0"/>
              <a:t>Regarding the “Great Inventions,” no suggestion they should account for 100% of TFP growth.  The issue is how much they contribute to EXTRA TFP growth 1920-70 compared to 1890-1920</a:t>
            </a:r>
          </a:p>
        </p:txBody>
      </p:sp>
    </p:spTree>
    <p:extLst>
      <p:ext uri="{BB962C8B-B14F-4D97-AF65-F5344CB8AC3E}">
        <p14:creationId xmlns:p14="http://schemas.microsoft.com/office/powerpoint/2010/main" val="4278773671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More Conclusions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9067800" cy="5257800"/>
          </a:xfrm>
        </p:spPr>
        <p:txBody>
          <a:bodyPr>
            <a:normAutofit lnSpcReduction="10000"/>
          </a:bodyPr>
          <a:lstStyle/>
          <a:p>
            <a:r>
              <a:rPr lang="en-US" b="1" dirty="0" smtClean="0"/>
              <a:t>The endless debate about whether the “1930s are the most productive decade” is not worthy of the investment of the protagonists</a:t>
            </a:r>
          </a:p>
          <a:p>
            <a:r>
              <a:rPr lang="en-US" b="1" dirty="0" smtClean="0"/>
              <a:t>Whether TFP growth 1929-41 was a bit smaller or larger than 1948-73 is NOT IMPORTANT</a:t>
            </a:r>
          </a:p>
          <a:p>
            <a:r>
              <a:rPr lang="en-US" b="1" dirty="0" smtClean="0"/>
              <a:t>What is important is that so much progress was made in a decade when the economy was so depressed</a:t>
            </a:r>
          </a:p>
          <a:p>
            <a:r>
              <a:rPr lang="en-US" b="1" dirty="0" smtClean="0"/>
              <a:t>And, for sure, no utilization adjustment for 1941 is warranted.</a:t>
            </a:r>
          </a:p>
        </p:txBody>
      </p:sp>
    </p:spTree>
    <p:extLst>
      <p:ext uri="{BB962C8B-B14F-4D97-AF65-F5344CB8AC3E}">
        <p14:creationId xmlns:p14="http://schemas.microsoft.com/office/powerpoint/2010/main" val="27320226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Substantive Conclusions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9067800" cy="52578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Reducing 1899-1941 TFP growth from 1.7 to 1.3, primarily due to raising labor quality change from 0.3 to 0.8</a:t>
            </a:r>
          </a:p>
          <a:p>
            <a:r>
              <a:rPr lang="en-US" sz="3600" b="1" dirty="0" smtClean="0"/>
              <a:t>1929-41 had the highest growth rate of 1899-1941 but lower than 1950s-1960s</a:t>
            </a:r>
          </a:p>
          <a:p>
            <a:r>
              <a:rPr lang="en-US" sz="3600" b="1" dirty="0" smtClean="0"/>
              <a:t>Great Inventions contributed about 40% of TFP growth, not all</a:t>
            </a:r>
          </a:p>
          <a:p>
            <a:r>
              <a:rPr lang="en-US" sz="3600" b="1" dirty="0" smtClean="0"/>
              <a:t>TFP growth not closely related to R&amp;D inputs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40299729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What is the Big Question?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9067800" cy="5257800"/>
          </a:xfrm>
        </p:spPr>
        <p:txBody>
          <a:bodyPr>
            <a:normAutofit/>
          </a:bodyPr>
          <a:lstStyle/>
          <a:p>
            <a:r>
              <a:rPr lang="en-US" sz="3600" b="1" dirty="0" smtClean="0"/>
              <a:t>It is </a:t>
            </a:r>
            <a:r>
              <a:rPr lang="en-US" sz="3600" b="1" i="1" dirty="0" smtClean="0"/>
              <a:t>NOT </a:t>
            </a:r>
            <a:r>
              <a:rPr lang="en-US" sz="3600" b="1" dirty="0" smtClean="0"/>
              <a:t>whether TFP growth in the 1930s was faster than in the 1940s, 50s, or 60s</a:t>
            </a:r>
          </a:p>
          <a:p>
            <a:r>
              <a:rPr lang="en-US" sz="3600" b="1" dirty="0" smtClean="0"/>
              <a:t>Rather it is about change in TFP growth over epochs, not decades</a:t>
            </a:r>
          </a:p>
          <a:p>
            <a:r>
              <a:rPr lang="en-US" sz="3600" b="1" dirty="0" smtClean="0"/>
              <a:t>There is more agreement than disagreement that TFP growth was fast 1919-73, slow before and after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4744294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TFP Growth 1899-2015,</a:t>
            </a:r>
            <a:br>
              <a:rPr lang="en-US" b="1" dirty="0" smtClean="0">
                <a:solidFill>
                  <a:srgbClr val="C00000"/>
                </a:solidFill>
              </a:rPr>
            </a:br>
            <a:r>
              <a:rPr lang="en-US" b="1" dirty="0" smtClean="0">
                <a:solidFill>
                  <a:srgbClr val="C00000"/>
                </a:solidFill>
              </a:rPr>
              <a:t>BCW+BLS Table 4 vs. Gordon</a:t>
            </a:r>
            <a:endParaRPr lang="en-US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2633735" y="1597710"/>
          <a:ext cx="3876530" cy="453094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57992">
                  <a:extLst>
                    <a:ext uri="{9D8B030D-6E8A-4147-A177-3AD203B41FA5}">
                      <a16:colId xmlns:a16="http://schemas.microsoft.com/office/drawing/2014/main" val="3421961651"/>
                    </a:ext>
                  </a:extLst>
                </a:gridCol>
                <a:gridCol w="1196460">
                  <a:extLst>
                    <a:ext uri="{9D8B030D-6E8A-4147-A177-3AD203B41FA5}">
                      <a16:colId xmlns:a16="http://schemas.microsoft.com/office/drawing/2014/main" val="1133483612"/>
                    </a:ext>
                  </a:extLst>
                </a:gridCol>
                <a:gridCol w="1422078">
                  <a:extLst>
                    <a:ext uri="{9D8B030D-6E8A-4147-A177-3AD203B41FA5}">
                      <a16:colId xmlns:a16="http://schemas.microsoft.com/office/drawing/2014/main" val="1557913518"/>
                    </a:ext>
                  </a:extLst>
                </a:gridCol>
              </a:tblGrid>
              <a:tr h="465184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2600" u="none" strike="noStrike">
                          <a:effectLst/>
                        </a:rPr>
                        <a:t>TFP Growth, 1899-2015</a:t>
                      </a:r>
                      <a:endParaRPr lang="en-US" sz="2600" b="1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6841" marR="6841" marT="6841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78305807"/>
                  </a:ext>
                </a:extLst>
              </a:tr>
              <a:tr h="348888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900" u="none" strike="noStrike">
                          <a:effectLst/>
                        </a:rPr>
                        <a:t>Interval</a:t>
                      </a:r>
                      <a:endParaRPr lang="en-US" sz="1900" b="1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6841" marR="6841" marT="684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900" u="none" strike="noStrike">
                          <a:effectLst/>
                        </a:rPr>
                        <a:t>BCW+BLS</a:t>
                      </a:r>
                      <a:endParaRPr lang="en-US" sz="1900" b="1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6841" marR="6841" marT="6841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900" u="none" strike="noStrike">
                          <a:effectLst/>
                        </a:rPr>
                        <a:t>Gordon</a:t>
                      </a:r>
                      <a:endParaRPr lang="en-US" sz="1900" b="1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6841" marR="6841" marT="6841" marB="0" anchor="ctr"/>
                </a:tc>
                <a:extLst>
                  <a:ext uri="{0D108BD9-81ED-4DB2-BD59-A6C34878D82A}">
                    <a16:rowId xmlns:a16="http://schemas.microsoft.com/office/drawing/2014/main" val="1974615722"/>
                  </a:ext>
                </a:extLst>
              </a:tr>
              <a:tr h="291424"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u="none" strike="noStrike">
                          <a:effectLst/>
                        </a:rPr>
                        <a:t>1899-1909</a:t>
                      </a:r>
                      <a:endParaRPr lang="en-US" sz="1900" b="1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6841" marR="6841" marT="684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u="none" strike="noStrike">
                          <a:effectLst/>
                        </a:rPr>
                        <a:t>0.93</a:t>
                      </a:r>
                      <a:endParaRPr lang="en-US" sz="1900" b="1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6841" marR="6841" marT="684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u="none" strike="noStrike">
                          <a:effectLst/>
                        </a:rPr>
                        <a:t>0.57</a:t>
                      </a:r>
                      <a:endParaRPr lang="en-US" sz="1900" b="1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6841" marR="6841" marT="6841" marB="0" anchor="b"/>
                </a:tc>
                <a:extLst>
                  <a:ext uri="{0D108BD9-81ED-4DB2-BD59-A6C34878D82A}">
                    <a16:rowId xmlns:a16="http://schemas.microsoft.com/office/drawing/2014/main" val="4151328159"/>
                  </a:ext>
                </a:extLst>
              </a:tr>
              <a:tr h="342047"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u="none" strike="noStrike">
                          <a:effectLst/>
                        </a:rPr>
                        <a:t>1909-1919</a:t>
                      </a:r>
                      <a:endParaRPr lang="en-US" sz="1900" b="1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6841" marR="6841" marT="684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u="none" strike="noStrike">
                          <a:effectLst/>
                        </a:rPr>
                        <a:t>0.64</a:t>
                      </a:r>
                      <a:endParaRPr lang="en-US" sz="1900" b="1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6841" marR="6841" marT="684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u="none" strike="noStrike">
                          <a:effectLst/>
                        </a:rPr>
                        <a:t>0.81</a:t>
                      </a:r>
                      <a:endParaRPr lang="en-US" sz="1900" b="1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6841" marR="6841" marT="6841" marB="0" anchor="b"/>
                </a:tc>
                <a:extLst>
                  <a:ext uri="{0D108BD9-81ED-4DB2-BD59-A6C34878D82A}">
                    <a16:rowId xmlns:a16="http://schemas.microsoft.com/office/drawing/2014/main" val="3633375233"/>
                  </a:ext>
                </a:extLst>
              </a:tr>
              <a:tr h="342047"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u="none" strike="noStrike">
                          <a:effectLst/>
                        </a:rPr>
                        <a:t>1919-1929</a:t>
                      </a:r>
                      <a:endParaRPr lang="en-US" sz="1900" b="1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6841" marR="6841" marT="684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u="none" strike="noStrike">
                          <a:effectLst/>
                        </a:rPr>
                        <a:t>1.63</a:t>
                      </a:r>
                      <a:endParaRPr lang="en-US" sz="1900" b="1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6841" marR="6841" marT="684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u="none" strike="noStrike">
                          <a:effectLst/>
                        </a:rPr>
                        <a:t>1.64</a:t>
                      </a:r>
                      <a:endParaRPr lang="en-US" sz="1900" b="1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6841" marR="6841" marT="6841" marB="0" anchor="b"/>
                </a:tc>
                <a:extLst>
                  <a:ext uri="{0D108BD9-81ED-4DB2-BD59-A6C34878D82A}">
                    <a16:rowId xmlns:a16="http://schemas.microsoft.com/office/drawing/2014/main" val="1982677879"/>
                  </a:ext>
                </a:extLst>
              </a:tr>
              <a:tr h="342047"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u="none" strike="noStrike">
                          <a:effectLst/>
                        </a:rPr>
                        <a:t>1929-1941</a:t>
                      </a:r>
                      <a:endParaRPr lang="en-US" sz="1900" b="1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6841" marR="6841" marT="684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u="none" strike="noStrike">
                          <a:effectLst/>
                        </a:rPr>
                        <a:t>1.86</a:t>
                      </a:r>
                      <a:endParaRPr lang="en-US" sz="1900" b="1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6841" marR="6841" marT="684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u="none" strike="noStrike">
                          <a:effectLst/>
                        </a:rPr>
                        <a:t>1.88</a:t>
                      </a:r>
                      <a:endParaRPr lang="en-US" sz="1900" b="1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6841" marR="6841" marT="6841" marB="0" anchor="b"/>
                </a:tc>
                <a:extLst>
                  <a:ext uri="{0D108BD9-81ED-4DB2-BD59-A6C34878D82A}">
                    <a16:rowId xmlns:a16="http://schemas.microsoft.com/office/drawing/2014/main" val="3408749433"/>
                  </a:ext>
                </a:extLst>
              </a:tr>
              <a:tr h="342047"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u="none" strike="noStrike">
                          <a:effectLst/>
                        </a:rPr>
                        <a:t>1941-1948</a:t>
                      </a:r>
                      <a:endParaRPr lang="en-US" sz="1900" b="1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6841" marR="6841" marT="684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u="none" strike="noStrike">
                          <a:effectLst/>
                        </a:rPr>
                        <a:t>1.92</a:t>
                      </a:r>
                      <a:endParaRPr lang="en-US" sz="1900" b="1" i="0" u="none" strike="noStrike">
                        <a:solidFill>
                          <a:srgbClr val="FF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6841" marR="6841" marT="684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u="none" strike="noStrike">
                          <a:effectLst/>
                        </a:rPr>
                        <a:t>2.91</a:t>
                      </a:r>
                      <a:endParaRPr lang="en-US" sz="1900" b="1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6841" marR="6841" marT="6841" marB="0" anchor="b"/>
                </a:tc>
                <a:extLst>
                  <a:ext uri="{0D108BD9-81ED-4DB2-BD59-A6C34878D82A}">
                    <a16:rowId xmlns:a16="http://schemas.microsoft.com/office/drawing/2014/main" val="1812858342"/>
                  </a:ext>
                </a:extLst>
              </a:tr>
              <a:tr h="342047"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u="none" strike="noStrike">
                          <a:effectLst/>
                        </a:rPr>
                        <a:t>1948-1960</a:t>
                      </a:r>
                      <a:endParaRPr lang="en-US" sz="1900" b="1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6841" marR="6841" marT="684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u="none" strike="noStrike">
                          <a:effectLst/>
                        </a:rPr>
                        <a:t>1.98</a:t>
                      </a:r>
                      <a:endParaRPr lang="en-US" sz="1900" b="1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6841" marR="6841" marT="684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u="none" strike="noStrike">
                          <a:effectLst/>
                        </a:rPr>
                        <a:t>1.92</a:t>
                      </a:r>
                      <a:endParaRPr lang="en-US" sz="1900" b="1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6841" marR="6841" marT="6841" marB="0" anchor="b"/>
                </a:tc>
                <a:extLst>
                  <a:ext uri="{0D108BD9-81ED-4DB2-BD59-A6C34878D82A}">
                    <a16:rowId xmlns:a16="http://schemas.microsoft.com/office/drawing/2014/main" val="2129759752"/>
                  </a:ext>
                </a:extLst>
              </a:tr>
              <a:tr h="342047"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u="none" strike="noStrike">
                          <a:effectLst/>
                        </a:rPr>
                        <a:t>1960-1973</a:t>
                      </a:r>
                      <a:endParaRPr lang="en-US" sz="1900" b="1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6841" marR="6841" marT="684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u="none" strike="noStrike">
                          <a:effectLst/>
                        </a:rPr>
                        <a:t>2.21</a:t>
                      </a:r>
                      <a:endParaRPr lang="en-US" sz="1900" b="1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6841" marR="6841" marT="684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u="none" strike="noStrike">
                          <a:effectLst/>
                        </a:rPr>
                        <a:t>1.58</a:t>
                      </a:r>
                      <a:endParaRPr lang="en-US" sz="1900" b="1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6841" marR="6841" marT="6841" marB="0" anchor="b"/>
                </a:tc>
                <a:extLst>
                  <a:ext uri="{0D108BD9-81ED-4DB2-BD59-A6C34878D82A}">
                    <a16:rowId xmlns:a16="http://schemas.microsoft.com/office/drawing/2014/main" val="3581541185"/>
                  </a:ext>
                </a:extLst>
              </a:tr>
              <a:tr h="342047"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u="none" strike="noStrike">
                          <a:effectLst/>
                        </a:rPr>
                        <a:t>1973-1989</a:t>
                      </a:r>
                      <a:endParaRPr lang="en-US" sz="1900" b="1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6841" marR="6841" marT="684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u="none" strike="noStrike">
                          <a:effectLst/>
                        </a:rPr>
                        <a:t>0.48</a:t>
                      </a:r>
                      <a:endParaRPr lang="en-US" sz="1900" b="1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6841" marR="6841" marT="684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u="none" strike="noStrike">
                          <a:effectLst/>
                        </a:rPr>
                        <a:t>0.45</a:t>
                      </a:r>
                      <a:endParaRPr lang="en-US" sz="1900" b="1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6841" marR="6841" marT="6841" marB="0" anchor="b"/>
                </a:tc>
                <a:extLst>
                  <a:ext uri="{0D108BD9-81ED-4DB2-BD59-A6C34878D82A}">
                    <a16:rowId xmlns:a16="http://schemas.microsoft.com/office/drawing/2014/main" val="1644910529"/>
                  </a:ext>
                </a:extLst>
              </a:tr>
              <a:tr h="342047"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u="none" strike="noStrike">
                          <a:effectLst/>
                        </a:rPr>
                        <a:t>1989-2000</a:t>
                      </a:r>
                      <a:endParaRPr lang="en-US" sz="1900" b="1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6841" marR="6841" marT="684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u="none" strike="noStrike">
                          <a:effectLst/>
                        </a:rPr>
                        <a:t>0.97</a:t>
                      </a:r>
                      <a:endParaRPr lang="en-US" sz="1900" b="1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6841" marR="6841" marT="684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u="none" strike="noStrike">
                          <a:effectLst/>
                        </a:rPr>
                        <a:t>0.84</a:t>
                      </a:r>
                      <a:endParaRPr lang="en-US" sz="1900" b="1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6841" marR="6841" marT="6841" marB="0" anchor="b"/>
                </a:tc>
                <a:extLst>
                  <a:ext uri="{0D108BD9-81ED-4DB2-BD59-A6C34878D82A}">
                    <a16:rowId xmlns:a16="http://schemas.microsoft.com/office/drawing/2014/main" val="1270464419"/>
                  </a:ext>
                </a:extLst>
              </a:tr>
              <a:tr h="342047"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u="none" strike="noStrike">
                          <a:effectLst/>
                        </a:rPr>
                        <a:t>2000-2007</a:t>
                      </a:r>
                      <a:endParaRPr lang="en-US" sz="1900" b="1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6841" marR="6841" marT="684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u="none" strike="noStrike">
                          <a:effectLst/>
                        </a:rPr>
                        <a:t>1.44</a:t>
                      </a:r>
                      <a:endParaRPr lang="en-US" sz="1900" b="1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6841" marR="6841" marT="684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u="none" strike="noStrike">
                          <a:effectLst/>
                        </a:rPr>
                        <a:t>0.98</a:t>
                      </a:r>
                      <a:endParaRPr lang="en-US" sz="1900" b="1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6841" marR="6841" marT="6841" marB="0" anchor="b"/>
                </a:tc>
                <a:extLst>
                  <a:ext uri="{0D108BD9-81ED-4DB2-BD59-A6C34878D82A}">
                    <a16:rowId xmlns:a16="http://schemas.microsoft.com/office/drawing/2014/main" val="35767355"/>
                  </a:ext>
                </a:extLst>
              </a:tr>
              <a:tr h="342047">
                <a:tc>
                  <a:txBody>
                    <a:bodyPr/>
                    <a:lstStyle/>
                    <a:p>
                      <a:pPr algn="l" fontAlgn="b"/>
                      <a:r>
                        <a:rPr lang="en-US" sz="1900" u="none" strike="noStrike">
                          <a:effectLst/>
                        </a:rPr>
                        <a:t>2007-2015</a:t>
                      </a:r>
                      <a:endParaRPr lang="en-US" sz="1900" b="1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6841" marR="6841" marT="684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u="none" strike="noStrike">
                          <a:effectLst/>
                        </a:rPr>
                        <a:t>0.60</a:t>
                      </a:r>
                      <a:endParaRPr lang="en-US" sz="1900" b="1" i="0" u="none" strike="noStrike">
                        <a:solidFill>
                          <a:srgbClr val="FF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6841" marR="6841" marT="6841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900" u="none" strike="noStrike" dirty="0">
                          <a:effectLst/>
                        </a:rPr>
                        <a:t>0.49</a:t>
                      </a:r>
                      <a:endParaRPr lang="en-US" sz="19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841" marR="6841" marT="6841" marB="0" anchor="b"/>
                </a:tc>
                <a:extLst>
                  <a:ext uri="{0D108BD9-81ED-4DB2-BD59-A6C34878D82A}">
                    <a16:rowId xmlns:a16="http://schemas.microsoft.com/office/drawing/2014/main" val="36858173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895031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Looking at Epochs,</a:t>
            </a:r>
            <a:br>
              <a:rPr lang="en-US" b="1" dirty="0" smtClean="0">
                <a:solidFill>
                  <a:srgbClr val="C00000"/>
                </a:solidFill>
              </a:rPr>
            </a:br>
            <a:r>
              <a:rPr lang="en-US" b="1" dirty="0" smtClean="0">
                <a:solidFill>
                  <a:srgbClr val="C00000"/>
                </a:solidFill>
              </a:rPr>
              <a:t>Not Decades</a:t>
            </a:r>
            <a:endParaRPr lang="en-US" b="1" dirty="0">
              <a:solidFill>
                <a:srgbClr val="C0000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0612125"/>
              </p:ext>
            </p:extLst>
          </p:nvPr>
        </p:nvGraphicFramePr>
        <p:xfrm>
          <a:off x="1066800" y="1752600"/>
          <a:ext cx="6781800" cy="4648201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200796">
                  <a:extLst>
                    <a:ext uri="{9D8B030D-6E8A-4147-A177-3AD203B41FA5}">
                      <a16:colId xmlns:a16="http://schemas.microsoft.com/office/drawing/2014/main" val="2423870110"/>
                    </a:ext>
                  </a:extLst>
                </a:gridCol>
                <a:gridCol w="2093148">
                  <a:extLst>
                    <a:ext uri="{9D8B030D-6E8A-4147-A177-3AD203B41FA5}">
                      <a16:colId xmlns:a16="http://schemas.microsoft.com/office/drawing/2014/main" val="890662332"/>
                    </a:ext>
                  </a:extLst>
                </a:gridCol>
                <a:gridCol w="2487856">
                  <a:extLst>
                    <a:ext uri="{9D8B030D-6E8A-4147-A177-3AD203B41FA5}">
                      <a16:colId xmlns:a16="http://schemas.microsoft.com/office/drawing/2014/main" val="1525209378"/>
                    </a:ext>
                  </a:extLst>
                </a:gridCol>
              </a:tblGrid>
              <a:tr h="1120843">
                <a:tc gridSpan="3">
                  <a:txBody>
                    <a:bodyPr/>
                    <a:lstStyle/>
                    <a:p>
                      <a:pPr algn="ctr" fontAlgn="b"/>
                      <a:r>
                        <a:rPr lang="en-US" sz="3600" u="none" strike="noStrike">
                          <a:effectLst/>
                        </a:rPr>
                        <a:t>TFP Growth, 1899-2015</a:t>
                      </a:r>
                      <a:endParaRPr lang="en-US" sz="3600" b="1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05031440"/>
                  </a:ext>
                </a:extLst>
              </a:tr>
              <a:tr h="890081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u="none" strike="noStrike">
                          <a:effectLst/>
                        </a:rPr>
                        <a:t>Interval</a:t>
                      </a:r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u="none" strike="noStrike">
                          <a:effectLst/>
                        </a:rPr>
                        <a:t>BCW+BLS</a:t>
                      </a:r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2800" u="none" strike="noStrike">
                          <a:effectLst/>
                        </a:rPr>
                        <a:t>Gordon</a:t>
                      </a:r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ctr"/>
                </a:tc>
                <a:extLst>
                  <a:ext uri="{0D108BD9-81ED-4DB2-BD59-A6C34878D82A}">
                    <a16:rowId xmlns:a16="http://schemas.microsoft.com/office/drawing/2014/main" val="1545326092"/>
                  </a:ext>
                </a:extLst>
              </a:tr>
              <a:tr h="890081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1899-1919</a:t>
                      </a:r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</a:rPr>
                        <a:t>0.79</a:t>
                      </a:r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</a:rPr>
                        <a:t>0.69</a:t>
                      </a:r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234202945"/>
                  </a:ext>
                </a:extLst>
              </a:tr>
              <a:tr h="873598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1919-1973</a:t>
                      </a:r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</a:rPr>
                        <a:t>1.94</a:t>
                      </a:r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</a:rPr>
                        <a:t>1.91</a:t>
                      </a:r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2851641143"/>
                  </a:ext>
                </a:extLst>
              </a:tr>
              <a:tr h="873598">
                <a:tc>
                  <a:txBody>
                    <a:bodyPr/>
                    <a:lstStyle/>
                    <a:p>
                      <a:pPr algn="l" fontAlgn="b"/>
                      <a:r>
                        <a:rPr lang="en-US" sz="2800" u="none" strike="noStrike">
                          <a:effectLst/>
                        </a:rPr>
                        <a:t>1973-2015</a:t>
                      </a:r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>
                          <a:effectLst/>
                        </a:rPr>
                        <a:t>0.79</a:t>
                      </a:r>
                      <a:endParaRPr lang="en-US" sz="2800" b="1" i="0" u="none" strike="noStrike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2800" u="none" strike="noStrike" dirty="0">
                          <a:effectLst/>
                        </a:rPr>
                        <a:t>0.69</a:t>
                      </a:r>
                      <a:endParaRPr lang="en-US" sz="2800" b="1" i="0" u="none" strike="noStrike" dirty="0">
                        <a:solidFill>
                          <a:srgbClr val="000000"/>
                        </a:solidFill>
                        <a:effectLst/>
                        <a:latin typeface="Palatino Linotype" panose="02040502050505030304" pitchFamily="18" charset="0"/>
                      </a:endParaRPr>
                    </a:p>
                  </a:txBody>
                  <a:tcPr marL="9525" marR="9525" marT="9525" marB="0" anchor="b"/>
                </a:tc>
                <a:extLst>
                  <a:ext uri="{0D108BD9-81ED-4DB2-BD59-A6C34878D82A}">
                    <a16:rowId xmlns:a16="http://schemas.microsoft.com/office/drawing/2014/main" val="169403208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30197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What Caused Super-charged</a:t>
            </a:r>
            <a:br>
              <a:rPr lang="en-US" b="1" dirty="0" smtClean="0">
                <a:solidFill>
                  <a:srgbClr val="C00000"/>
                </a:solidFill>
              </a:rPr>
            </a:br>
            <a:r>
              <a:rPr lang="en-US" b="1" dirty="0" smtClean="0">
                <a:solidFill>
                  <a:srgbClr val="C00000"/>
                </a:solidFill>
              </a:rPr>
              <a:t>TFP Growth in the Middle Epoch?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9067800" cy="5257800"/>
          </a:xfrm>
        </p:spPr>
        <p:txBody>
          <a:bodyPr>
            <a:normAutofit fontScale="92500"/>
          </a:bodyPr>
          <a:lstStyle/>
          <a:p>
            <a:r>
              <a:rPr lang="en-US" sz="3600" b="1" dirty="0" smtClean="0"/>
              <a:t>Everyone agrees that TFP growth 1919-73 was more than twice as fast as before or after</a:t>
            </a:r>
          </a:p>
          <a:p>
            <a:r>
              <a:rPr lang="en-US" sz="3600" b="1" dirty="0" smtClean="0"/>
              <a:t>46 percent of the years between 1899-2015 accounted for 68 percent of the TFP growth</a:t>
            </a:r>
          </a:p>
          <a:p>
            <a:r>
              <a:rPr lang="en-US" sz="3600" b="1" dirty="0" smtClean="0"/>
              <a:t>One way of asking the question:  TFP growth at 0.7 to 0.8 percent appears to be “normal” so what caused TFP growth to be so much faster for a particular 50-year interval?</a:t>
            </a:r>
          </a:p>
          <a:p>
            <a:r>
              <a:rPr lang="en-US" sz="3600" b="1" dirty="0" smtClean="0"/>
              <a:t>My suggestion:  the “Great Inventions”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31750353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Interpreting the “Great Inventions”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9067800" cy="5257800"/>
          </a:xfrm>
        </p:spPr>
        <p:txBody>
          <a:bodyPr>
            <a:normAutofit fontScale="92500" lnSpcReduction="10000"/>
          </a:bodyPr>
          <a:lstStyle/>
          <a:p>
            <a:r>
              <a:rPr lang="en-US" sz="3600" b="1" dirty="0" smtClean="0"/>
              <a:t>No suggestion that they account for all TFP growth.  Maximum:  compare 1.9 1919-73 with 0.8 before &amp; after, (1.9-0.8)/1.9 = 58% not 100%</a:t>
            </a:r>
          </a:p>
          <a:p>
            <a:r>
              <a:rPr lang="en-US" sz="3600" b="1" dirty="0" smtClean="0"/>
              <a:t>For instance, rural-to-urban made a major contribution</a:t>
            </a:r>
          </a:p>
          <a:p>
            <a:r>
              <a:rPr lang="en-US" sz="3600" b="1" dirty="0" smtClean="0"/>
              <a:t>Infrastructure – roads, bridges, airports</a:t>
            </a:r>
          </a:p>
          <a:p>
            <a:pPr lvl="1"/>
            <a:r>
              <a:rPr lang="en-US" sz="3200" b="1" dirty="0" smtClean="0"/>
              <a:t>Should be counted as part of the incremental contribution of internal combustion engine</a:t>
            </a:r>
          </a:p>
          <a:p>
            <a:r>
              <a:rPr lang="en-US" sz="3600" b="1" dirty="0" smtClean="0"/>
              <a:t>Always:  incremental tinkering from mason jars to zippers to </a:t>
            </a:r>
            <a:r>
              <a:rPr lang="en-US" sz="3600" b="1" dirty="0" err="1" smtClean="0"/>
              <a:t>velcro</a:t>
            </a:r>
            <a:endParaRPr lang="en-US" sz="3600" b="1" dirty="0"/>
          </a:p>
        </p:txBody>
      </p:sp>
    </p:spTree>
    <p:extLst>
      <p:ext uri="{BB962C8B-B14F-4D97-AF65-F5344CB8AC3E}">
        <p14:creationId xmlns:p14="http://schemas.microsoft.com/office/powerpoint/2010/main" val="133366439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C00000"/>
                </a:solidFill>
              </a:rPr>
              <a:t>Authors’ Method of Computing</a:t>
            </a:r>
            <a:br>
              <a:rPr lang="en-US" b="1" dirty="0" smtClean="0">
                <a:solidFill>
                  <a:srgbClr val="C00000"/>
                </a:solidFill>
              </a:rPr>
            </a:br>
            <a:r>
              <a:rPr lang="en-US" b="1" dirty="0" smtClean="0">
                <a:solidFill>
                  <a:srgbClr val="C00000"/>
                </a:solidFill>
              </a:rPr>
              <a:t>Contribution of “Great Inventions”</a:t>
            </a:r>
            <a:endParaRPr lang="en-US" b="1" dirty="0">
              <a:solidFill>
                <a:srgbClr val="C0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600200"/>
            <a:ext cx="9067800" cy="5257800"/>
          </a:xfrm>
        </p:spPr>
        <p:txBody>
          <a:bodyPr>
            <a:normAutofit fontScale="85000" lnSpcReduction="20000"/>
          </a:bodyPr>
          <a:lstStyle/>
          <a:p>
            <a:r>
              <a:rPr lang="en-US" sz="3600" b="1" dirty="0" smtClean="0"/>
              <a:t>They count TFP in 10 sectors as representing the “GI” contribution to growth</a:t>
            </a:r>
          </a:p>
          <a:p>
            <a:r>
              <a:rPr lang="en-US" sz="3600" b="1" dirty="0" smtClean="0"/>
              <a:t>This accounts for 38% of growth 1899-1941</a:t>
            </a:r>
          </a:p>
          <a:p>
            <a:r>
              <a:rPr lang="en-US" sz="3600" b="1" dirty="0" smtClean="0"/>
              <a:t>Problem:</a:t>
            </a:r>
          </a:p>
          <a:p>
            <a:pPr lvl="1"/>
            <a:r>
              <a:rPr lang="en-US" sz="3200" b="1" dirty="0" smtClean="0"/>
              <a:t>Their method implies that there was no effect of the “GI” on the other 28 sectors out of 38</a:t>
            </a:r>
          </a:p>
          <a:p>
            <a:pPr lvl="1"/>
            <a:r>
              <a:rPr lang="en-US" sz="3200" b="1" dirty="0" smtClean="0"/>
              <a:t>Farming omitted, yet ICE made possible consolidation into larger farms</a:t>
            </a:r>
          </a:p>
          <a:p>
            <a:pPr lvl="1"/>
            <a:r>
              <a:rPr lang="en-US" sz="3200" b="1" dirty="0" smtClean="0"/>
              <a:t>FIRE omitted, yet electricity made possible subways &amp; elevators, allowed consolidation into larger more efficient firms</a:t>
            </a:r>
          </a:p>
          <a:p>
            <a:pPr lvl="1"/>
            <a:r>
              <a:rPr lang="en-US" sz="3200" b="1" dirty="0" smtClean="0"/>
              <a:t>Air conditioning in the 1930s raised service-sector TFP</a:t>
            </a:r>
          </a:p>
          <a:p>
            <a:pPr lvl="1"/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4712924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Yu Gothic Light"/>
      <a:font script="Hang" typeface="맑은 고딕"/>
      <a:font script="Hans" typeface="DengXian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Yu Gothic"/>
      <a:font script="Hang" typeface="맑은 고딕"/>
      <a:font script="Hans" typeface="DengXian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Yu Gothic Light"/>
      <a:font script="Hang" typeface="맑은 고딕"/>
      <a:font script="Hans" typeface="DengXian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Yu Gothic"/>
      <a:font script="Hang" typeface="맑은 고딕"/>
      <a:font script="Hans" typeface="DengXian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Yu Gothic Light"/>
      <a:font script="Hang" typeface="맑은 고딕"/>
      <a:font script="Hans" typeface="DengXian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Yu Gothic"/>
      <a:font script="Hang" typeface="맑은 고딕"/>
      <a:font script="Hans" typeface="DengXian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129583</TotalTime>
  <Words>1328</Words>
  <Application>Microsoft Office PowerPoint</Application>
  <PresentationFormat>On-screen Show (4:3)</PresentationFormat>
  <Paragraphs>216</Paragraphs>
  <Slides>25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9" baseType="lpstr">
      <vt:lpstr>Arial</vt:lpstr>
      <vt:lpstr>Calibri</vt:lpstr>
      <vt:lpstr>Palatino Linotype</vt:lpstr>
      <vt:lpstr>Office Theme</vt:lpstr>
      <vt:lpstr>Discussion of Bakker-Crafts-Woltjer “Sources of Growth . . . 1899-1941”</vt:lpstr>
      <vt:lpstr>The Achievements of the Paper: Going Beyond Kendrick 57 Years Later</vt:lpstr>
      <vt:lpstr>Substantive Conclusions</vt:lpstr>
      <vt:lpstr>What is the Big Question?</vt:lpstr>
      <vt:lpstr>TFP Growth 1899-2015, BCW+BLS Table 4 vs. Gordon</vt:lpstr>
      <vt:lpstr>Looking at Epochs, Not Decades</vt:lpstr>
      <vt:lpstr>What Caused Super-charged TFP Growth in the Middle Epoch?</vt:lpstr>
      <vt:lpstr>Interpreting the “Great Inventions”</vt:lpstr>
      <vt:lpstr>Authors’ Method of Computing Contribution of “Great Inventions”</vt:lpstr>
      <vt:lpstr>Their Labor Quality Adjustment</vt:lpstr>
      <vt:lpstr>The Education Plateau</vt:lpstr>
      <vt:lpstr>Non-comparability with  Postwar BLS</vt:lpstr>
      <vt:lpstr>The Contentious Issue of a Cyclical Adjustment for 1941</vt:lpstr>
      <vt:lpstr>Current and 4 Lag Coefficients on Change in Output Gap, 1953-86</vt:lpstr>
      <vt:lpstr>Level of LP and Output Gap, 1953-86</vt:lpstr>
      <vt:lpstr>These Coefficients Can Be Used to Calculate the LP Gap Interwar</vt:lpstr>
      <vt:lpstr>Implied Ratio of Actual to Trend Labor Productivity, 1919-41</vt:lpstr>
      <vt:lpstr>Annual Level of Actual and Trend Labor Productivity, 1929-41</vt:lpstr>
      <vt:lpstr>Conclusion:  1929-41 LP Growth is Identical for Actual and Trend</vt:lpstr>
      <vt:lpstr>Last Topic:  Relation of R&amp;D Expenditures to TFP Growth</vt:lpstr>
      <vt:lpstr>The Authors Take Seriously the  Deeply Flawed Paradigm of N. Bloom</vt:lpstr>
      <vt:lpstr>The Folly of Bloom-van Reenen:  Productivity of Research Workers</vt:lpstr>
      <vt:lpstr>Another Aspect of Productivity of Ideas</vt:lpstr>
      <vt:lpstr>Conclusions</vt:lpstr>
      <vt:lpstr>More Conclusions</vt:lpstr>
    </vt:vector>
  </TitlesOfParts>
  <Company>Hewlett-Packard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Leo</dc:creator>
  <cp:lastModifiedBy>Robert J Gordon</cp:lastModifiedBy>
  <cp:revision>367</cp:revision>
  <cp:lastPrinted>2015-04-09T18:03:11Z</cp:lastPrinted>
  <dcterms:created xsi:type="dcterms:W3CDTF">2015-04-08T17:41:41Z</dcterms:created>
  <dcterms:modified xsi:type="dcterms:W3CDTF">2018-11-16T05:32:33Z</dcterms:modified>
</cp:coreProperties>
</file>