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4641-9011-423E-9DFF-9D537E115E0E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79DC1-1267-4F77-A3AF-320C2664A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449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84641-9011-423E-9DFF-9D537E115E0E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79DC1-1267-4F77-A3AF-320C2664A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848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>
                <a:solidFill>
                  <a:srgbClr val="C00000"/>
                </a:solidFill>
              </a:rPr>
              <a:t>Discussion of Glenn Hubbard’s</a:t>
            </a:r>
            <a:br>
              <a:rPr lang="en-US" altLang="en-US" sz="4000" b="1" smtClean="0">
                <a:solidFill>
                  <a:srgbClr val="C00000"/>
                </a:solidFill>
              </a:rPr>
            </a:br>
            <a:r>
              <a:rPr lang="en-US" altLang="en-US" sz="4000" b="1" smtClean="0">
                <a:solidFill>
                  <a:srgbClr val="C00000"/>
                </a:solidFill>
              </a:rPr>
              <a:t>“The $64,000 Question”</a:t>
            </a:r>
            <a:endParaRPr lang="en-US" altLang="en-US" sz="4000" b="1" smtClean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957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C00000"/>
                </a:solidFill>
              </a:rPr>
              <a:t>Kalman Trend Growth in</a:t>
            </a:r>
            <a:br>
              <a:rPr lang="en-US" altLang="en-US" b="1" smtClean="0">
                <a:solidFill>
                  <a:srgbClr val="C00000"/>
                </a:solidFill>
              </a:rPr>
            </a:br>
            <a:r>
              <a:rPr lang="en-US" altLang="en-US" b="1" smtClean="0">
                <a:solidFill>
                  <a:srgbClr val="C00000"/>
                </a:solidFill>
              </a:rPr>
              <a:t>Total Economy Productivity,</a:t>
            </a:r>
            <a:br>
              <a:rPr lang="en-US" altLang="en-US" b="1" smtClean="0">
                <a:solidFill>
                  <a:srgbClr val="C00000"/>
                </a:solidFill>
              </a:rPr>
            </a:br>
            <a:r>
              <a:rPr lang="en-US" altLang="en-US" b="1" smtClean="0">
                <a:solidFill>
                  <a:srgbClr val="C00000"/>
                </a:solidFill>
              </a:rPr>
              <a:t>1950:Q1 – 2018:Q3</a:t>
            </a:r>
            <a:endParaRPr lang="en-US" altLang="en-US" b="1" dirty="0" smtClean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223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C00000"/>
                </a:solidFill>
              </a:rPr>
              <a:t>Kalman Trend Growth in</a:t>
            </a:r>
            <a:br>
              <a:rPr lang="en-US" altLang="en-US" b="1" smtClean="0">
                <a:solidFill>
                  <a:srgbClr val="C00000"/>
                </a:solidFill>
              </a:rPr>
            </a:br>
            <a:r>
              <a:rPr lang="en-US" altLang="en-US" b="1" smtClean="0">
                <a:solidFill>
                  <a:srgbClr val="C00000"/>
                </a:solidFill>
              </a:rPr>
              <a:t>Output (GDP &amp; GDI),</a:t>
            </a:r>
            <a:br>
              <a:rPr lang="en-US" altLang="en-US" b="1" smtClean="0">
                <a:solidFill>
                  <a:srgbClr val="C00000"/>
                </a:solidFill>
              </a:rPr>
            </a:br>
            <a:r>
              <a:rPr lang="en-US" altLang="en-US" b="1" smtClean="0">
                <a:solidFill>
                  <a:srgbClr val="C00000"/>
                </a:solidFill>
              </a:rPr>
              <a:t>1950:Q1 – 2018:Q3</a:t>
            </a:r>
            <a:endParaRPr lang="en-US" altLang="en-US" b="1" dirty="0" smtClean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956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C00000"/>
                </a:solidFill>
              </a:rPr>
              <a:t>Glenn’s View of a Feasible</a:t>
            </a:r>
            <a:br>
              <a:rPr lang="en-US" b="1" smtClean="0">
                <a:solidFill>
                  <a:srgbClr val="C00000"/>
                </a:solidFill>
              </a:rPr>
            </a:br>
            <a:r>
              <a:rPr lang="en-US" b="1" smtClean="0">
                <a:solidFill>
                  <a:srgbClr val="C00000"/>
                </a:solidFill>
              </a:rPr>
              <a:t>NFPB Productivity Growth Revival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267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C00000"/>
                </a:solidFill>
              </a:rPr>
              <a:t>The Techno-Pessmist’s </a:t>
            </a:r>
            <a:br>
              <a:rPr lang="en-US" b="1" smtClean="0">
                <a:solidFill>
                  <a:srgbClr val="C00000"/>
                </a:solidFill>
              </a:rPr>
            </a:br>
            <a:r>
              <a:rPr lang="en-US" b="1" smtClean="0">
                <a:solidFill>
                  <a:srgbClr val="C00000"/>
                </a:solidFill>
              </a:rPr>
              <a:t>Productivity Growth Revival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728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C00000"/>
                </a:solidFill>
              </a:rPr>
              <a:t>Techno-Optimists:  4</a:t>
            </a:r>
            <a:r>
              <a:rPr lang="en-US" b="1" baseline="30000" smtClean="0">
                <a:solidFill>
                  <a:srgbClr val="C00000"/>
                </a:solidFill>
              </a:rPr>
              <a:t>th</a:t>
            </a:r>
            <a:r>
              <a:rPr lang="en-US" b="1" smtClean="0">
                <a:solidFill>
                  <a:srgbClr val="C00000"/>
                </a:solidFill>
              </a:rPr>
              <a:t> Industrial</a:t>
            </a:r>
            <a:br>
              <a:rPr lang="en-US" b="1" smtClean="0">
                <a:solidFill>
                  <a:srgbClr val="C00000"/>
                </a:solidFill>
              </a:rPr>
            </a:br>
            <a:r>
              <a:rPr lang="en-US" b="1" smtClean="0">
                <a:solidFill>
                  <a:srgbClr val="C00000"/>
                </a:solidFill>
              </a:rPr>
              <a:t>Revolution to Follow 3</a:t>
            </a:r>
            <a:r>
              <a:rPr lang="en-US" b="1" baseline="30000" smtClean="0">
                <a:solidFill>
                  <a:srgbClr val="C00000"/>
                </a:solidFill>
              </a:rPr>
              <a:t>rd</a:t>
            </a:r>
            <a:r>
              <a:rPr lang="en-US" b="1" smtClean="0">
                <a:solidFill>
                  <a:srgbClr val="C00000"/>
                </a:solidFill>
              </a:rPr>
              <a:t> IR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047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C00000"/>
                </a:solidFill>
              </a:rPr>
              <a:t>Looking for the Payoff:</a:t>
            </a:r>
            <a:br>
              <a:rPr lang="en-US" b="1" smtClean="0">
                <a:solidFill>
                  <a:srgbClr val="C00000"/>
                </a:solidFill>
              </a:rPr>
            </a:br>
            <a:r>
              <a:rPr lang="en-US" b="1" smtClean="0">
                <a:solidFill>
                  <a:srgbClr val="C00000"/>
                </a:solidFill>
              </a:rPr>
              <a:t>4</a:t>
            </a:r>
            <a:r>
              <a:rPr lang="en-US" b="1" baseline="30000" smtClean="0">
                <a:solidFill>
                  <a:srgbClr val="C00000"/>
                </a:solidFill>
              </a:rPr>
              <a:t>th</a:t>
            </a:r>
            <a:r>
              <a:rPr lang="en-US" b="1" smtClean="0">
                <a:solidFill>
                  <a:srgbClr val="C00000"/>
                </a:solidFill>
              </a:rPr>
              <a:t> IR Innovation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06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C00000"/>
                </a:solidFill>
              </a:rPr>
              <a:t>Core of the 4</a:t>
            </a:r>
            <a:r>
              <a:rPr lang="en-US" b="1" baseline="30000" smtClean="0">
                <a:solidFill>
                  <a:srgbClr val="C00000"/>
                </a:solidFill>
              </a:rPr>
              <a:t>th</a:t>
            </a:r>
            <a:r>
              <a:rPr lang="en-US" b="1" smtClean="0">
                <a:solidFill>
                  <a:srgbClr val="C00000"/>
                </a:solidFill>
              </a:rPr>
              <a:t> IR Case:</a:t>
            </a:r>
            <a:br>
              <a:rPr lang="en-US" b="1" smtClean="0">
                <a:solidFill>
                  <a:srgbClr val="C00000"/>
                </a:solidFill>
              </a:rPr>
            </a:br>
            <a:r>
              <a:rPr lang="en-US" b="1" smtClean="0">
                <a:solidFill>
                  <a:srgbClr val="C00000"/>
                </a:solidFill>
              </a:rPr>
              <a:t>Robots and AI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489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C00000"/>
                </a:solidFill>
              </a:rPr>
              <a:t>Do Robots Raise Productivity</a:t>
            </a:r>
            <a:br>
              <a:rPr lang="en-US" altLang="en-US" b="1" smtClean="0">
                <a:solidFill>
                  <a:srgbClr val="C00000"/>
                </a:solidFill>
              </a:rPr>
            </a:br>
            <a:r>
              <a:rPr lang="en-US" altLang="en-US" b="1" smtClean="0">
                <a:solidFill>
                  <a:srgbClr val="C00000"/>
                </a:solidFill>
              </a:rPr>
              <a:t>Growth in Manufacturing?</a:t>
            </a:r>
            <a:br>
              <a:rPr lang="en-US" altLang="en-US" b="1" smtClean="0">
                <a:solidFill>
                  <a:srgbClr val="C00000"/>
                </a:solidFill>
              </a:rPr>
            </a:br>
            <a:r>
              <a:rPr lang="en-US" altLang="en-US" b="1" smtClean="0">
                <a:solidFill>
                  <a:srgbClr val="C00000"/>
                </a:solidFill>
              </a:rPr>
              <a:t>US vs Germany vs. Japan</a:t>
            </a:r>
            <a:endParaRPr lang="en-US" altLang="en-US" b="1" smtClean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86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C00000"/>
                </a:solidFill>
              </a:rPr>
              <a:t>Will AI Have the Impact of</a:t>
            </a:r>
            <a:br>
              <a:rPr lang="en-US" b="1" smtClean="0">
                <a:solidFill>
                  <a:srgbClr val="C00000"/>
                </a:solidFill>
              </a:rPr>
            </a:br>
            <a:r>
              <a:rPr lang="en-US" b="1" smtClean="0">
                <a:solidFill>
                  <a:srgbClr val="C00000"/>
                </a:solidFill>
              </a:rPr>
              <a:t>the 3</a:t>
            </a:r>
            <a:r>
              <a:rPr lang="en-US" b="1" baseline="30000" smtClean="0">
                <a:solidFill>
                  <a:srgbClr val="C00000"/>
                </a:solidFill>
              </a:rPr>
              <a:t>rd</a:t>
            </a:r>
            <a:r>
              <a:rPr lang="en-US" b="1" smtClean="0">
                <a:solidFill>
                  <a:srgbClr val="C00000"/>
                </a:solidFill>
              </a:rPr>
              <a:t> IR Digital Revolution?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632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C00000"/>
                </a:solidFill>
                <a:latin typeface="+mn-lt"/>
              </a:rPr>
              <a:t>AI Job Displacement Is Nothing New</a:t>
            </a:r>
            <a:endParaRPr lang="en-US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408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C00000"/>
                </a:solidFill>
              </a:rPr>
              <a:t> Strengths of Glenn’s Paper</a:t>
            </a:r>
            <a:endParaRPr lang="en-US" altLang="en-US" b="1" smtClean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159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C00000"/>
                </a:solidFill>
                <a:latin typeface="+mn-lt"/>
              </a:rPr>
              <a:t>ATM Machines </a:t>
            </a:r>
            <a:br>
              <a:rPr lang="en-US" b="1" smtClean="0">
                <a:solidFill>
                  <a:srgbClr val="C00000"/>
                </a:solidFill>
                <a:latin typeface="+mn-lt"/>
              </a:rPr>
            </a:br>
            <a:r>
              <a:rPr lang="en-US" b="1" smtClean="0">
                <a:solidFill>
                  <a:srgbClr val="C00000"/>
                </a:solidFill>
                <a:latin typeface="+mn-lt"/>
              </a:rPr>
              <a:t>and Bank Teller Jobs</a:t>
            </a:r>
            <a:endParaRPr lang="en-US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430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C00000"/>
                </a:solidFill>
                <a:latin typeface="+mn-lt"/>
              </a:rPr>
              <a:t>Brick and Mortar Retail Job Losses</a:t>
            </a:r>
            <a:br>
              <a:rPr lang="en-US" b="1" smtClean="0">
                <a:solidFill>
                  <a:srgbClr val="C00000"/>
                </a:solidFill>
                <a:latin typeface="+mn-lt"/>
              </a:rPr>
            </a:br>
            <a:r>
              <a:rPr lang="en-US" b="1" smtClean="0">
                <a:solidFill>
                  <a:srgbClr val="C00000"/>
                </a:solidFill>
                <a:latin typeface="+mn-lt"/>
              </a:rPr>
              <a:t>versus e-Commerce Job Gains</a:t>
            </a:r>
            <a:endParaRPr lang="en-US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5518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8764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C00000"/>
                </a:solidFill>
                <a:latin typeface="+mn-lt"/>
              </a:rPr>
              <a:t>Glenn on Policy vs. </a:t>
            </a:r>
            <a:br>
              <a:rPr lang="en-US" b="1" smtClean="0">
                <a:solidFill>
                  <a:srgbClr val="C00000"/>
                </a:solidFill>
                <a:latin typeface="+mn-lt"/>
              </a:rPr>
            </a:br>
            <a:r>
              <a:rPr lang="en-US" b="1" smtClean="0">
                <a:solidFill>
                  <a:srgbClr val="C00000"/>
                </a:solidFill>
                <a:latin typeface="+mn-lt"/>
              </a:rPr>
              <a:t>My Book’s Policy List</a:t>
            </a:r>
            <a:endParaRPr lang="en-US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9913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C00000"/>
                </a:solidFill>
              </a:rPr>
              <a:t>Conclusions:  Causes of  </a:t>
            </a:r>
            <a:br>
              <a:rPr lang="en-US" b="1" smtClean="0">
                <a:solidFill>
                  <a:srgbClr val="C00000"/>
                </a:solidFill>
              </a:rPr>
            </a:br>
            <a:r>
              <a:rPr lang="en-US" b="1" smtClean="0">
                <a:solidFill>
                  <a:srgbClr val="C00000"/>
                </a:solidFill>
              </a:rPr>
              <a:t>Slower Output Growth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665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C00000"/>
                </a:solidFill>
              </a:rPr>
              <a:t> Preview of My Reaction</a:t>
            </a:r>
            <a:endParaRPr lang="en-US" altLang="en-US" b="1" smtClean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833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C00000"/>
                </a:solidFill>
              </a:rPr>
              <a:t> The Stark Reality of</a:t>
            </a:r>
            <a:br>
              <a:rPr lang="en-US" b="1" smtClean="0">
                <a:solidFill>
                  <a:srgbClr val="C00000"/>
                </a:solidFill>
              </a:rPr>
            </a:br>
            <a:r>
              <a:rPr lang="en-US" b="1" smtClean="0">
                <a:solidFill>
                  <a:srgbClr val="C00000"/>
                </a:solidFill>
              </a:rPr>
              <a:t>Potential GDP Growth Since 2009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019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C00000"/>
                </a:solidFill>
              </a:rPr>
              <a:t>A Second Method:  Output Growth </a:t>
            </a:r>
            <a:br>
              <a:rPr lang="en-US" b="1" smtClean="0">
                <a:solidFill>
                  <a:srgbClr val="C00000"/>
                </a:solidFill>
              </a:rPr>
            </a:br>
            <a:r>
              <a:rPr lang="en-US" b="1" smtClean="0">
                <a:solidFill>
                  <a:srgbClr val="C00000"/>
                </a:solidFill>
              </a:rPr>
              <a:t>Between Quarters w/ Identical U Rate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209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C00000"/>
                </a:solidFill>
              </a:rPr>
              <a:t>4-Qtr Moving Average Productivity Growth, NFPB (red) vs. Total (green),</a:t>
            </a:r>
            <a:br>
              <a:rPr lang="en-US" b="1" smtClean="0">
                <a:solidFill>
                  <a:srgbClr val="C00000"/>
                </a:solidFill>
              </a:rPr>
            </a:br>
            <a:r>
              <a:rPr lang="en-US" b="1" smtClean="0">
                <a:solidFill>
                  <a:srgbClr val="C00000"/>
                </a:solidFill>
              </a:rPr>
              <a:t>1990:Q1 – 2018:Q3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893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C00000"/>
                </a:solidFill>
              </a:rPr>
              <a:t>Growth in Hours (Blue), Output per Hour (Green), and Output (Red), </a:t>
            </a:r>
            <a:br>
              <a:rPr lang="en-US" b="1" smtClean="0">
                <a:solidFill>
                  <a:srgbClr val="C00000"/>
                </a:solidFill>
              </a:rPr>
            </a:br>
            <a:r>
              <a:rPr lang="en-US" b="1" smtClean="0">
                <a:solidFill>
                  <a:srgbClr val="C00000"/>
                </a:solidFill>
              </a:rPr>
              <a:t>1920-2016:Q4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304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C00000"/>
                </a:solidFill>
              </a:rPr>
              <a:t>A Third and Better Method:  </a:t>
            </a:r>
            <a:br>
              <a:rPr lang="en-US" b="1" smtClean="0">
                <a:solidFill>
                  <a:srgbClr val="C00000"/>
                </a:solidFill>
              </a:rPr>
            </a:br>
            <a:r>
              <a:rPr lang="en-US" b="1" smtClean="0">
                <a:solidFill>
                  <a:srgbClr val="C00000"/>
                </a:solidFill>
              </a:rPr>
              <a:t>The Kalman Filter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032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C00000"/>
                </a:solidFill>
              </a:rPr>
              <a:t>Kalman Trend Growth in</a:t>
            </a:r>
            <a:br>
              <a:rPr lang="en-US" altLang="en-US" b="1" smtClean="0">
                <a:solidFill>
                  <a:srgbClr val="C00000"/>
                </a:solidFill>
              </a:rPr>
            </a:br>
            <a:r>
              <a:rPr lang="en-US" altLang="en-US" b="1" smtClean="0">
                <a:solidFill>
                  <a:srgbClr val="C00000"/>
                </a:solidFill>
              </a:rPr>
              <a:t>Total Economy Hours,</a:t>
            </a:r>
            <a:br>
              <a:rPr lang="en-US" altLang="en-US" b="1" smtClean="0">
                <a:solidFill>
                  <a:srgbClr val="C00000"/>
                </a:solidFill>
              </a:rPr>
            </a:br>
            <a:r>
              <a:rPr lang="en-US" altLang="en-US" b="1" smtClean="0">
                <a:solidFill>
                  <a:srgbClr val="C00000"/>
                </a:solidFill>
              </a:rPr>
              <a:t>1950:Q1 – 2018:Q3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49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</Words>
  <Application>Microsoft Office PowerPoint</Application>
  <PresentationFormat>On-screen Show (4:3)</PresentationFormat>
  <Paragraphs>23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Discussion of Glenn Hubbard’s “The $64,000 Question”</vt:lpstr>
      <vt:lpstr> Strengths of Glenn’s Paper</vt:lpstr>
      <vt:lpstr> Preview of My Reaction</vt:lpstr>
      <vt:lpstr> The Stark Reality of Potential GDP Growth Since 2009</vt:lpstr>
      <vt:lpstr>A Second Method:  Output Growth  Between Quarters w/ Identical U Rate</vt:lpstr>
      <vt:lpstr>4-Qtr Moving Average Productivity Growth, NFPB (red) vs. Total (green), 1990:Q1 – 2018:Q3</vt:lpstr>
      <vt:lpstr>Growth in Hours (Blue), Output per Hour (Green), and Output (Red),  1920-2016:Q4</vt:lpstr>
      <vt:lpstr>A Third and Better Method:   The Kalman Filter</vt:lpstr>
      <vt:lpstr>Kalman Trend Growth in Total Economy Hours, 1950:Q1 – 2018:Q3</vt:lpstr>
      <vt:lpstr>Kalman Trend Growth in Total Economy Productivity, 1950:Q1 – 2018:Q3</vt:lpstr>
      <vt:lpstr>Kalman Trend Growth in Output (GDP &amp; GDI), 1950:Q1 – 2018:Q3</vt:lpstr>
      <vt:lpstr>Glenn’s View of a Feasible NFPB Productivity Growth Revival</vt:lpstr>
      <vt:lpstr>The Techno-Pessmist’s  Productivity Growth Revival</vt:lpstr>
      <vt:lpstr>Techno-Optimists:  4th Industrial Revolution to Follow 3rd IR</vt:lpstr>
      <vt:lpstr>Looking for the Payoff: 4th IR Innovation</vt:lpstr>
      <vt:lpstr>Core of the 4th IR Case: Robots and AI</vt:lpstr>
      <vt:lpstr>Do Robots Raise Productivity Growth in Manufacturing? US vs Germany vs. Japan</vt:lpstr>
      <vt:lpstr>Will AI Have the Impact of the 3rd IR Digital Revolution?</vt:lpstr>
      <vt:lpstr>AI Job Displacement Is Nothing New</vt:lpstr>
      <vt:lpstr>ATM Machines  and Bank Teller Jobs</vt:lpstr>
      <vt:lpstr>Brick and Mortar Retail Job Losses versus e-Commerce Job Gains</vt:lpstr>
      <vt:lpstr>PowerPoint Presentation</vt:lpstr>
      <vt:lpstr>Glenn on Policy vs.  My Book’s Policy List</vt:lpstr>
      <vt:lpstr>Conclusions:  Causes of   Slower Output Growth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Discussion of Glenn Hubbard’s “The $64,000 Question”</dc:title>
  <dc:creator>Robert J Gordon</dc:creator>
  <cp:lastModifiedBy>Robert J Gordon</cp:lastModifiedBy>
  <cp:revision>1</cp:revision>
  <dcterms:created xsi:type="dcterms:W3CDTF">2018-12-05T16:46:34Z</dcterms:created>
  <dcterms:modified xsi:type="dcterms:W3CDTF">2018-12-05T16:46:34Z</dcterms:modified>
</cp:coreProperties>
</file>