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0" r:id="rId2"/>
    <p:sldId id="268" r:id="rId3"/>
    <p:sldId id="335" r:id="rId4"/>
    <p:sldId id="336" r:id="rId5"/>
    <p:sldId id="338" r:id="rId6"/>
    <p:sldId id="337" r:id="rId7"/>
    <p:sldId id="339" r:id="rId8"/>
    <p:sldId id="340" r:id="rId9"/>
    <p:sldId id="341" r:id="rId10"/>
    <p:sldId id="342" r:id="rId11"/>
    <p:sldId id="344" r:id="rId12"/>
    <p:sldId id="345" r:id="rId13"/>
    <p:sldId id="346" r:id="rId14"/>
    <p:sldId id="347" r:id="rId15"/>
    <p:sldId id="349" r:id="rId16"/>
    <p:sldId id="350" r:id="rId17"/>
    <p:sldId id="351" r:id="rId18"/>
    <p:sldId id="352" r:id="rId19"/>
    <p:sldId id="353" r:id="rId20"/>
    <p:sldId id="35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5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zh1966\Box\underneath%20bob\Presentations\BPEA%2050th%20Year%20Mar20\BPEA%20GS%20citations_ZZ20013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yixinzhou\Box%20Sync\underneath%20bob\Presentations\BPEA%2050th%20Year%20Mar20\BPEA%20GS%20citations_ZZ20013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jg\Documents\Research%20Files%20by%20Project%20Number\P400\Copy%20of%20BEPA_210311v2%20(002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jg\Documents\Research%20Files%20by%20Project%20Number\P400\Copy%20of%20BEPA_210311v2%20(002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'1970s'!$I$8</c:f>
              <c:strCache>
                <c:ptCount val="1"/>
                <c:pt idx="0">
                  <c:v>Mean Citations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'1970s'!$H$9:$H$13</c:f>
              <c:strCache>
                <c:ptCount val="5"/>
                <c:pt idx="0">
                  <c:v>1970s</c:v>
                </c:pt>
                <c:pt idx="1">
                  <c:v>1980s</c:v>
                </c:pt>
                <c:pt idx="2">
                  <c:v>1990s</c:v>
                </c:pt>
                <c:pt idx="3">
                  <c:v>2000s</c:v>
                </c:pt>
                <c:pt idx="4">
                  <c:v>2010s</c:v>
                </c:pt>
              </c:strCache>
            </c:strRef>
          </c:cat>
          <c:val>
            <c:numRef>
              <c:f>'1970s'!$I$9:$I$13</c:f>
              <c:numCache>
                <c:formatCode>_(* #,##0_);_(* \(#,##0\);_(* "-"??_);_(@_)</c:formatCode>
                <c:ptCount val="5"/>
                <c:pt idx="0">
                  <c:v>227</c:v>
                </c:pt>
                <c:pt idx="1">
                  <c:v>274</c:v>
                </c:pt>
                <c:pt idx="2">
                  <c:v>1067</c:v>
                </c:pt>
                <c:pt idx="3">
                  <c:v>591</c:v>
                </c:pt>
                <c:pt idx="4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39-2842-A9F1-9BADD57AF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3413920"/>
        <c:axId val="563416240"/>
      </c:barChart>
      <c:catAx>
        <c:axId val="5634139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416240"/>
        <c:crosses val="autoZero"/>
        <c:auto val="1"/>
        <c:lblAlgn val="ctr"/>
        <c:lblOffset val="100"/>
        <c:noMultiLvlLbl val="0"/>
      </c:catAx>
      <c:valAx>
        <c:axId val="56341624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3413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604935953506484"/>
          <c:y val="2.8989326657003558E-2"/>
          <c:w val="0.80501566164127791"/>
          <c:h val="0.79076139003510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'excl micro'!$L$1</c:f>
              <c:strCache>
                <c:ptCount val="1"/>
                <c:pt idx="0">
                  <c:v>BPEA Citation Share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'excl micro'!$K$2:$K$4</c:f>
              <c:strCache>
                <c:ptCount val="3"/>
                <c:pt idx="0">
                  <c:v>Top 0.1 Percent</c:v>
                </c:pt>
                <c:pt idx="1">
                  <c:v>Top 1 Percent</c:v>
                </c:pt>
                <c:pt idx="2">
                  <c:v>Top 10 Percent</c:v>
                </c:pt>
              </c:strCache>
            </c:strRef>
          </c:cat>
          <c:val>
            <c:numRef>
              <c:f>'excl micro'!$L$2:$L$4</c:f>
              <c:numCache>
                <c:formatCode>0.0</c:formatCode>
                <c:ptCount val="3"/>
                <c:pt idx="0">
                  <c:v>5.0046909072468182</c:v>
                </c:pt>
                <c:pt idx="1">
                  <c:v>15.361453420558851</c:v>
                </c:pt>
                <c:pt idx="2">
                  <c:v>51.923905877579998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8B-6D43-91E5-C6077B6C9147}"/>
            </c:ext>
          </c:extLst>
        </c:ser>
        <c:ser>
          <c:idx val="1"/>
          <c:order val="1"/>
          <c:tx>
            <c:strRef>
              <c:f>'excl micro'!$M$1</c:f>
              <c:strCache>
                <c:ptCount val="1"/>
                <c:pt idx="0">
                  <c:v>US Income Share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'excl micro'!$K$2:$K$4</c:f>
              <c:strCache>
                <c:ptCount val="3"/>
                <c:pt idx="0">
                  <c:v>Top 0.1 Percent</c:v>
                </c:pt>
                <c:pt idx="1">
                  <c:v>Top 1 Percent</c:v>
                </c:pt>
                <c:pt idx="2">
                  <c:v>Top 10 Percent</c:v>
                </c:pt>
              </c:strCache>
            </c:strRef>
          </c:cat>
          <c:val>
            <c:numRef>
              <c:f>'excl micro'!$M$2:$M$4</c:f>
              <c:numCache>
                <c:formatCode>0.0</c:formatCode>
                <c:ptCount val="3"/>
                <c:pt idx="0">
                  <c:v>9.3000000000000007</c:v>
                </c:pt>
                <c:pt idx="1">
                  <c:v>20.100000000000001</c:v>
                </c:pt>
                <c:pt idx="2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8B-6D43-91E5-C6077B6C9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72263152"/>
        <c:axId val="1476063584"/>
      </c:barChart>
      <c:catAx>
        <c:axId val="14722631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063584"/>
        <c:crosses val="autoZero"/>
        <c:auto val="1"/>
        <c:lblAlgn val="ctr"/>
        <c:lblOffset val="100"/>
        <c:noMultiLvlLbl val="0"/>
      </c:catAx>
      <c:valAx>
        <c:axId val="14760635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26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69425738291252"/>
          <c:y val="6.2334129220469513E-2"/>
          <c:w val="0.84306583949302349"/>
          <c:h val="0.787609690511094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'Data for Fig3'!$B$1</c:f>
              <c:strCache>
                <c:ptCount val="1"/>
                <c:pt idx="0">
                  <c:v>AY/HP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89-F444-A3C8-271D352FCA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89-F444-A3C8-271D352FCAC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89-F444-A3C8-271D352FCAC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89-F444-A3C8-271D352FCAC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89-F444-A3C8-271D352FCAC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89-F444-A3C8-271D352FCACD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89-F444-A3C8-271D352FCA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 for Fig3'!$A$2:$A$8</c:f>
              <c:strCache>
                <c:ptCount val="7"/>
                <c:pt idx="0">
                  <c:v>1948-1965</c:v>
                </c:pt>
                <c:pt idx="1">
                  <c:v>1965-1970</c:v>
                </c:pt>
                <c:pt idx="2">
                  <c:v>1970-1980</c:v>
                </c:pt>
                <c:pt idx="3">
                  <c:v>1980-1995</c:v>
                </c:pt>
                <c:pt idx="4">
                  <c:v>1995-2004</c:v>
                </c:pt>
                <c:pt idx="5">
                  <c:v>2004-2010</c:v>
                </c:pt>
                <c:pt idx="6">
                  <c:v>2010-2019</c:v>
                </c:pt>
              </c:strCache>
            </c:strRef>
          </c:cat>
          <c:val>
            <c:numRef>
              <c:f>'Data for Fig3'!$B$2:$B$8</c:f>
              <c:numCache>
                <c:formatCode>0.00</c:formatCode>
                <c:ptCount val="7"/>
                <c:pt idx="0">
                  <c:v>2.8502524583301256</c:v>
                </c:pt>
                <c:pt idx="1">
                  <c:v>2.1091221995405371</c:v>
                </c:pt>
                <c:pt idx="2">
                  <c:v>1.4335081196208026</c:v>
                </c:pt>
                <c:pt idx="3">
                  <c:v>1.5</c:v>
                </c:pt>
                <c:pt idx="4">
                  <c:v>2.58</c:v>
                </c:pt>
                <c:pt idx="5">
                  <c:v>1.6760136949412405</c:v>
                </c:pt>
                <c:pt idx="6">
                  <c:v>0.8231889007337434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89-F444-A3C8-271D352FCA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3729551"/>
        <c:axId val="992021343"/>
      </c:barChart>
      <c:catAx>
        <c:axId val="10237295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2021343"/>
        <c:crosses val="autoZero"/>
        <c:auto val="1"/>
        <c:lblAlgn val="ctr"/>
        <c:lblOffset val="100"/>
        <c:noMultiLvlLbl val="0"/>
      </c:catAx>
      <c:valAx>
        <c:axId val="992021343"/>
        <c:scaling>
          <c:orientation val="minMax"/>
          <c:max val="3.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Percent per Year</a:t>
                </a:r>
              </a:p>
            </c:rich>
          </c:tx>
          <c:layout>
            <c:manualLayout>
              <c:xMode val="edge"/>
              <c:yMode val="edge"/>
              <c:x val="0.44184829125960773"/>
              <c:y val="0.935863800717460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729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69425738291252"/>
          <c:y val="6.2334129220469513E-2"/>
          <c:w val="0.84306583949302349"/>
          <c:h val="0.7876096905110940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'Data for Fig3'!$B$1</c:f>
              <c:strCache>
                <c:ptCount val="1"/>
                <c:pt idx="0">
                  <c:v>AY/HP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989-F444-A3C8-271D352FCAC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89-F444-A3C8-271D352FCAC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89-F444-A3C8-271D352FCAC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89-F444-A3C8-271D352FCAC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989-F444-A3C8-271D352FCAC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89-F444-A3C8-271D352FCACD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989-F444-A3C8-271D352FCA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'Data for Fig3'!$A$2:$A$8</c:f>
              <c:strCache>
                <c:ptCount val="7"/>
                <c:pt idx="0">
                  <c:v>1948-1965</c:v>
                </c:pt>
                <c:pt idx="1">
                  <c:v>1965-1970</c:v>
                </c:pt>
                <c:pt idx="2">
                  <c:v>1970-1980</c:v>
                </c:pt>
                <c:pt idx="3">
                  <c:v>1980-1995</c:v>
                </c:pt>
                <c:pt idx="4">
                  <c:v>1995-2004</c:v>
                </c:pt>
                <c:pt idx="5">
                  <c:v>2004-2010</c:v>
                </c:pt>
                <c:pt idx="6">
                  <c:v>2010-2019</c:v>
                </c:pt>
              </c:strCache>
            </c:strRef>
          </c:cat>
          <c:val>
            <c:numRef>
              <c:f>'Data for Fig3'!$B$2:$B$8</c:f>
              <c:numCache>
                <c:formatCode>0.00</c:formatCode>
                <c:ptCount val="7"/>
                <c:pt idx="0">
                  <c:v>2.8502524583301256</c:v>
                </c:pt>
                <c:pt idx="1">
                  <c:v>2.1091221995405371</c:v>
                </c:pt>
                <c:pt idx="2">
                  <c:v>1.4335081196208026</c:v>
                </c:pt>
                <c:pt idx="3">
                  <c:v>1.5</c:v>
                </c:pt>
                <c:pt idx="4">
                  <c:v>2.58</c:v>
                </c:pt>
                <c:pt idx="5">
                  <c:v>1.6760136949412405</c:v>
                </c:pt>
                <c:pt idx="6">
                  <c:v>0.8231889007337434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989-F444-A3C8-271D352FCA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23729551"/>
        <c:axId val="992021343"/>
      </c:barChart>
      <c:catAx>
        <c:axId val="1023729551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2021343"/>
        <c:crosses val="autoZero"/>
        <c:auto val="1"/>
        <c:lblAlgn val="ctr"/>
        <c:lblOffset val="100"/>
        <c:noMultiLvlLbl val="0"/>
      </c:catAx>
      <c:valAx>
        <c:axId val="992021343"/>
        <c:scaling>
          <c:orientation val="minMax"/>
          <c:max val="3.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Percent per Year</a:t>
                </a:r>
              </a:p>
            </c:rich>
          </c:tx>
          <c:layout>
            <c:manualLayout>
              <c:xMode val="edge"/>
              <c:yMode val="edge"/>
              <c:x val="0.44184829125960773"/>
              <c:y val="0.9358638007174602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37295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6A783-6FC0-49A3-9628-A702AA2C67DC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73C53-8CBF-4709-B51E-2878BE6EC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1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73C53-8CBF-4709-B51E-2878BE6EC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6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9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9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7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7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4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6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4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0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38EAD-9B8E-4FCF-9CA9-8EFB08D4210A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A2CFE-431B-4237-8584-3A7232FE4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5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Productivity and Growth Over the Years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at BPEA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15892"/>
            <a:ext cx="6858000" cy="288188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Robert J. Gordon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Northwestern University and NBER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BPEA 50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th</a:t>
            </a:r>
            <a:r>
              <a:rPr lang="en-US" sz="3600" b="1" dirty="0" smtClean="0">
                <a:solidFill>
                  <a:srgbClr val="002060"/>
                </a:solidFill>
              </a:rPr>
              <a:t> Anniversary Panel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err="1" smtClean="0">
                <a:solidFill>
                  <a:srgbClr val="002060"/>
                </a:solidFill>
              </a:rPr>
              <a:t>Zoomland</a:t>
            </a:r>
            <a:r>
              <a:rPr lang="en-US" sz="3600" b="1" dirty="0" smtClean="0">
                <a:solidFill>
                  <a:srgbClr val="002060"/>
                </a:solidFill>
              </a:rPr>
              <a:t>, March 25, 2021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2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William Nordhaus, “The Recent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Productivity Slowdown” (1972)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89760"/>
            <a:ext cx="8307532" cy="496823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1.2% decline to be explained vs. Perry’s 1.8%</a:t>
            </a:r>
          </a:p>
          <a:p>
            <a:r>
              <a:rPr lang="en-US" sz="3200" b="1" dirty="0" smtClean="0"/>
              <a:t>Rejected age-sex adjustment (discrimination)</a:t>
            </a:r>
          </a:p>
          <a:p>
            <a:r>
              <a:rPr lang="en-US" sz="3200" b="1" dirty="0" smtClean="0"/>
              <a:t>Instead, 0.9 of 1.2 point decline due to a changing mix to industries with a lower level of productivity</a:t>
            </a:r>
          </a:p>
          <a:p>
            <a:r>
              <a:rPr lang="en-US" sz="3200" b="1" dirty="0" smtClean="0"/>
              <a:t>Solow suggested compatible explanations</a:t>
            </a:r>
          </a:p>
          <a:p>
            <a:r>
              <a:rPr lang="en-US" sz="3200" b="1" dirty="0" smtClean="0"/>
              <a:t>Nordhaus productivity forecast for 1972-80</a:t>
            </a:r>
          </a:p>
          <a:p>
            <a:pPr lvl="1"/>
            <a:r>
              <a:rPr lang="en-US" sz="2800" b="1" dirty="0" smtClean="0"/>
              <a:t>Predicted 2.1%, same as 1965=71</a:t>
            </a:r>
          </a:p>
          <a:p>
            <a:pPr lvl="1"/>
            <a:r>
              <a:rPr lang="en-US" sz="2800" b="1" dirty="0" smtClean="0"/>
              <a:t>Actual for 1972-80, 1.2%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82103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Martin Baily and Robert Gordon, “The Productivity Slowdown, Measurement Issues, and the Explosion of Computer Power” 1988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2164080"/>
            <a:ext cx="8307532" cy="4693919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Their slowdown 1.6% between 1948-73 and 1973-87</a:t>
            </a:r>
          </a:p>
          <a:p>
            <a:r>
              <a:rPr lang="en-US" sz="2800" b="1" dirty="0" smtClean="0"/>
              <a:t>Most measurement errors equal pre- and post-1973</a:t>
            </a:r>
          </a:p>
          <a:p>
            <a:r>
              <a:rPr lang="en-US" b="1" dirty="0" smtClean="0"/>
              <a:t>Identified 0.5 of measurement issues</a:t>
            </a:r>
          </a:p>
          <a:p>
            <a:pPr lvl="1"/>
            <a:r>
              <a:rPr lang="en-US" b="1" dirty="0" smtClean="0"/>
              <a:t>Age-sex composition, other labor quality issues</a:t>
            </a:r>
          </a:p>
          <a:p>
            <a:pPr lvl="1"/>
            <a:r>
              <a:rPr lang="en-US" b="1" dirty="0" smtClean="0"/>
              <a:t>Computer power?  Emphasized advances in finance, communications should be credited to durable </a:t>
            </a:r>
            <a:r>
              <a:rPr lang="en-US" b="1" dirty="0" err="1" smtClean="0"/>
              <a:t>mfg</a:t>
            </a:r>
            <a:endParaRPr lang="en-US" b="1" dirty="0" smtClean="0"/>
          </a:p>
          <a:p>
            <a:r>
              <a:rPr lang="en-US" b="1" dirty="0" smtClean="0"/>
              <a:t>Conclusion:  most of slowdown was real</a:t>
            </a:r>
          </a:p>
          <a:p>
            <a:r>
              <a:rPr lang="en-US" sz="2400" dirty="0" smtClean="0"/>
              <a:t>“the </a:t>
            </a:r>
            <a:r>
              <a:rPr lang="en-US" sz="2400" dirty="0"/>
              <a:t>impetus to productivity advance in the early postwar years, perhaps a backlog of innovations and investment opportunities delayed by depression and war, followed, after the mid-1960s, by a depletion of opportunities”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875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William Nordhaus,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“Productivity Growth and the 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New Economy” (2002)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74520"/>
            <a:ext cx="8738062" cy="498347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New income-side industry database</a:t>
            </a:r>
          </a:p>
          <a:p>
            <a:r>
              <a:rPr lang="en-US" sz="2400" b="1" dirty="0" smtClean="0"/>
              <a:t>Distinguished between</a:t>
            </a:r>
          </a:p>
          <a:p>
            <a:pPr lvl="1"/>
            <a:r>
              <a:rPr lang="en-US" sz="2000" b="1" dirty="0" smtClean="0"/>
              <a:t>“Pure productivity effect” with constant output shares</a:t>
            </a:r>
          </a:p>
          <a:p>
            <a:pPr lvl="1"/>
            <a:r>
              <a:rPr lang="en-US" sz="2000" b="1" dirty="0" smtClean="0"/>
              <a:t>“</a:t>
            </a:r>
            <a:r>
              <a:rPr lang="en-US" sz="2000" b="1" dirty="0" err="1" smtClean="0"/>
              <a:t>Baumol</a:t>
            </a:r>
            <a:r>
              <a:rPr lang="en-US" sz="2000" b="1" dirty="0" smtClean="0"/>
              <a:t> effect”, impact of shifting output shares (0 for post-1977)</a:t>
            </a:r>
          </a:p>
          <a:p>
            <a:pPr lvl="1"/>
            <a:r>
              <a:rPr lang="en-US" sz="2000" b="1" dirty="0" smtClean="0"/>
              <a:t>“Denison effect”, impact of hours-output interaction</a:t>
            </a:r>
          </a:p>
          <a:p>
            <a:r>
              <a:rPr lang="en-US" sz="2400" b="1" dirty="0" smtClean="0"/>
              <a:t>Headline result:  post-1995 revival not primarily due to ICT, only a 13% contribution to post-1995 revival in NFPB sector</a:t>
            </a:r>
          </a:p>
          <a:p>
            <a:r>
              <a:rPr lang="en-US" sz="2400" b="1" dirty="0" smtClean="0"/>
              <a:t>Discrepancy with other authors finding much higher ICT shares.  Why?</a:t>
            </a:r>
          </a:p>
          <a:p>
            <a:r>
              <a:rPr lang="en-US" sz="2400" b="1" dirty="0" smtClean="0"/>
              <a:t>Discussants:  Nordhaus only counted contribution of ICT-producing industries, not ICT using industries</a:t>
            </a:r>
          </a:p>
          <a:p>
            <a:r>
              <a:rPr lang="en-US" sz="2400" b="1" dirty="0" smtClean="0"/>
              <a:t>Current consensus:  ICT production and use explains most post-1995 revival 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9180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47978A-D910-5743-A95B-5C914226E73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6680" y="1402080"/>
          <a:ext cx="8820150" cy="534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BF6A4B0-10F8-734C-8A3D-E62014863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20040"/>
            <a:ext cx="7445502" cy="13943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Total Economy Productivity Growth per Year, Selected Intervals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77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Erik </a:t>
            </a:r>
            <a:r>
              <a:rPr lang="en-US" b="1" dirty="0" err="1" smtClean="0">
                <a:solidFill>
                  <a:srgbClr val="C00000"/>
                </a:solidFill>
                <a:latin typeface="+mn-lt"/>
              </a:rPr>
              <a:t>Brynjolfsson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latin typeface="+mn-lt"/>
              </a:rPr>
              <a:t>et al.,</a:t>
            </a:r>
            <a:br>
              <a:rPr lang="en-US" b="1" i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“Intangible Capital:  Computers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and Organizational Capital” (2002)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74520"/>
            <a:ext cx="8738062" cy="498347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Studied hundreds of computer-using firms over 11 years</a:t>
            </a:r>
          </a:p>
          <a:p>
            <a:r>
              <a:rPr lang="en-US" sz="2400" b="1" dirty="0" smtClean="0"/>
              <a:t>Effectiveness of ICT on productivity depends on business organization and practices</a:t>
            </a:r>
          </a:p>
          <a:p>
            <a:pPr lvl="1"/>
            <a:r>
              <a:rPr lang="en-US" sz="2000" b="1" dirty="0" smtClean="0"/>
              <a:t>Use of teams, individual decision making authority, broadly defined jobs, investment in skills and education</a:t>
            </a:r>
          </a:p>
          <a:p>
            <a:r>
              <a:rPr lang="en-US" sz="2400" b="1" dirty="0" smtClean="0"/>
              <a:t>Headline result:  Firm market value responds MUCH more to computer capital than to other types of capital</a:t>
            </a:r>
          </a:p>
          <a:p>
            <a:pPr lvl="1"/>
            <a:r>
              <a:rPr lang="en-US" sz="2000" b="1" dirty="0" smtClean="0"/>
              <a:t>$1 of computer capital produced $15 of market value</a:t>
            </a:r>
          </a:p>
          <a:p>
            <a:pPr lvl="1"/>
            <a:r>
              <a:rPr lang="en-US" sz="2000" b="1" dirty="0" smtClean="0"/>
              <a:t>Addition of organizational capital didn’t change much</a:t>
            </a:r>
          </a:p>
          <a:p>
            <a:r>
              <a:rPr lang="en-US" sz="2400" b="1" dirty="0" smtClean="0"/>
              <a:t>Concern:  reverse feedback.  High MV firms can buy computers</a:t>
            </a:r>
          </a:p>
          <a:p>
            <a:r>
              <a:rPr lang="en-US" sz="2400" b="1" dirty="0" smtClean="0"/>
              <a:t>Example of successful ICT-using firm:  Walmart</a:t>
            </a:r>
          </a:p>
          <a:p>
            <a:pPr lvl="1"/>
            <a:r>
              <a:rPr lang="en-US" sz="2000" b="1" dirty="0" smtClean="0"/>
              <a:t>Big-box store format, computer-driven redesign of supply chain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278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The Rich vs. the Poor, or,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Why the Poor Don’t Converge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74520"/>
            <a:ext cx="8738062" cy="4983479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New attention of BPEA to international growth issues in 1990s</a:t>
            </a:r>
          </a:p>
          <a:p>
            <a:r>
              <a:rPr lang="en-US" sz="2400" b="1" dirty="0" smtClean="0"/>
              <a:t>One reason why average citations were so high in 1990s and 2000s  Robert Lucas “. . . it is hard to think of anything else”</a:t>
            </a:r>
          </a:p>
          <a:p>
            <a:r>
              <a:rPr lang="en-US" sz="2400" b="1" dirty="0" smtClean="0"/>
              <a:t>Papers broaden the traditional sources of growth literature</a:t>
            </a:r>
          </a:p>
          <a:p>
            <a:r>
              <a:rPr lang="en-US" sz="2400" b="1" dirty="0" smtClean="0"/>
              <a:t>Traditional:  Y = AF(K,H,N)</a:t>
            </a:r>
          </a:p>
          <a:p>
            <a:r>
              <a:rPr lang="en-US" sz="2400" b="1" dirty="0" smtClean="0"/>
              <a:t>New:  Y = A(T,G,P) F(K,H,R,N)</a:t>
            </a:r>
          </a:p>
          <a:p>
            <a:r>
              <a:rPr lang="en-US" sz="2400" b="1" dirty="0" smtClean="0"/>
              <a:t>Where added growth contributions come from </a:t>
            </a:r>
          </a:p>
          <a:p>
            <a:pPr lvl="1"/>
            <a:r>
              <a:rPr lang="en-US" b="1" dirty="0" smtClean="0"/>
              <a:t>T = Technology</a:t>
            </a:r>
          </a:p>
          <a:p>
            <a:pPr lvl="1"/>
            <a:r>
              <a:rPr lang="en-US" b="1" dirty="0" smtClean="0"/>
              <a:t>G = Geography</a:t>
            </a:r>
          </a:p>
          <a:p>
            <a:pPr lvl="1"/>
            <a:r>
              <a:rPr lang="en-US" b="1" dirty="0" smtClean="0"/>
              <a:t>P = Political and Other Institutions</a:t>
            </a:r>
          </a:p>
          <a:p>
            <a:pPr lvl="1"/>
            <a:r>
              <a:rPr lang="en-US" b="1" dirty="0" smtClean="0"/>
              <a:t>R – Infrastructure, particularly electricity</a:t>
            </a:r>
            <a:endParaRPr lang="en-US" b="1" dirty="0" smtClean="0"/>
          </a:p>
          <a:p>
            <a:pPr lvl="1"/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9583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Greg Mankiw,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“The Growth of Nations” (1995)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690690"/>
            <a:ext cx="8738062" cy="5167310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/>
              <a:t>Why some nations so rich, other so poor</a:t>
            </a:r>
          </a:p>
          <a:p>
            <a:pPr lvl="2"/>
            <a:r>
              <a:rPr lang="en-US" b="1" dirty="0" smtClean="0"/>
              <a:t>Long neglected topic in economics, now much attention</a:t>
            </a:r>
          </a:p>
          <a:p>
            <a:pPr lvl="1"/>
            <a:r>
              <a:rPr lang="en-US" b="1" dirty="0" smtClean="0"/>
              <a:t>Well-known failings of Solow growth model with only K</a:t>
            </a:r>
          </a:p>
          <a:p>
            <a:pPr lvl="2"/>
            <a:r>
              <a:rPr lang="en-US" b="1" dirty="0" smtClean="0"/>
              <a:t>Predicted smaller differences rich vs. poor</a:t>
            </a:r>
          </a:p>
          <a:p>
            <a:pPr lvl="2"/>
            <a:r>
              <a:rPr lang="en-US" b="1" dirty="0" err="1" smtClean="0"/>
              <a:t>Predicxted</a:t>
            </a:r>
            <a:r>
              <a:rPr lang="en-US" b="1" dirty="0" smtClean="0"/>
              <a:t> faster convergence</a:t>
            </a:r>
          </a:p>
          <a:p>
            <a:pPr lvl="2"/>
            <a:r>
              <a:rPr lang="en-US" b="1" dirty="0" smtClean="0"/>
              <a:t>Predicted larger differences MPK, much higher in poor countries</a:t>
            </a:r>
          </a:p>
          <a:p>
            <a:pPr lvl="1"/>
            <a:r>
              <a:rPr lang="en-US" b="1" dirty="0" smtClean="0"/>
              <a:t>Difficulties fade away with K and H, capital’s share 2/3 not 1/3</a:t>
            </a:r>
          </a:p>
          <a:p>
            <a:pPr lvl="1"/>
            <a:r>
              <a:rPr lang="en-US" b="1" dirty="0" smtClean="0"/>
              <a:t>Endogenous growth models?</a:t>
            </a:r>
          </a:p>
          <a:p>
            <a:pPr lvl="2"/>
            <a:r>
              <a:rPr lang="en-US" b="1" dirty="0" smtClean="0"/>
              <a:t>Hard to check with international data</a:t>
            </a:r>
          </a:p>
          <a:p>
            <a:pPr lvl="2"/>
            <a:r>
              <a:rPr lang="en-US" b="1" dirty="0" smtClean="0"/>
              <a:t>Didn’t explain East Asia where growth in K,H more important, not TFP</a:t>
            </a:r>
          </a:p>
          <a:p>
            <a:pPr lvl="1"/>
            <a:r>
              <a:rPr lang="en-US" b="1" dirty="0" smtClean="0"/>
              <a:t>Flaws in cross-country regressions</a:t>
            </a:r>
          </a:p>
          <a:p>
            <a:pPr lvl="2"/>
            <a:r>
              <a:rPr lang="en-US" b="1" dirty="0" smtClean="0"/>
              <a:t>Simultaneity (growth made RHS variables larger)</a:t>
            </a:r>
          </a:p>
          <a:p>
            <a:pPr lvl="2"/>
            <a:r>
              <a:rPr lang="en-US" b="1" dirty="0" err="1" smtClean="0"/>
              <a:t>Multicollinearity</a:t>
            </a:r>
            <a:r>
              <a:rPr lang="en-US" b="1" dirty="0" smtClean="0"/>
              <a:t>, low degrees of freedom (few years, many variables)</a:t>
            </a:r>
          </a:p>
          <a:p>
            <a:pPr lvl="1"/>
            <a:r>
              <a:rPr lang="en-US" b="1" dirty="0" err="1" smtClean="0"/>
              <a:t>Concl</a:t>
            </a:r>
            <a:r>
              <a:rPr lang="en-US" b="1" dirty="0" smtClean="0"/>
              <a:t>:  not enough progress on why S and I so high vs. low	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902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David Bloom and Jeffrey Sachs,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“Geography, Demography, and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Economic Growth in Africa (1998)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89760"/>
            <a:ext cx="8738062" cy="4968240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/>
              <a:t>Downplayed macro policy, market liberalization, institutions</a:t>
            </a:r>
          </a:p>
          <a:p>
            <a:pPr lvl="1"/>
            <a:r>
              <a:rPr lang="en-US" b="1" dirty="0" smtClean="0"/>
              <a:t>Geography:</a:t>
            </a:r>
          </a:p>
          <a:p>
            <a:pPr lvl="2"/>
            <a:r>
              <a:rPr lang="en-US" b="1" dirty="0" smtClean="0"/>
              <a:t>Hot, humid, host to infectious diseases</a:t>
            </a:r>
          </a:p>
          <a:p>
            <a:pPr lvl="2"/>
            <a:r>
              <a:rPr lang="en-US" b="1" dirty="0" smtClean="0"/>
              <a:t>No monsoon, frequent droughts</a:t>
            </a:r>
          </a:p>
          <a:p>
            <a:pPr lvl="2"/>
            <a:r>
              <a:rPr lang="en-US" b="1" dirty="0" smtClean="0"/>
              <a:t>Natural toll, plus deterred foreign settlement and investment</a:t>
            </a:r>
          </a:p>
          <a:p>
            <a:pPr lvl="1"/>
            <a:r>
              <a:rPr lang="en-US" b="1" dirty="0" smtClean="0"/>
              <a:t>Topography</a:t>
            </a:r>
          </a:p>
          <a:p>
            <a:pPr lvl="2"/>
            <a:r>
              <a:rPr lang="en-US" b="1" dirty="0" smtClean="0"/>
              <a:t>Lack of deep harbors and navigable rivers in some countries</a:t>
            </a:r>
          </a:p>
          <a:p>
            <a:pPr lvl="2"/>
            <a:r>
              <a:rPr lang="en-US" b="1" dirty="0" smtClean="0"/>
              <a:t>Some countries land-locked, high transportation costs</a:t>
            </a:r>
          </a:p>
          <a:p>
            <a:pPr lvl="2"/>
            <a:r>
              <a:rPr lang="en-US" b="1" dirty="0" smtClean="0"/>
              <a:t>Isolation a major cause of slow growth</a:t>
            </a:r>
          </a:p>
          <a:p>
            <a:pPr lvl="1"/>
            <a:r>
              <a:rPr lang="en-US" b="1" dirty="0" smtClean="0"/>
              <a:t>Demography</a:t>
            </a:r>
          </a:p>
          <a:p>
            <a:pPr lvl="2"/>
            <a:r>
              <a:rPr lang="en-US" b="1" dirty="0" smtClean="0"/>
              <a:t>High fertility (social norms, lack of education)</a:t>
            </a:r>
          </a:p>
          <a:p>
            <a:pPr lvl="2"/>
            <a:r>
              <a:rPr lang="en-US" b="1" dirty="0" smtClean="0"/>
              <a:t>High ratio of dependent youth, deterred S and I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2465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Bloom and Sachs,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(continued)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569720"/>
            <a:ext cx="8738062" cy="5288280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/>
              <a:t>Conclusion:  Causation ran from geography and demography to politics and institutions with little reverse causation</a:t>
            </a:r>
          </a:p>
          <a:p>
            <a:pPr lvl="2"/>
            <a:r>
              <a:rPr lang="en-US" sz="2400" b="1" dirty="0" smtClean="0"/>
              <a:t>Geography and demography explained 2/3 of growth deficit</a:t>
            </a:r>
          </a:p>
          <a:p>
            <a:pPr lvl="2"/>
            <a:r>
              <a:rPr lang="en-US" sz="2400" b="1" dirty="0" smtClean="0"/>
              <a:t>Africa only place where 1980-96 negative growth in real net exports</a:t>
            </a:r>
          </a:p>
          <a:p>
            <a:pPr lvl="1"/>
            <a:r>
              <a:rPr lang="en-US" b="1" dirty="0" smtClean="0"/>
              <a:t>Policy</a:t>
            </a:r>
          </a:p>
          <a:p>
            <a:pPr lvl="2"/>
            <a:r>
              <a:rPr lang="en-US" sz="2400" b="1" dirty="0" smtClean="0"/>
              <a:t>Encourage low capital-intensive manufacturing</a:t>
            </a:r>
          </a:p>
          <a:p>
            <a:pPr lvl="2"/>
            <a:r>
              <a:rPr lang="en-US" sz="2400" b="1" dirty="0" smtClean="0"/>
              <a:t>Encourage privately financed infrastructure (cash-strapped governments)</a:t>
            </a:r>
          </a:p>
          <a:p>
            <a:pPr lvl="1"/>
            <a:r>
              <a:rPr lang="en-US" b="1" dirty="0" smtClean="0"/>
              <a:t>Discussants strongly disagreed</a:t>
            </a:r>
          </a:p>
          <a:p>
            <a:pPr lvl="2"/>
            <a:r>
              <a:rPr lang="en-US" sz="2400" b="1" dirty="0" smtClean="0"/>
              <a:t>Civil wars, dictatorships</a:t>
            </a:r>
          </a:p>
          <a:p>
            <a:pPr lvl="2"/>
            <a:r>
              <a:rPr lang="en-US" sz="2400" b="1" dirty="0" smtClean="0"/>
              <a:t>High political risk of appropriation</a:t>
            </a:r>
          </a:p>
          <a:p>
            <a:pPr lvl="2"/>
            <a:r>
              <a:rPr lang="en-US" sz="2400" b="1" dirty="0" smtClean="0"/>
              <a:t>Poor information, lack of telephone service, electricity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194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Barry Bosworth and Susan Collins,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“The Empirics of Growth:  An Update” (2003)</a:t>
            </a:r>
            <a:r>
              <a:rPr lang="en-US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569720"/>
            <a:ext cx="8738062" cy="5288280"/>
          </a:xfrm>
        </p:spPr>
        <p:txBody>
          <a:bodyPr>
            <a:noAutofit/>
          </a:bodyPr>
          <a:lstStyle/>
          <a:p>
            <a:pPr lvl="1"/>
            <a:r>
              <a:rPr lang="en-US" sz="2400" b="1" dirty="0" smtClean="0"/>
              <a:t>Growth accounting vs. regressions, differing conclusions regarding importance of S &amp; I vs. TFP</a:t>
            </a:r>
          </a:p>
          <a:p>
            <a:pPr lvl="1"/>
            <a:r>
              <a:rPr lang="en-US" b="1" dirty="0" smtClean="0"/>
              <a:t>Differences depending on direct or indirect measures of K</a:t>
            </a:r>
          </a:p>
          <a:p>
            <a:pPr lvl="1"/>
            <a:r>
              <a:rPr lang="en-US" sz="2400" b="1" dirty="0" smtClean="0"/>
              <a:t>Differing results on role of H reflected differing measures of educational quality that were poorly correlated w/ each other</a:t>
            </a:r>
          </a:p>
          <a:p>
            <a:pPr lvl="1"/>
            <a:r>
              <a:rPr lang="en-US" b="1" dirty="0" smtClean="0"/>
              <a:t>New data, 84 countries, 1960-2000, improved measurement</a:t>
            </a:r>
          </a:p>
          <a:p>
            <a:pPr lvl="2"/>
            <a:r>
              <a:rPr lang="en-US" b="1" dirty="0" smtClean="0"/>
              <a:t>Increased emphasis on </a:t>
            </a:r>
            <a:r>
              <a:rPr lang="en-US" b="1" dirty="0" smtClean="0"/>
              <a:t>K due to improved measurement</a:t>
            </a:r>
          </a:p>
          <a:p>
            <a:pPr lvl="2"/>
            <a:r>
              <a:rPr lang="en-US" b="1" dirty="0" smtClean="0"/>
              <a:t>Less emphasis on H due in part to problems w/ educational quality</a:t>
            </a:r>
          </a:p>
          <a:p>
            <a:pPr lvl="1"/>
            <a:r>
              <a:rPr lang="en-US" b="1" dirty="0" smtClean="0"/>
              <a:t>Strongly correlated with growth</a:t>
            </a:r>
          </a:p>
          <a:p>
            <a:pPr lvl="2"/>
            <a:r>
              <a:rPr lang="en-US" b="1" dirty="0" smtClean="0"/>
              <a:t>Initial life expectancy</a:t>
            </a:r>
          </a:p>
          <a:p>
            <a:pPr lvl="2"/>
            <a:r>
              <a:rPr lang="en-US" b="1" dirty="0" smtClean="0"/>
              <a:t>Law and order, absence of corruption, protection of property rights</a:t>
            </a:r>
          </a:p>
          <a:p>
            <a:pPr lvl="1"/>
            <a:r>
              <a:rPr lang="en-US" b="1" dirty="0" smtClean="0"/>
              <a:t>Negative results</a:t>
            </a:r>
          </a:p>
          <a:p>
            <a:pPr lvl="2"/>
            <a:r>
              <a:rPr lang="en-US" b="1" dirty="0" smtClean="0"/>
              <a:t>No role for macro policy or openness to trade</a:t>
            </a:r>
          </a:p>
          <a:p>
            <a:pPr lvl="2"/>
            <a:r>
              <a:rPr lang="en-US" b="1" dirty="0" smtClean="0"/>
              <a:t>No explanation why growth slowed after 1980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502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Productivity and Growth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Over the Years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25624"/>
            <a:ext cx="8307532" cy="5032375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U.S. labor productivity (LP) growth has always been a prime BPEA topic</a:t>
            </a:r>
          </a:p>
          <a:p>
            <a:pPr lvl="1"/>
            <a:r>
              <a:rPr lang="en-US" sz="2800" b="1" dirty="0" smtClean="0"/>
              <a:t>Early 1970s, why did LP growth slow after 1965?</a:t>
            </a:r>
          </a:p>
          <a:p>
            <a:pPr lvl="1"/>
            <a:r>
              <a:rPr lang="en-US" sz="2800" b="1" dirty="0" smtClean="0"/>
              <a:t>Early 2000s, why did LP growth revive after 1995?</a:t>
            </a:r>
          </a:p>
          <a:p>
            <a:r>
              <a:rPr lang="en-US" sz="3200" b="1" dirty="0" smtClean="0"/>
              <a:t>More recent concern, rich vs. poor countries</a:t>
            </a:r>
          </a:p>
          <a:p>
            <a:pPr lvl="1"/>
            <a:r>
              <a:rPr lang="en-US" sz="2800" b="1" dirty="0" smtClean="0"/>
              <a:t>Why haven’t the poor countries converged?</a:t>
            </a:r>
          </a:p>
          <a:p>
            <a:pPr lvl="1"/>
            <a:r>
              <a:rPr lang="en-US" sz="2800" b="1" dirty="0" smtClean="0"/>
              <a:t>What are the secrets to growth?</a:t>
            </a:r>
          </a:p>
          <a:p>
            <a:pPr lvl="1"/>
            <a:r>
              <a:rPr lang="en-US" sz="2800" b="1" dirty="0" smtClean="0"/>
              <a:t>Is there an empirical strategy to reveal secrets?</a:t>
            </a:r>
          </a:p>
          <a:p>
            <a:r>
              <a:rPr lang="en-US" sz="3200" b="1" dirty="0" smtClean="0"/>
              <a:t>Criteria for my selections:  </a:t>
            </a:r>
          </a:p>
          <a:p>
            <a:pPr lvl="1"/>
            <a:r>
              <a:rPr lang="en-US" sz="2800" b="1" dirty="0" smtClean="0"/>
              <a:t>Two early LP papers</a:t>
            </a:r>
            <a:r>
              <a:rPr lang="en-US" sz="2800" b="1" smtClean="0"/>
              <a:t>, flavor of early BPEA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Three more LP papers and three growth papers 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2536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Concluding Comments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569720"/>
            <a:ext cx="8738062" cy="5288280"/>
          </a:xfrm>
        </p:spPr>
        <p:txBody>
          <a:bodyPr>
            <a:noAutofit/>
          </a:bodyPr>
          <a:lstStyle/>
          <a:p>
            <a:pPr lvl="1"/>
            <a:r>
              <a:rPr lang="en-US" b="1" dirty="0" smtClean="0"/>
              <a:t>U.S. productivity growth</a:t>
            </a:r>
          </a:p>
          <a:p>
            <a:pPr lvl="2"/>
            <a:r>
              <a:rPr lang="en-US" b="1" dirty="0" smtClean="0"/>
              <a:t>1970-1995 slowdown, only limited role for age-sex composition or industry composition, more important was diminishing returns to the great inventions of the second industrial revolution</a:t>
            </a:r>
          </a:p>
          <a:p>
            <a:pPr lvl="2"/>
            <a:r>
              <a:rPr lang="en-US" b="1" dirty="0" smtClean="0"/>
              <a:t>1995-2004 revival:  importance of ICT capital up to 2000, diffusion of new ICT-driven methods of business operation 2000-2004</a:t>
            </a:r>
          </a:p>
          <a:p>
            <a:pPr lvl="2"/>
            <a:r>
              <a:rPr lang="en-US" b="1" dirty="0" smtClean="0"/>
              <a:t>Post-2010 slowdown remains unexplained.  A role for </a:t>
            </a:r>
            <a:r>
              <a:rPr lang="en-US" b="1" dirty="0" err="1" smtClean="0"/>
              <a:t>dimishing</a:t>
            </a:r>
            <a:r>
              <a:rPr lang="en-US" b="1" dirty="0" smtClean="0"/>
              <a:t> returns to computer investment, plus a lot of unmeasured consumer surplus coming from new devices and free internet</a:t>
            </a:r>
          </a:p>
          <a:p>
            <a:pPr lvl="1"/>
            <a:r>
              <a:rPr lang="en-US" b="1" dirty="0" smtClean="0"/>
              <a:t>Rich vs. poor countries</a:t>
            </a:r>
          </a:p>
          <a:p>
            <a:pPr lvl="2"/>
            <a:r>
              <a:rPr lang="en-US" b="1" dirty="0" smtClean="0"/>
              <a:t>No convincing explanation yet why slowed post-1980, revived post-2000, even to some extent in Africa</a:t>
            </a:r>
          </a:p>
          <a:p>
            <a:pPr lvl="2"/>
            <a:r>
              <a:rPr lang="en-US" b="1" dirty="0" smtClean="0"/>
              <a:t>Remaining puzzles about huge success of East Asia, partial success south Asia, relative to other places</a:t>
            </a:r>
          </a:p>
          <a:p>
            <a:pPr lvl="1"/>
            <a:r>
              <a:rPr lang="en-US" b="1" dirty="0" smtClean="0"/>
              <a:t>Plenty of remaining puzzles for future BPEA authors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5931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DA246-2B35-914B-B438-4BFF4C05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335280"/>
            <a:ext cx="7445502" cy="129006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Average BPEA Citations </a:t>
            </a:r>
            <a:br>
              <a:rPr lang="en-US" sz="4000" b="1" dirty="0" smtClean="0">
                <a:solidFill>
                  <a:srgbClr val="C00000"/>
                </a:solidFill>
                <a:latin typeface="+mn-lt"/>
              </a:rPr>
            </a:br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per Paper, Inequality by Decade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39EE477-3656-1F4B-9F3B-D197823D8D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75435"/>
              </p:ext>
            </p:extLst>
          </p:nvPr>
        </p:nvGraphicFramePr>
        <p:xfrm>
          <a:off x="0" y="1625346"/>
          <a:ext cx="8991600" cy="4927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44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Citations Across Decades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25624"/>
            <a:ext cx="8307532" cy="503237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Reasons for high citations in 1990s and 2000s</a:t>
            </a:r>
          </a:p>
          <a:p>
            <a:pPr lvl="1"/>
            <a:r>
              <a:rPr lang="en-US" b="1" dirty="0" smtClean="0"/>
              <a:t>Editors’ taste in topics broadened out</a:t>
            </a:r>
          </a:p>
          <a:p>
            <a:pPr lvl="1"/>
            <a:r>
              <a:rPr lang="en-US" b="1" dirty="0" smtClean="0"/>
              <a:t>Many authors were already prominent</a:t>
            </a:r>
          </a:p>
          <a:p>
            <a:r>
              <a:rPr lang="en-US" sz="2800" b="1" dirty="0" smtClean="0"/>
              <a:t>Reasons citations so low in 2010s</a:t>
            </a:r>
          </a:p>
          <a:p>
            <a:pPr lvl="1"/>
            <a:r>
              <a:rPr lang="en-US" b="1" dirty="0" smtClean="0"/>
              <a:t>No good reason besides their youth</a:t>
            </a:r>
          </a:p>
          <a:p>
            <a:r>
              <a:rPr lang="en-US" b="1" dirty="0" smtClean="0"/>
              <a:t>Reasons citations so low in 1970s</a:t>
            </a:r>
          </a:p>
          <a:p>
            <a:pPr lvl="1"/>
            <a:r>
              <a:rPr lang="en-US" b="1" dirty="0" smtClean="0"/>
              <a:t>Original BPEA model, equations of a macro model</a:t>
            </a:r>
          </a:p>
          <a:p>
            <a:pPr lvl="1"/>
            <a:r>
              <a:rPr lang="en-US" b="1" dirty="0" smtClean="0"/>
              <a:t>Half the papers were short sector reports</a:t>
            </a:r>
          </a:p>
          <a:p>
            <a:pPr lvl="1"/>
            <a:r>
              <a:rPr lang="en-US" b="1" dirty="0" smtClean="0"/>
              <a:t>Short-run orientation, intro to 1970, no. 1:</a:t>
            </a:r>
          </a:p>
          <a:p>
            <a:pPr lvl="1"/>
            <a:r>
              <a:rPr lang="en-US" b="1" dirty="0" smtClean="0"/>
              <a:t>“particular </a:t>
            </a:r>
            <a:r>
              <a:rPr lang="en-US" b="1" dirty="0"/>
              <a:t>attention is devoted to recent and current economic developments that are directly relevant to the contemporary scene. . . “ (1970:1, p. 1). 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941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Citation Inequality 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Across Papers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569720"/>
            <a:ext cx="8307532" cy="528827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Top paper had 7,500 citations</a:t>
            </a:r>
          </a:p>
          <a:p>
            <a:r>
              <a:rPr lang="en-US" sz="3200" b="1" dirty="0" smtClean="0"/>
              <a:t>Top 20 out of 646</a:t>
            </a:r>
          </a:p>
          <a:p>
            <a:pPr lvl="1"/>
            <a:r>
              <a:rPr lang="en-US" sz="3200" b="1" dirty="0" smtClean="0"/>
              <a:t>3% of BPEA papers</a:t>
            </a:r>
          </a:p>
          <a:p>
            <a:pPr lvl="1"/>
            <a:r>
              <a:rPr lang="en-US" sz="3200" b="1" dirty="0" smtClean="0"/>
              <a:t>Cutoff for top 20:  1,239 citations per paper</a:t>
            </a:r>
          </a:p>
          <a:p>
            <a:r>
              <a:rPr lang="en-US" sz="3200" b="1" dirty="0" smtClean="0"/>
              <a:t>Mean citations per paper:  250</a:t>
            </a:r>
          </a:p>
          <a:p>
            <a:r>
              <a:rPr lang="en-US" sz="3200" b="1" dirty="0" smtClean="0"/>
              <a:t>Median citations per paper:  103</a:t>
            </a:r>
          </a:p>
          <a:p>
            <a:r>
              <a:rPr lang="en-US" sz="3200" b="1" dirty="0" smtClean="0"/>
              <a:t>Leads to question, more or less unequal than U.S. income?</a:t>
            </a:r>
          </a:p>
          <a:p>
            <a:r>
              <a:rPr lang="en-US" sz="3200" b="1" dirty="0" smtClean="0"/>
              <a:t>Data for 2014, consult Piketty-</a:t>
            </a:r>
            <a:r>
              <a:rPr lang="en-US" sz="3200" b="1" dirty="0" err="1" smtClean="0"/>
              <a:t>Saez</a:t>
            </a:r>
            <a:r>
              <a:rPr lang="en-US" sz="3200" b="1" dirty="0" smtClean="0"/>
              <a:t>-</a:t>
            </a:r>
            <a:r>
              <a:rPr lang="en-US" sz="3200" b="1" dirty="0" err="1" smtClean="0"/>
              <a:t>Zucman</a:t>
            </a:r>
            <a:r>
              <a:rPr lang="en-US" sz="3200" b="1" dirty="0" smtClean="0"/>
              <a:t> (2018)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57264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0000000-0008-0000-0D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636523"/>
              </p:ext>
            </p:extLst>
          </p:nvPr>
        </p:nvGraphicFramePr>
        <p:xfrm>
          <a:off x="213360" y="1826514"/>
          <a:ext cx="8671559" cy="503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B5AE8C5D-3958-DC42-AEEA-CA275DDE6972}"/>
              </a:ext>
            </a:extLst>
          </p:cNvPr>
          <p:cNvSpPr txBox="1">
            <a:spLocks/>
          </p:cNvSpPr>
          <p:nvPr/>
        </p:nvSpPr>
        <p:spPr>
          <a:xfrm>
            <a:off x="960120" y="822960"/>
            <a:ext cx="7445502" cy="8846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Inequality:  BPEA Paper Citations</a:t>
            </a:r>
          </a:p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And U.S. Income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24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Productivity Growth</a:t>
            </a:r>
            <a:br>
              <a:rPr lang="en-US" b="1" dirty="0" smtClean="0">
                <a:solidFill>
                  <a:srgbClr val="C00000"/>
                </a:solidFill>
                <a:latin typeface="+mn-lt"/>
              </a:rPr>
            </a:br>
            <a:r>
              <a:rPr lang="en-US" b="1" dirty="0" smtClean="0">
                <a:solidFill>
                  <a:srgbClr val="C00000"/>
                </a:solidFill>
                <a:latin typeface="+mn-lt"/>
              </a:rPr>
              <a:t>Viewed from the Early 1970s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569720"/>
            <a:ext cx="8307532" cy="528827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Perry (1971) and Nordhaus (1972) both sought to explain first stage of LP growth slowdown</a:t>
            </a:r>
          </a:p>
          <a:p>
            <a:r>
              <a:rPr lang="en-US" sz="3200" b="1" dirty="0" smtClean="0"/>
              <a:t>Data refer to total economy, not NFPB sector</a:t>
            </a:r>
          </a:p>
          <a:p>
            <a:r>
              <a:rPr lang="en-US" sz="3200" b="1" dirty="0" smtClean="0"/>
              <a:t>Total economy LP growth averaged 2.8% per year 1920-1970</a:t>
            </a:r>
          </a:p>
          <a:p>
            <a:r>
              <a:rPr lang="en-US" sz="3200" b="1" dirty="0" smtClean="0"/>
              <a:t>Postwar:  3% accepted as normal</a:t>
            </a:r>
          </a:p>
          <a:p>
            <a:pPr lvl="1"/>
            <a:r>
              <a:rPr lang="en-US" sz="2800" b="1" dirty="0" smtClean="0"/>
              <a:t>Remember 3.2% criterion for Kennedy-Johnson wage-price guideposts</a:t>
            </a:r>
          </a:p>
          <a:p>
            <a:r>
              <a:rPr lang="en-US" sz="3200" b="1" dirty="0" smtClean="0"/>
              <a:t>By 1971 evidence of a slowdown was there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2969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847978A-D910-5743-A95B-5C914226E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449640"/>
              </p:ext>
            </p:extLst>
          </p:nvPr>
        </p:nvGraphicFramePr>
        <p:xfrm>
          <a:off x="106680" y="1402080"/>
          <a:ext cx="8820150" cy="534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BF6A4B0-10F8-734C-8A3D-E62014863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20040"/>
            <a:ext cx="7445502" cy="13943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+mn-lt"/>
              </a:rPr>
              <a:t>Total Economy Productivity Growth per Year, Selected Intervals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6709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+mn-lt"/>
              </a:rPr>
              <a:t>George Perry, “Labor Force Structure, Potential Output, and Productivity” (1971)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1889760"/>
            <a:ext cx="8307532" cy="4968239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Highlighted drop from 3.4% 1948-55 to 1.6% 1965-70.</a:t>
            </a:r>
          </a:p>
          <a:p>
            <a:r>
              <a:rPr lang="en-US" sz="3200" b="1" dirty="0" smtClean="0"/>
              <a:t>Explanation of this 1.8 point drop:</a:t>
            </a:r>
          </a:p>
          <a:p>
            <a:pPr lvl="1"/>
            <a:r>
              <a:rPr lang="en-US" sz="2800" b="1" dirty="0" smtClean="0"/>
              <a:t>0.4% change in age-sex mix to more women and teens who were assumed to have lower productivity</a:t>
            </a:r>
          </a:p>
          <a:p>
            <a:pPr lvl="1"/>
            <a:r>
              <a:rPr lang="en-US" sz="2800" b="1" dirty="0" smtClean="0"/>
              <a:t>0.7% cyclical effect, recession in 1970</a:t>
            </a:r>
          </a:p>
          <a:p>
            <a:pPr lvl="1"/>
            <a:r>
              <a:rPr lang="en-US" sz="2800" b="1" dirty="0" smtClean="0"/>
              <a:t>0.7% unexplained residual</a:t>
            </a:r>
          </a:p>
          <a:p>
            <a:r>
              <a:rPr lang="en-US" sz="3200" b="1" dirty="0" smtClean="0"/>
              <a:t>Projected for 1970-80, Y 4.3%, Y/H 2.9%</a:t>
            </a:r>
          </a:p>
          <a:p>
            <a:r>
              <a:rPr lang="en-US" sz="3200" b="1" dirty="0" smtClean="0"/>
              <a:t>Actual 1970-80, Y 3.2%, Y/H (graph) 1.43%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412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9283</TotalTime>
  <Words>1570</Words>
  <Application>Microsoft Office PowerPoint</Application>
  <PresentationFormat>On-screen Show (4:3)</PresentationFormat>
  <Paragraphs>167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Productivity and Growth Over the Years at BPEA</vt:lpstr>
      <vt:lpstr>Productivity and Growth Over the Years</vt:lpstr>
      <vt:lpstr>Average BPEA Citations  per Paper, Inequality by Decade</vt:lpstr>
      <vt:lpstr>Citations Across Decades</vt:lpstr>
      <vt:lpstr>Citation Inequality  Across Papers</vt:lpstr>
      <vt:lpstr>PowerPoint Presentation</vt:lpstr>
      <vt:lpstr>Productivity Growth Viewed from the Early 1970s</vt:lpstr>
      <vt:lpstr>Total Economy Productivity Growth per Year, Selected Intervals</vt:lpstr>
      <vt:lpstr>George Perry, “Labor Force Structure, Potential Output, and Productivity” (1971)</vt:lpstr>
      <vt:lpstr>William Nordhaus, “The Recent Productivity Slowdown” (1972)</vt:lpstr>
      <vt:lpstr>Martin Baily and Robert Gordon, “The Productivity Slowdown, Measurement Issues, and the Explosion of Computer Power” 1988</vt:lpstr>
      <vt:lpstr>William Nordhaus, “Productivity Growth and the  New Economy” (2002)</vt:lpstr>
      <vt:lpstr>Total Economy Productivity Growth per Year, Selected Intervals</vt:lpstr>
      <vt:lpstr>Erik Brynjolfsson et al., “Intangible Capital:  Computers and Organizational Capital” (2002)</vt:lpstr>
      <vt:lpstr>The Rich vs. the Poor, or, Why the Poor Don’t Converge</vt:lpstr>
      <vt:lpstr>Greg Mankiw, “The Growth of Nations” (1995)</vt:lpstr>
      <vt:lpstr>David Bloom and Jeffrey Sachs, “Geography, Demography, and Economic Growth in Africa (1998)</vt:lpstr>
      <vt:lpstr>Bloom and Sachs, (continued)</vt:lpstr>
      <vt:lpstr>Barry Bosworth and Susan Collins, “The Empirics of Growth:  An Update” (2003) </vt:lpstr>
      <vt:lpstr>Concluding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Ziqiao Zhang</dc:creator>
  <cp:lastModifiedBy>Robert J Gordon</cp:lastModifiedBy>
  <cp:revision>113</cp:revision>
  <dcterms:created xsi:type="dcterms:W3CDTF">2019-07-20T20:11:09Z</dcterms:created>
  <dcterms:modified xsi:type="dcterms:W3CDTF">2021-03-24T20:55:55Z</dcterms:modified>
</cp:coreProperties>
</file>