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78" r:id="rId4"/>
    <p:sldId id="280" r:id="rId5"/>
    <p:sldId id="265" r:id="rId6"/>
    <p:sldId id="266" r:id="rId7"/>
    <p:sldId id="268" r:id="rId8"/>
    <p:sldId id="279" r:id="rId9"/>
    <p:sldId id="269" r:id="rId10"/>
    <p:sldId id="270" r:id="rId11"/>
    <p:sldId id="259" r:id="rId12"/>
    <p:sldId id="271" r:id="rId13"/>
    <p:sldId id="275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8\YH%20Business%20and%20Total%20Economy_1603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2. Kalman Trend Growth Rate of Business Sector, Output per Hour,  1955:Q1 - 2015:Q4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246378788702081E-2"/>
          <c:y val="0.11406895972802251"/>
          <c:w val="0.86976830490662715"/>
          <c:h val="0.8203575173785661"/>
        </c:manualLayout>
      </c:layout>
      <c:scatterChart>
        <c:scatterStyle val="lineMarker"/>
        <c:varyColors val="0"/>
        <c:ser>
          <c:idx val="2"/>
          <c:order val="0"/>
          <c:tx>
            <c:v>Trend BY/H</c:v>
          </c:tx>
          <c:spPr>
            <a:ln w="38100">
              <a:solidFill>
                <a:srgbClr val="00B050"/>
              </a:solidFill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xVal>
            <c:numRef>
              <c:f>BY_H!$A$31:$A$274</c:f>
              <c:numCache>
                <c:formatCode>General</c:formatCode>
                <c:ptCount val="244"/>
                <c:pt idx="0">
                  <c:v>1955</c:v>
                </c:pt>
                <c:pt idx="1">
                  <c:v>1955.25</c:v>
                </c:pt>
                <c:pt idx="2">
                  <c:v>1955.5</c:v>
                </c:pt>
                <c:pt idx="3">
                  <c:v>1955.75</c:v>
                </c:pt>
                <c:pt idx="4">
                  <c:v>1956</c:v>
                </c:pt>
                <c:pt idx="5">
                  <c:v>1956.25</c:v>
                </c:pt>
                <c:pt idx="6">
                  <c:v>1956.5</c:v>
                </c:pt>
                <c:pt idx="7">
                  <c:v>1956.75</c:v>
                </c:pt>
                <c:pt idx="8">
                  <c:v>1957</c:v>
                </c:pt>
                <c:pt idx="9">
                  <c:v>1957.25</c:v>
                </c:pt>
                <c:pt idx="10">
                  <c:v>1957.5</c:v>
                </c:pt>
                <c:pt idx="11">
                  <c:v>1957.75</c:v>
                </c:pt>
                <c:pt idx="12">
                  <c:v>1958</c:v>
                </c:pt>
                <c:pt idx="13">
                  <c:v>1958.25</c:v>
                </c:pt>
                <c:pt idx="14">
                  <c:v>1958.5</c:v>
                </c:pt>
                <c:pt idx="15">
                  <c:v>1958.75</c:v>
                </c:pt>
                <c:pt idx="16">
                  <c:v>1959</c:v>
                </c:pt>
                <c:pt idx="17">
                  <c:v>1959.25</c:v>
                </c:pt>
                <c:pt idx="18">
                  <c:v>1959.5</c:v>
                </c:pt>
                <c:pt idx="19">
                  <c:v>1959.75</c:v>
                </c:pt>
                <c:pt idx="20">
                  <c:v>1960</c:v>
                </c:pt>
                <c:pt idx="21">
                  <c:v>1960.25</c:v>
                </c:pt>
                <c:pt idx="22">
                  <c:v>1960.5</c:v>
                </c:pt>
                <c:pt idx="23">
                  <c:v>1960.75</c:v>
                </c:pt>
                <c:pt idx="24">
                  <c:v>1961</c:v>
                </c:pt>
                <c:pt idx="25">
                  <c:v>1961.25</c:v>
                </c:pt>
                <c:pt idx="26">
                  <c:v>1961.5</c:v>
                </c:pt>
                <c:pt idx="27">
                  <c:v>1961.75</c:v>
                </c:pt>
                <c:pt idx="28">
                  <c:v>1962</c:v>
                </c:pt>
                <c:pt idx="29">
                  <c:v>1962.25</c:v>
                </c:pt>
                <c:pt idx="30">
                  <c:v>1962.5</c:v>
                </c:pt>
                <c:pt idx="31">
                  <c:v>1962.75</c:v>
                </c:pt>
                <c:pt idx="32">
                  <c:v>1963</c:v>
                </c:pt>
                <c:pt idx="33">
                  <c:v>1963.25</c:v>
                </c:pt>
                <c:pt idx="34">
                  <c:v>1963.5</c:v>
                </c:pt>
                <c:pt idx="35">
                  <c:v>1963.75</c:v>
                </c:pt>
                <c:pt idx="36">
                  <c:v>1964</c:v>
                </c:pt>
                <c:pt idx="37">
                  <c:v>1964.25</c:v>
                </c:pt>
                <c:pt idx="38">
                  <c:v>1964.5</c:v>
                </c:pt>
                <c:pt idx="39">
                  <c:v>1964.75</c:v>
                </c:pt>
                <c:pt idx="40">
                  <c:v>1965</c:v>
                </c:pt>
                <c:pt idx="41">
                  <c:v>1965.25</c:v>
                </c:pt>
                <c:pt idx="42">
                  <c:v>1965.5</c:v>
                </c:pt>
                <c:pt idx="43">
                  <c:v>1965.75</c:v>
                </c:pt>
                <c:pt idx="44">
                  <c:v>1966</c:v>
                </c:pt>
                <c:pt idx="45">
                  <c:v>1966.25</c:v>
                </c:pt>
                <c:pt idx="46">
                  <c:v>1966.5</c:v>
                </c:pt>
                <c:pt idx="47">
                  <c:v>1966.75</c:v>
                </c:pt>
                <c:pt idx="48">
                  <c:v>1967</c:v>
                </c:pt>
                <c:pt idx="49">
                  <c:v>1967.25</c:v>
                </c:pt>
                <c:pt idx="50">
                  <c:v>1967.5</c:v>
                </c:pt>
                <c:pt idx="51">
                  <c:v>1967.75</c:v>
                </c:pt>
                <c:pt idx="52">
                  <c:v>1968</c:v>
                </c:pt>
                <c:pt idx="53">
                  <c:v>1968.25</c:v>
                </c:pt>
                <c:pt idx="54">
                  <c:v>1968.5</c:v>
                </c:pt>
                <c:pt idx="55">
                  <c:v>1968.75</c:v>
                </c:pt>
                <c:pt idx="56">
                  <c:v>1969</c:v>
                </c:pt>
                <c:pt idx="57">
                  <c:v>1969.25</c:v>
                </c:pt>
                <c:pt idx="58">
                  <c:v>1969.5</c:v>
                </c:pt>
                <c:pt idx="59">
                  <c:v>1969.75</c:v>
                </c:pt>
                <c:pt idx="60">
                  <c:v>1970</c:v>
                </c:pt>
                <c:pt idx="61">
                  <c:v>1970.25</c:v>
                </c:pt>
                <c:pt idx="62">
                  <c:v>1970.5</c:v>
                </c:pt>
                <c:pt idx="63">
                  <c:v>1970.75</c:v>
                </c:pt>
                <c:pt idx="64">
                  <c:v>1971</c:v>
                </c:pt>
                <c:pt idx="65">
                  <c:v>1971.25</c:v>
                </c:pt>
                <c:pt idx="66">
                  <c:v>1971.5</c:v>
                </c:pt>
                <c:pt idx="67">
                  <c:v>1971.75</c:v>
                </c:pt>
                <c:pt idx="68">
                  <c:v>1972</c:v>
                </c:pt>
                <c:pt idx="69">
                  <c:v>1972.25</c:v>
                </c:pt>
                <c:pt idx="70">
                  <c:v>1972.5</c:v>
                </c:pt>
                <c:pt idx="71">
                  <c:v>1972.75</c:v>
                </c:pt>
                <c:pt idx="72">
                  <c:v>1973</c:v>
                </c:pt>
                <c:pt idx="73">
                  <c:v>1973.25</c:v>
                </c:pt>
                <c:pt idx="74">
                  <c:v>1973.5</c:v>
                </c:pt>
                <c:pt idx="75">
                  <c:v>1973.75</c:v>
                </c:pt>
                <c:pt idx="76">
                  <c:v>1974</c:v>
                </c:pt>
                <c:pt idx="77">
                  <c:v>1974.25</c:v>
                </c:pt>
                <c:pt idx="78">
                  <c:v>1974.5</c:v>
                </c:pt>
                <c:pt idx="79">
                  <c:v>1974.75</c:v>
                </c:pt>
                <c:pt idx="80">
                  <c:v>1975</c:v>
                </c:pt>
                <c:pt idx="81">
                  <c:v>1975.25</c:v>
                </c:pt>
                <c:pt idx="82">
                  <c:v>1975.5</c:v>
                </c:pt>
                <c:pt idx="83">
                  <c:v>1975.75</c:v>
                </c:pt>
                <c:pt idx="84">
                  <c:v>1976</c:v>
                </c:pt>
                <c:pt idx="85">
                  <c:v>1976.25</c:v>
                </c:pt>
                <c:pt idx="86">
                  <c:v>1976.5</c:v>
                </c:pt>
                <c:pt idx="87">
                  <c:v>1976.75</c:v>
                </c:pt>
                <c:pt idx="88">
                  <c:v>1977</c:v>
                </c:pt>
                <c:pt idx="89">
                  <c:v>1977.25</c:v>
                </c:pt>
                <c:pt idx="90">
                  <c:v>1977.5</c:v>
                </c:pt>
                <c:pt idx="91">
                  <c:v>1977.75</c:v>
                </c:pt>
                <c:pt idx="92">
                  <c:v>1978</c:v>
                </c:pt>
                <c:pt idx="93">
                  <c:v>1978.25</c:v>
                </c:pt>
                <c:pt idx="94">
                  <c:v>1978.5</c:v>
                </c:pt>
                <c:pt idx="95">
                  <c:v>1978.75</c:v>
                </c:pt>
                <c:pt idx="96">
                  <c:v>1979</c:v>
                </c:pt>
                <c:pt idx="97">
                  <c:v>1979.25</c:v>
                </c:pt>
                <c:pt idx="98">
                  <c:v>1979.5</c:v>
                </c:pt>
                <c:pt idx="99">
                  <c:v>1979.75</c:v>
                </c:pt>
                <c:pt idx="100">
                  <c:v>1980</c:v>
                </c:pt>
                <c:pt idx="101">
                  <c:v>1980.25</c:v>
                </c:pt>
                <c:pt idx="102">
                  <c:v>1980.5</c:v>
                </c:pt>
                <c:pt idx="103">
                  <c:v>1980.75</c:v>
                </c:pt>
                <c:pt idx="104">
                  <c:v>1981</c:v>
                </c:pt>
                <c:pt idx="105">
                  <c:v>1981.25</c:v>
                </c:pt>
                <c:pt idx="106">
                  <c:v>1981.5</c:v>
                </c:pt>
                <c:pt idx="107">
                  <c:v>1981.75</c:v>
                </c:pt>
                <c:pt idx="108">
                  <c:v>1982</c:v>
                </c:pt>
                <c:pt idx="109">
                  <c:v>1982.25</c:v>
                </c:pt>
                <c:pt idx="110">
                  <c:v>1982.5</c:v>
                </c:pt>
                <c:pt idx="111">
                  <c:v>1982.75</c:v>
                </c:pt>
                <c:pt idx="112">
                  <c:v>1983</c:v>
                </c:pt>
                <c:pt idx="113">
                  <c:v>1983.25</c:v>
                </c:pt>
                <c:pt idx="114">
                  <c:v>1983.5</c:v>
                </c:pt>
                <c:pt idx="115">
                  <c:v>1983.75</c:v>
                </c:pt>
                <c:pt idx="116">
                  <c:v>1984</c:v>
                </c:pt>
                <c:pt idx="117">
                  <c:v>1984.25</c:v>
                </c:pt>
                <c:pt idx="118">
                  <c:v>1984.5</c:v>
                </c:pt>
                <c:pt idx="119">
                  <c:v>1984.75</c:v>
                </c:pt>
                <c:pt idx="120">
                  <c:v>1985</c:v>
                </c:pt>
                <c:pt idx="121">
                  <c:v>1985.25</c:v>
                </c:pt>
                <c:pt idx="122">
                  <c:v>1985.5</c:v>
                </c:pt>
                <c:pt idx="123">
                  <c:v>1985.75</c:v>
                </c:pt>
                <c:pt idx="124">
                  <c:v>1986</c:v>
                </c:pt>
                <c:pt idx="125">
                  <c:v>1986.25</c:v>
                </c:pt>
                <c:pt idx="126">
                  <c:v>1986.5</c:v>
                </c:pt>
                <c:pt idx="127">
                  <c:v>1986.75</c:v>
                </c:pt>
                <c:pt idx="128">
                  <c:v>1987</c:v>
                </c:pt>
                <c:pt idx="129">
                  <c:v>1987.25</c:v>
                </c:pt>
                <c:pt idx="130">
                  <c:v>1987.5</c:v>
                </c:pt>
                <c:pt idx="131">
                  <c:v>1987.75</c:v>
                </c:pt>
                <c:pt idx="132">
                  <c:v>1988</c:v>
                </c:pt>
                <c:pt idx="133">
                  <c:v>1988.25</c:v>
                </c:pt>
                <c:pt idx="134">
                  <c:v>1988.5</c:v>
                </c:pt>
                <c:pt idx="135">
                  <c:v>1988.75</c:v>
                </c:pt>
                <c:pt idx="136">
                  <c:v>1989</c:v>
                </c:pt>
                <c:pt idx="137">
                  <c:v>1989.25</c:v>
                </c:pt>
                <c:pt idx="138">
                  <c:v>1989.5</c:v>
                </c:pt>
                <c:pt idx="139">
                  <c:v>1989.75</c:v>
                </c:pt>
                <c:pt idx="140">
                  <c:v>1990</c:v>
                </c:pt>
                <c:pt idx="141">
                  <c:v>1990.25</c:v>
                </c:pt>
                <c:pt idx="142">
                  <c:v>1990.5</c:v>
                </c:pt>
                <c:pt idx="143">
                  <c:v>1990.75</c:v>
                </c:pt>
                <c:pt idx="144">
                  <c:v>1991</c:v>
                </c:pt>
                <c:pt idx="145">
                  <c:v>1991.25</c:v>
                </c:pt>
                <c:pt idx="146">
                  <c:v>1991.5</c:v>
                </c:pt>
                <c:pt idx="147">
                  <c:v>1991.75</c:v>
                </c:pt>
                <c:pt idx="148">
                  <c:v>1992</c:v>
                </c:pt>
                <c:pt idx="149">
                  <c:v>1992.25</c:v>
                </c:pt>
                <c:pt idx="150">
                  <c:v>1992.5</c:v>
                </c:pt>
                <c:pt idx="151">
                  <c:v>1992.75</c:v>
                </c:pt>
                <c:pt idx="152">
                  <c:v>1993</c:v>
                </c:pt>
                <c:pt idx="153">
                  <c:v>1993.25</c:v>
                </c:pt>
                <c:pt idx="154">
                  <c:v>1993.5</c:v>
                </c:pt>
                <c:pt idx="155">
                  <c:v>1993.75</c:v>
                </c:pt>
                <c:pt idx="156">
                  <c:v>1994</c:v>
                </c:pt>
                <c:pt idx="157">
                  <c:v>1994.25</c:v>
                </c:pt>
                <c:pt idx="158">
                  <c:v>1994.5</c:v>
                </c:pt>
                <c:pt idx="159">
                  <c:v>1994.75</c:v>
                </c:pt>
                <c:pt idx="160">
                  <c:v>1995</c:v>
                </c:pt>
                <c:pt idx="161">
                  <c:v>1995.25</c:v>
                </c:pt>
                <c:pt idx="162">
                  <c:v>1995.5</c:v>
                </c:pt>
                <c:pt idx="163">
                  <c:v>1995.75</c:v>
                </c:pt>
                <c:pt idx="164">
                  <c:v>1996</c:v>
                </c:pt>
                <c:pt idx="165">
                  <c:v>1996.25</c:v>
                </c:pt>
                <c:pt idx="166">
                  <c:v>1996.5</c:v>
                </c:pt>
                <c:pt idx="167">
                  <c:v>1996.75</c:v>
                </c:pt>
                <c:pt idx="168">
                  <c:v>1997</c:v>
                </c:pt>
                <c:pt idx="169">
                  <c:v>1997.25</c:v>
                </c:pt>
                <c:pt idx="170">
                  <c:v>1997.5</c:v>
                </c:pt>
                <c:pt idx="171">
                  <c:v>1997.75</c:v>
                </c:pt>
                <c:pt idx="172">
                  <c:v>1998</c:v>
                </c:pt>
                <c:pt idx="173">
                  <c:v>1998.25</c:v>
                </c:pt>
                <c:pt idx="174">
                  <c:v>1998.5</c:v>
                </c:pt>
                <c:pt idx="175">
                  <c:v>1998.75</c:v>
                </c:pt>
                <c:pt idx="176">
                  <c:v>1999</c:v>
                </c:pt>
                <c:pt idx="177">
                  <c:v>1999.25</c:v>
                </c:pt>
                <c:pt idx="178">
                  <c:v>1999.5</c:v>
                </c:pt>
                <c:pt idx="179">
                  <c:v>1999.75</c:v>
                </c:pt>
                <c:pt idx="180">
                  <c:v>2000</c:v>
                </c:pt>
                <c:pt idx="181">
                  <c:v>2000.25</c:v>
                </c:pt>
                <c:pt idx="182">
                  <c:v>2000.5</c:v>
                </c:pt>
                <c:pt idx="183">
                  <c:v>2000.75</c:v>
                </c:pt>
                <c:pt idx="184">
                  <c:v>2001</c:v>
                </c:pt>
                <c:pt idx="185">
                  <c:v>2001.25</c:v>
                </c:pt>
                <c:pt idx="186">
                  <c:v>2001.5</c:v>
                </c:pt>
                <c:pt idx="187">
                  <c:v>2001.75</c:v>
                </c:pt>
                <c:pt idx="188">
                  <c:v>2002</c:v>
                </c:pt>
                <c:pt idx="189">
                  <c:v>2002.25</c:v>
                </c:pt>
                <c:pt idx="190">
                  <c:v>2002.5</c:v>
                </c:pt>
                <c:pt idx="191">
                  <c:v>2002.75</c:v>
                </c:pt>
                <c:pt idx="192">
                  <c:v>2003</c:v>
                </c:pt>
                <c:pt idx="193">
                  <c:v>2003.25</c:v>
                </c:pt>
                <c:pt idx="194">
                  <c:v>2003.5</c:v>
                </c:pt>
                <c:pt idx="195">
                  <c:v>2003.75</c:v>
                </c:pt>
                <c:pt idx="196">
                  <c:v>2004</c:v>
                </c:pt>
                <c:pt idx="197">
                  <c:v>2004.25</c:v>
                </c:pt>
                <c:pt idx="198">
                  <c:v>2004.5</c:v>
                </c:pt>
                <c:pt idx="199">
                  <c:v>2004.75</c:v>
                </c:pt>
                <c:pt idx="200">
                  <c:v>2005</c:v>
                </c:pt>
                <c:pt idx="201">
                  <c:v>2005.25</c:v>
                </c:pt>
                <c:pt idx="202">
                  <c:v>2005.5</c:v>
                </c:pt>
                <c:pt idx="203">
                  <c:v>2005.75</c:v>
                </c:pt>
                <c:pt idx="204">
                  <c:v>2006</c:v>
                </c:pt>
                <c:pt idx="205">
                  <c:v>2006.25</c:v>
                </c:pt>
                <c:pt idx="206">
                  <c:v>2006.5</c:v>
                </c:pt>
                <c:pt idx="207">
                  <c:v>2006.75</c:v>
                </c:pt>
                <c:pt idx="208">
                  <c:v>2007</c:v>
                </c:pt>
                <c:pt idx="209">
                  <c:v>2007.25</c:v>
                </c:pt>
                <c:pt idx="210">
                  <c:v>2007.5</c:v>
                </c:pt>
                <c:pt idx="211">
                  <c:v>2007.75</c:v>
                </c:pt>
                <c:pt idx="212">
                  <c:v>2008</c:v>
                </c:pt>
                <c:pt idx="213">
                  <c:v>2008.25</c:v>
                </c:pt>
                <c:pt idx="214">
                  <c:v>2008.5</c:v>
                </c:pt>
                <c:pt idx="215">
                  <c:v>2008.75</c:v>
                </c:pt>
                <c:pt idx="216">
                  <c:v>2009</c:v>
                </c:pt>
                <c:pt idx="217">
                  <c:v>2009.25</c:v>
                </c:pt>
                <c:pt idx="218">
                  <c:v>2009.5</c:v>
                </c:pt>
                <c:pt idx="219">
                  <c:v>2009.75</c:v>
                </c:pt>
                <c:pt idx="220">
                  <c:v>2010</c:v>
                </c:pt>
                <c:pt idx="221">
                  <c:v>2010.25</c:v>
                </c:pt>
                <c:pt idx="222">
                  <c:v>2010.5</c:v>
                </c:pt>
                <c:pt idx="223">
                  <c:v>2010.75</c:v>
                </c:pt>
                <c:pt idx="224">
                  <c:v>2011</c:v>
                </c:pt>
                <c:pt idx="225">
                  <c:v>2011.25</c:v>
                </c:pt>
                <c:pt idx="226">
                  <c:v>2011.5</c:v>
                </c:pt>
                <c:pt idx="227">
                  <c:v>2011.75</c:v>
                </c:pt>
                <c:pt idx="228">
                  <c:v>2012</c:v>
                </c:pt>
                <c:pt idx="229">
                  <c:v>2012.25</c:v>
                </c:pt>
                <c:pt idx="230">
                  <c:v>2012.5</c:v>
                </c:pt>
                <c:pt idx="231">
                  <c:v>2012.75</c:v>
                </c:pt>
                <c:pt idx="232">
                  <c:v>2013</c:v>
                </c:pt>
                <c:pt idx="233">
                  <c:v>2013.25</c:v>
                </c:pt>
                <c:pt idx="234">
                  <c:v>2013.5</c:v>
                </c:pt>
                <c:pt idx="235">
                  <c:v>2013.75</c:v>
                </c:pt>
                <c:pt idx="236">
                  <c:v>2014</c:v>
                </c:pt>
                <c:pt idx="237">
                  <c:v>2014.25</c:v>
                </c:pt>
                <c:pt idx="238">
                  <c:v>2014.5</c:v>
                </c:pt>
                <c:pt idx="239">
                  <c:v>2014.75</c:v>
                </c:pt>
                <c:pt idx="240">
                  <c:v>2015</c:v>
                </c:pt>
                <c:pt idx="241">
                  <c:v>2015.25</c:v>
                </c:pt>
                <c:pt idx="242">
                  <c:v>2015.5</c:v>
                </c:pt>
                <c:pt idx="243">
                  <c:v>2015.75</c:v>
                </c:pt>
              </c:numCache>
            </c:numRef>
          </c:xVal>
          <c:yVal>
            <c:numRef>
              <c:f>BY_H!$F$31:$F$274</c:f>
              <c:numCache>
                <c:formatCode>0.00</c:formatCode>
                <c:ptCount val="244"/>
                <c:pt idx="0">
                  <c:v>2.9689190505036342</c:v>
                </c:pt>
                <c:pt idx="1">
                  <c:v>2.9282979886084504</c:v>
                </c:pt>
                <c:pt idx="2">
                  <c:v>2.8858417002529686</c:v>
                </c:pt>
                <c:pt idx="3">
                  <c:v>2.8682992316719531</c:v>
                </c:pt>
                <c:pt idx="4">
                  <c:v>2.8790730041884651</c:v>
                </c:pt>
                <c:pt idx="5">
                  <c:v>2.9221972953789277</c:v>
                </c:pt>
                <c:pt idx="6">
                  <c:v>2.9659566498358254</c:v>
                </c:pt>
                <c:pt idx="7">
                  <c:v>3.0303943233146384</c:v>
                </c:pt>
                <c:pt idx="8">
                  <c:v>3.0575184342628048</c:v>
                </c:pt>
                <c:pt idx="9">
                  <c:v>3.0786919931733863</c:v>
                </c:pt>
                <c:pt idx="10">
                  <c:v>3.1020361013142286</c:v>
                </c:pt>
                <c:pt idx="11">
                  <c:v>3.1031057927493384</c:v>
                </c:pt>
                <c:pt idx="12">
                  <c:v>3.0853174990931942</c:v>
                </c:pt>
                <c:pt idx="13">
                  <c:v>3.094331187034133</c:v>
                </c:pt>
                <c:pt idx="14">
                  <c:v>3.0897245247651672</c:v>
                </c:pt>
                <c:pt idx="15">
                  <c:v>3.0714626722662692</c:v>
                </c:pt>
                <c:pt idx="16">
                  <c:v>3.059746088321742</c:v>
                </c:pt>
                <c:pt idx="17">
                  <c:v>3.0520106382164656</c:v>
                </c:pt>
                <c:pt idx="18">
                  <c:v>3.0557858854241262</c:v>
                </c:pt>
                <c:pt idx="19">
                  <c:v>3.0653408061275385</c:v>
                </c:pt>
                <c:pt idx="20">
                  <c:v>3.0765333706300853</c:v>
                </c:pt>
                <c:pt idx="21">
                  <c:v>3.0392274386680418</c:v>
                </c:pt>
                <c:pt idx="22">
                  <c:v>3.0599501875821162</c:v>
                </c:pt>
                <c:pt idx="23">
                  <c:v>3.086606994909213</c:v>
                </c:pt>
                <c:pt idx="24">
                  <c:v>3.1453730113109959</c:v>
                </c:pt>
                <c:pt idx="25">
                  <c:v>3.1964063634189537</c:v>
                </c:pt>
                <c:pt idx="26">
                  <c:v>3.1901671091675854</c:v>
                </c:pt>
                <c:pt idx="27">
                  <c:v>3.1858925415611163</c:v>
                </c:pt>
                <c:pt idx="28">
                  <c:v>3.1811502801787666</c:v>
                </c:pt>
                <c:pt idx="29">
                  <c:v>3.1767137452743635</c:v>
                </c:pt>
                <c:pt idx="30">
                  <c:v>3.1774486053687028</c:v>
                </c:pt>
                <c:pt idx="31">
                  <c:v>3.1591666323955874</c:v>
                </c:pt>
                <c:pt idx="32">
                  <c:v>3.1346034950405381</c:v>
                </c:pt>
                <c:pt idx="33">
                  <c:v>3.1188004982782318</c:v>
                </c:pt>
                <c:pt idx="34">
                  <c:v>3.1042259471066416</c:v>
                </c:pt>
                <c:pt idx="35">
                  <c:v>3.0598233940136099</c:v>
                </c:pt>
                <c:pt idx="36">
                  <c:v>3.0311279706463439</c:v>
                </c:pt>
                <c:pt idx="37">
                  <c:v>2.9928044626909891</c:v>
                </c:pt>
                <c:pt idx="38">
                  <c:v>2.9705070406737675</c:v>
                </c:pt>
                <c:pt idx="39">
                  <c:v>2.9490882709499013</c:v>
                </c:pt>
                <c:pt idx="40">
                  <c:v>2.9608007061664727</c:v>
                </c:pt>
                <c:pt idx="41">
                  <c:v>2.9526347840530609</c:v>
                </c:pt>
                <c:pt idx="42">
                  <c:v>2.9674790262127879</c:v>
                </c:pt>
                <c:pt idx="43">
                  <c:v>2.9499330698298096</c:v>
                </c:pt>
                <c:pt idx="44">
                  <c:v>2.9180382349973684</c:v>
                </c:pt>
                <c:pt idx="45">
                  <c:v>2.862561994552058</c:v>
                </c:pt>
                <c:pt idx="46">
                  <c:v>2.839832559062359</c:v>
                </c:pt>
                <c:pt idx="47">
                  <c:v>2.8297825966253898</c:v>
                </c:pt>
                <c:pt idx="48">
                  <c:v>2.8172547729808226</c:v>
                </c:pt>
                <c:pt idx="49">
                  <c:v>2.7988702259233129</c:v>
                </c:pt>
                <c:pt idx="50">
                  <c:v>2.7765154105515388</c:v>
                </c:pt>
                <c:pt idx="51">
                  <c:v>2.77244556504297</c:v>
                </c:pt>
                <c:pt idx="52">
                  <c:v>2.7798243744378559</c:v>
                </c:pt>
                <c:pt idx="53">
                  <c:v>2.7544559766476002</c:v>
                </c:pt>
                <c:pt idx="54">
                  <c:v>2.7235619700975247</c:v>
                </c:pt>
                <c:pt idx="55">
                  <c:v>2.7068119845972993</c:v>
                </c:pt>
                <c:pt idx="56">
                  <c:v>2.7113068333755441</c:v>
                </c:pt>
                <c:pt idx="57">
                  <c:v>2.7203580344147396</c:v>
                </c:pt>
                <c:pt idx="58">
                  <c:v>2.7431256196326332</c:v>
                </c:pt>
                <c:pt idx="59">
                  <c:v>2.764460873570906</c:v>
                </c:pt>
                <c:pt idx="60">
                  <c:v>2.7976507771397974</c:v>
                </c:pt>
                <c:pt idx="61">
                  <c:v>2.8235685455291679</c:v>
                </c:pt>
                <c:pt idx="62">
                  <c:v>2.8226827142637667</c:v>
                </c:pt>
                <c:pt idx="63">
                  <c:v>2.791073425428646</c:v>
                </c:pt>
                <c:pt idx="64">
                  <c:v>2.7836409999830845</c:v>
                </c:pt>
                <c:pt idx="65">
                  <c:v>2.7246666335180225</c:v>
                </c:pt>
                <c:pt idx="66">
                  <c:v>2.6836650163816311</c:v>
                </c:pt>
                <c:pt idx="67">
                  <c:v>2.632049014356233</c:v>
                </c:pt>
                <c:pt idx="68">
                  <c:v>2.6190889920155684</c:v>
                </c:pt>
                <c:pt idx="69">
                  <c:v>2.6039716258110959</c:v>
                </c:pt>
                <c:pt idx="70">
                  <c:v>2.5470630889892525</c:v>
                </c:pt>
                <c:pt idx="71">
                  <c:v>2.5044918794648292</c:v>
                </c:pt>
                <c:pt idx="72">
                  <c:v>2.4536018609691461</c:v>
                </c:pt>
                <c:pt idx="73">
                  <c:v>2.3762955848358045</c:v>
                </c:pt>
                <c:pt idx="74">
                  <c:v>2.3053662722723303</c:v>
                </c:pt>
                <c:pt idx="75">
                  <c:v>2.2794589695750114</c:v>
                </c:pt>
                <c:pt idx="76">
                  <c:v>2.2526821751341779</c:v>
                </c:pt>
                <c:pt idx="77">
                  <c:v>2.2544887711852417</c:v>
                </c:pt>
                <c:pt idx="78">
                  <c:v>2.245910966828677</c:v>
                </c:pt>
                <c:pt idx="79">
                  <c:v>2.2544789277858452</c:v>
                </c:pt>
                <c:pt idx="80">
                  <c:v>2.2438548712274731</c:v>
                </c:pt>
                <c:pt idx="81">
                  <c:v>2.203318906057226</c:v>
                </c:pt>
                <c:pt idx="82">
                  <c:v>2.1370058556279719</c:v>
                </c:pt>
                <c:pt idx="83">
                  <c:v>2.0761095087545645</c:v>
                </c:pt>
                <c:pt idx="84">
                  <c:v>2.0258120239977067</c:v>
                </c:pt>
                <c:pt idx="85">
                  <c:v>1.9595729714547878</c:v>
                </c:pt>
                <c:pt idx="86">
                  <c:v>1.8902051762334517</c:v>
                </c:pt>
                <c:pt idx="87">
                  <c:v>1.8297878276444326</c:v>
                </c:pt>
                <c:pt idx="88">
                  <c:v>1.7689639296273816</c:v>
                </c:pt>
                <c:pt idx="89">
                  <c:v>1.7106490417708218</c:v>
                </c:pt>
                <c:pt idx="90">
                  <c:v>1.6666408085380335</c:v>
                </c:pt>
                <c:pt idx="91">
                  <c:v>1.6054453396607342</c:v>
                </c:pt>
                <c:pt idx="92">
                  <c:v>1.5889651393255735</c:v>
                </c:pt>
                <c:pt idx="93">
                  <c:v>1.5941358941488404</c:v>
                </c:pt>
                <c:pt idx="94">
                  <c:v>1.5670504038089477</c:v>
                </c:pt>
                <c:pt idx="95">
                  <c:v>1.5432169396039357</c:v>
                </c:pt>
                <c:pt idx="96">
                  <c:v>1.5218972252621956</c:v>
                </c:pt>
                <c:pt idx="97">
                  <c:v>1.5209468174016023</c:v>
                </c:pt>
                <c:pt idx="98">
                  <c:v>1.5299044312448795</c:v>
                </c:pt>
                <c:pt idx="99">
                  <c:v>1.5394697576694059</c:v>
                </c:pt>
                <c:pt idx="100">
                  <c:v>1.5548967165832741</c:v>
                </c:pt>
                <c:pt idx="101">
                  <c:v>1.5578695580148292</c:v>
                </c:pt>
                <c:pt idx="102">
                  <c:v>1.5896344408354852</c:v>
                </c:pt>
                <c:pt idx="103">
                  <c:v>1.6284800617215609</c:v>
                </c:pt>
                <c:pt idx="104">
                  <c:v>1.6514570153620984</c:v>
                </c:pt>
                <c:pt idx="105">
                  <c:v>1.6305471169863361</c:v>
                </c:pt>
                <c:pt idx="106">
                  <c:v>1.6280824067272928</c:v>
                </c:pt>
                <c:pt idx="107">
                  <c:v>1.5953474944274821</c:v>
                </c:pt>
                <c:pt idx="108">
                  <c:v>1.5874772885404433</c:v>
                </c:pt>
                <c:pt idx="109">
                  <c:v>1.5981293338911744</c:v>
                </c:pt>
                <c:pt idx="110">
                  <c:v>1.6056810781386888</c:v>
                </c:pt>
                <c:pt idx="111">
                  <c:v>1.6284438947050857</c:v>
                </c:pt>
                <c:pt idx="112">
                  <c:v>1.6406964499404599</c:v>
                </c:pt>
                <c:pt idx="113">
                  <c:v>1.6568003846116446</c:v>
                </c:pt>
                <c:pt idx="114">
                  <c:v>1.6520286285079104</c:v>
                </c:pt>
                <c:pt idx="115">
                  <c:v>1.6595697790160884</c:v>
                </c:pt>
                <c:pt idx="116">
                  <c:v>1.6667674271050987</c:v>
                </c:pt>
                <c:pt idx="117">
                  <c:v>1.6765750095076277</c:v>
                </c:pt>
                <c:pt idx="118">
                  <c:v>1.6785925950028375</c:v>
                </c:pt>
                <c:pt idx="119">
                  <c:v>1.6758980620881416</c:v>
                </c:pt>
                <c:pt idx="120">
                  <c:v>1.6797143489974913</c:v>
                </c:pt>
                <c:pt idx="121">
                  <c:v>1.6854588363925522</c:v>
                </c:pt>
                <c:pt idx="122">
                  <c:v>1.6896108065304543</c:v>
                </c:pt>
                <c:pt idx="123">
                  <c:v>1.6650227207790507</c:v>
                </c:pt>
                <c:pt idx="124">
                  <c:v>1.6442718207727227</c:v>
                </c:pt>
                <c:pt idx="125">
                  <c:v>1.6133028826502311</c:v>
                </c:pt>
                <c:pt idx="126">
                  <c:v>1.5790514670491311</c:v>
                </c:pt>
                <c:pt idx="127">
                  <c:v>1.5482161728083439</c:v>
                </c:pt>
                <c:pt idx="128">
                  <c:v>1.5407638039935845</c:v>
                </c:pt>
                <c:pt idx="129">
                  <c:v>1.5604481365723681</c:v>
                </c:pt>
                <c:pt idx="130">
                  <c:v>1.5816488905274904</c:v>
                </c:pt>
                <c:pt idx="131">
                  <c:v>1.6131132275407623</c:v>
                </c:pt>
                <c:pt idx="132">
                  <c:v>1.6386751263437089</c:v>
                </c:pt>
                <c:pt idx="133">
                  <c:v>1.6672170976814551</c:v>
                </c:pt>
                <c:pt idx="134">
                  <c:v>1.7055686584332082</c:v>
                </c:pt>
                <c:pt idx="135">
                  <c:v>1.7464726933052768</c:v>
                </c:pt>
                <c:pt idx="136">
                  <c:v>1.7919554156171502</c:v>
                </c:pt>
                <c:pt idx="137">
                  <c:v>1.8434100435544212</c:v>
                </c:pt>
                <c:pt idx="138">
                  <c:v>1.8900346901312366</c:v>
                </c:pt>
                <c:pt idx="139">
                  <c:v>1.9350286870172666</c:v>
                </c:pt>
                <c:pt idx="140">
                  <c:v>1.9836835965976509</c:v>
                </c:pt>
                <c:pt idx="141">
                  <c:v>2.0115372823146158</c:v>
                </c:pt>
                <c:pt idx="142">
                  <c:v>2.0200984276999323</c:v>
                </c:pt>
                <c:pt idx="143">
                  <c:v>2.0162739976915134</c:v>
                </c:pt>
                <c:pt idx="144">
                  <c:v>2.037862250280023</c:v>
                </c:pt>
                <c:pt idx="145">
                  <c:v>2.0579734245806902</c:v>
                </c:pt>
                <c:pt idx="146">
                  <c:v>2.0464193179038475</c:v>
                </c:pt>
                <c:pt idx="147">
                  <c:v>2.0307838440274661</c:v>
                </c:pt>
                <c:pt idx="148">
                  <c:v>2.0100432670495776</c:v>
                </c:pt>
                <c:pt idx="149">
                  <c:v>1.9504436907486671</c:v>
                </c:pt>
                <c:pt idx="150">
                  <c:v>1.8853262645102704</c:v>
                </c:pt>
                <c:pt idx="151">
                  <c:v>1.8117208182605802</c:v>
                </c:pt>
                <c:pt idx="152">
                  <c:v>1.7396988771396344</c:v>
                </c:pt>
                <c:pt idx="153">
                  <c:v>1.7018594167440437</c:v>
                </c:pt>
                <c:pt idx="154">
                  <c:v>1.6873853273665289</c:v>
                </c:pt>
                <c:pt idx="155">
                  <c:v>1.688955301719214</c:v>
                </c:pt>
                <c:pt idx="156">
                  <c:v>1.6866377626676017</c:v>
                </c:pt>
                <c:pt idx="157">
                  <c:v>1.6858749579627317</c:v>
                </c:pt>
                <c:pt idx="158">
                  <c:v>1.704839401383508</c:v>
                </c:pt>
                <c:pt idx="159">
                  <c:v>1.7488009788855958</c:v>
                </c:pt>
                <c:pt idx="160">
                  <c:v>1.7850115329784586</c:v>
                </c:pt>
                <c:pt idx="161">
                  <c:v>1.8428260077854026</c:v>
                </c:pt>
                <c:pt idx="162">
                  <c:v>1.9037645667901448</c:v>
                </c:pt>
                <c:pt idx="163">
                  <c:v>1.9745242395534044</c:v>
                </c:pt>
                <c:pt idx="164">
                  <c:v>2.0361397901734741</c:v>
                </c:pt>
                <c:pt idx="165">
                  <c:v>2.0885981100984212</c:v>
                </c:pt>
                <c:pt idx="166">
                  <c:v>2.1223321059801017</c:v>
                </c:pt>
                <c:pt idx="167">
                  <c:v>2.1624400411911022</c:v>
                </c:pt>
                <c:pt idx="168">
                  <c:v>2.2143891976612657</c:v>
                </c:pt>
                <c:pt idx="169">
                  <c:v>2.2889111639911932</c:v>
                </c:pt>
                <c:pt idx="170">
                  <c:v>2.3517302515856331</c:v>
                </c:pt>
                <c:pt idx="171">
                  <c:v>2.407701256360903</c:v>
                </c:pt>
                <c:pt idx="172">
                  <c:v>2.4701627423984567</c:v>
                </c:pt>
                <c:pt idx="173">
                  <c:v>2.5320481102486769</c:v>
                </c:pt>
                <c:pt idx="174">
                  <c:v>2.5991333679184505</c:v>
                </c:pt>
                <c:pt idx="175">
                  <c:v>2.6455070830531837</c:v>
                </c:pt>
                <c:pt idx="176">
                  <c:v>2.6933147511373825</c:v>
                </c:pt>
                <c:pt idx="177">
                  <c:v>2.7319345915374624</c:v>
                </c:pt>
                <c:pt idx="178">
                  <c:v>2.7847007136950053</c:v>
                </c:pt>
                <c:pt idx="179">
                  <c:v>2.8340961929594477</c:v>
                </c:pt>
                <c:pt idx="180">
                  <c:v>2.8652091964755622</c:v>
                </c:pt>
                <c:pt idx="181">
                  <c:v>2.9189023244196548</c:v>
                </c:pt>
                <c:pt idx="182">
                  <c:v>2.9361977942296433</c:v>
                </c:pt>
                <c:pt idx="183">
                  <c:v>2.9647170799422526</c:v>
                </c:pt>
                <c:pt idx="184">
                  <c:v>2.9781723850298811</c:v>
                </c:pt>
                <c:pt idx="185">
                  <c:v>3.0077229722594394</c:v>
                </c:pt>
                <c:pt idx="186">
                  <c:v>3.0081046656074095</c:v>
                </c:pt>
                <c:pt idx="187">
                  <c:v>3.0075831761120835</c:v>
                </c:pt>
                <c:pt idx="188">
                  <c:v>2.9853538918323652</c:v>
                </c:pt>
                <c:pt idx="189">
                  <c:v>2.9347377857526729</c:v>
                </c:pt>
                <c:pt idx="190">
                  <c:v>2.8945038883366974</c:v>
                </c:pt>
                <c:pt idx="191">
                  <c:v>2.8513125982274379</c:v>
                </c:pt>
                <c:pt idx="192">
                  <c:v>2.8298838868755349</c:v>
                </c:pt>
                <c:pt idx="193">
                  <c:v>2.8015322203271822</c:v>
                </c:pt>
                <c:pt idx="194">
                  <c:v>2.7504700254418739</c:v>
                </c:pt>
                <c:pt idx="195">
                  <c:v>2.6718429192923017</c:v>
                </c:pt>
                <c:pt idx="196">
                  <c:v>2.594671838820223</c:v>
                </c:pt>
                <c:pt idx="197">
                  <c:v>2.5276170939298113</c:v>
                </c:pt>
                <c:pt idx="198">
                  <c:v>2.4593157215164609</c:v>
                </c:pt>
                <c:pt idx="199">
                  <c:v>2.3975738216309672</c:v>
                </c:pt>
                <c:pt idx="200">
                  <c:v>2.3342719249653903</c:v>
                </c:pt>
                <c:pt idx="201">
                  <c:v>2.2646430658515597</c:v>
                </c:pt>
                <c:pt idx="202">
                  <c:v>2.2176252777157393</c:v>
                </c:pt>
                <c:pt idx="203">
                  <c:v>2.1658140402190424</c:v>
                </c:pt>
                <c:pt idx="204">
                  <c:v>2.1242711937929153</c:v>
                </c:pt>
                <c:pt idx="205">
                  <c:v>2.0817602085268749</c:v>
                </c:pt>
                <c:pt idx="206">
                  <c:v>2.0550944384872096</c:v>
                </c:pt>
                <c:pt idx="207">
                  <c:v>2.0539066336088343</c:v>
                </c:pt>
                <c:pt idx="208">
                  <c:v>2.0495026320826586</c:v>
                </c:pt>
                <c:pt idx="209">
                  <c:v>2.0551910509875793</c:v>
                </c:pt>
                <c:pt idx="210">
                  <c:v>2.0497977539023564</c:v>
                </c:pt>
                <c:pt idx="211">
                  <c:v>2.0227611683895388</c:v>
                </c:pt>
                <c:pt idx="212">
                  <c:v>1.9926470458431242</c:v>
                </c:pt>
                <c:pt idx="213">
                  <c:v>1.9827261177915045</c:v>
                </c:pt>
                <c:pt idx="214">
                  <c:v>1.9467353219951187</c:v>
                </c:pt>
                <c:pt idx="215">
                  <c:v>1.9007384657672484</c:v>
                </c:pt>
                <c:pt idx="216">
                  <c:v>1.8696893431990169</c:v>
                </c:pt>
                <c:pt idx="217">
                  <c:v>1.8239463130280575</c:v>
                </c:pt>
                <c:pt idx="218">
                  <c:v>1.7420135890101442</c:v>
                </c:pt>
                <c:pt idx="219">
                  <c:v>1.6430769829277243</c:v>
                </c:pt>
                <c:pt idx="220">
                  <c:v>1.5325072568482712</c:v>
                </c:pt>
                <c:pt idx="221">
                  <c:v>1.4289887839640822</c:v>
                </c:pt>
                <c:pt idx="222">
                  <c:v>1.3324032890305935</c:v>
                </c:pt>
                <c:pt idx="223">
                  <c:v>1.2332791504084817</c:v>
                </c:pt>
                <c:pt idx="224">
                  <c:v>1.1349782032413103</c:v>
                </c:pt>
                <c:pt idx="225">
                  <c:v>1.0718933843374479</c:v>
                </c:pt>
                <c:pt idx="226">
                  <c:v>1.0103257986854195</c:v>
                </c:pt>
                <c:pt idx="227">
                  <c:v>0.96376472235390898</c:v>
                </c:pt>
                <c:pt idx="228">
                  <c:v>0.9043305169565623</c:v>
                </c:pt>
                <c:pt idx="229">
                  <c:v>0.85159370412079793</c:v>
                </c:pt>
                <c:pt idx="230">
                  <c:v>0.79113265056048077</c:v>
                </c:pt>
                <c:pt idx="231">
                  <c:v>0.74348159858275364</c:v>
                </c:pt>
                <c:pt idx="232">
                  <c:v>0.71364462470970702</c:v>
                </c:pt>
                <c:pt idx="233">
                  <c:v>0.68230796675999983</c:v>
                </c:pt>
                <c:pt idx="234">
                  <c:v>0.65615113628999566</c:v>
                </c:pt>
                <c:pt idx="235">
                  <c:v>0.63077860451165213</c:v>
                </c:pt>
                <c:pt idx="236">
                  <c:v>0.59269682236391041</c:v>
                </c:pt>
                <c:pt idx="237">
                  <c:v>0.58180917979037039</c:v>
                </c:pt>
                <c:pt idx="238">
                  <c:v>0.56419502919920417</c:v>
                </c:pt>
                <c:pt idx="239">
                  <c:v>0.5349420971454788</c:v>
                </c:pt>
                <c:pt idx="240">
                  <c:v>0.52527063809334207</c:v>
                </c:pt>
                <c:pt idx="241">
                  <c:v>0.5281020711483686</c:v>
                </c:pt>
                <c:pt idx="242">
                  <c:v>0.5150437810729569</c:v>
                </c:pt>
                <c:pt idx="243">
                  <c:v>0.49416149123393893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081472"/>
        <c:axId val="123083008"/>
      </c:scatterChart>
      <c:valAx>
        <c:axId val="123081472"/>
        <c:scaling>
          <c:orientation val="minMax"/>
          <c:max val="2015.75"/>
          <c:min val="1955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3083008"/>
        <c:crossesAt val="-0.5"/>
        <c:crossBetween val="midCat"/>
      </c:valAx>
      <c:valAx>
        <c:axId val="123083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230814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AEE74-4EF8-7841-B764-65DD5D79592D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F9A1-911F-9A4F-AFB5-016C551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6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7F9A1-911F-9A4F-AFB5-016C5511F1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3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7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9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0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8B6B-ED97-4A45-AE22-E1AF37A77EB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9A83-B904-3E44-8BB6-F61589ECA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en-US" dirty="0"/>
              <a:t/>
            </a:r>
            <a:br>
              <a:rPr lang="en-US" dirty="0"/>
            </a:br>
            <a:r>
              <a:rPr lang="en-US" sz="6000" dirty="0"/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Productivity Mismeasurement  -- 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Discussion of Byrne, 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Fernald, and </a:t>
            </a:r>
            <a:r>
              <a:rPr lang="en-US" sz="6000" b="1" dirty="0" err="1" smtClean="0">
                <a:solidFill>
                  <a:srgbClr val="C00000"/>
                </a:solidFill>
              </a:rPr>
              <a:t>Reinsdorf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dirty="0">
                <a:solidFill>
                  <a:srgbClr val="C00000"/>
                </a:solidFill>
              </a:rPr>
              <a:t/>
            </a:r>
            <a:br>
              <a:rPr lang="en-US" sz="6000" dirty="0">
                <a:solidFill>
                  <a:srgbClr val="C00000"/>
                </a:solidFill>
              </a:rPr>
            </a:b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5674"/>
            <a:ext cx="6400800" cy="2392326"/>
          </a:xfrm>
        </p:spPr>
        <p:txBody>
          <a:bodyPr>
            <a:normAutofit fontScale="25000" lnSpcReduction="20000"/>
          </a:bodyPr>
          <a:lstStyle/>
          <a:p>
            <a:r>
              <a:rPr lang="en-US" dirty="0" err="1" smtClean="0"/>
              <a:t>Su</a:t>
            </a:r>
            <a:r>
              <a:rPr lang="en-US" b="1" dirty="0" err="1" smtClean="0">
                <a:solidFill>
                  <a:schemeClr val="tx1"/>
                </a:solidFill>
              </a:rPr>
              <a:t>b</a:t>
            </a:r>
            <a:r>
              <a:rPr lang="en-US" sz="14400" b="1" dirty="0" err="1">
                <a:solidFill>
                  <a:schemeClr val="tx1"/>
                </a:solidFill>
              </a:rPr>
              <a:t>Robert</a:t>
            </a:r>
            <a:r>
              <a:rPr lang="en-US" sz="14400" b="1" dirty="0">
                <a:solidFill>
                  <a:schemeClr val="tx1"/>
                </a:solidFill>
              </a:rPr>
              <a:t> J. Gordon </a:t>
            </a:r>
            <a:br>
              <a:rPr lang="en-US" sz="14400" b="1" dirty="0">
                <a:solidFill>
                  <a:schemeClr val="tx1"/>
                </a:solidFill>
              </a:rPr>
            </a:br>
            <a:r>
              <a:rPr lang="en-US" sz="14400" b="1" dirty="0">
                <a:solidFill>
                  <a:schemeClr val="tx1"/>
                </a:solidFill>
              </a:rPr>
              <a:t>Northwestern University and NBER </a:t>
            </a:r>
            <a:endParaRPr lang="en-US" sz="14400" b="1" dirty="0" smtClean="0">
              <a:solidFill>
                <a:schemeClr val="tx1"/>
              </a:solidFill>
            </a:endParaRPr>
          </a:p>
          <a:p>
            <a:r>
              <a:rPr lang="en-US" sz="14400" b="1" dirty="0" smtClean="0">
                <a:solidFill>
                  <a:schemeClr val="tx1"/>
                </a:solidFill>
              </a:rPr>
              <a:t>BPEA, March 10, 2016</a:t>
            </a:r>
            <a:endParaRPr lang="en-US" sz="1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Two Issues with Import Price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Index for Computers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It must be wrong.  </a:t>
            </a:r>
          </a:p>
          <a:p>
            <a:pPr lvl="1"/>
            <a:r>
              <a:rPr lang="en-US" b="1" dirty="0" smtClean="0"/>
              <a:t>Imported computers are not getting steadily more expensive than domestically produced</a:t>
            </a:r>
          </a:p>
          <a:p>
            <a:pPr lvl="1"/>
            <a:r>
              <a:rPr lang="en-US" b="1" dirty="0" smtClean="0"/>
              <a:t>If anything, reverse is true</a:t>
            </a:r>
          </a:p>
          <a:p>
            <a:r>
              <a:rPr lang="en-US" b="1" dirty="0" smtClean="0"/>
              <a:t>Let’s say IPI is wrong</a:t>
            </a:r>
          </a:p>
          <a:p>
            <a:pPr lvl="1"/>
            <a:r>
              <a:rPr lang="en-US" b="1" dirty="0" smtClean="0"/>
              <a:t>IPI = PPI implies BEA = PPI.</a:t>
            </a:r>
          </a:p>
          <a:p>
            <a:pPr lvl="1"/>
            <a:r>
              <a:rPr lang="en-US" b="1" dirty="0" smtClean="0"/>
              <a:t>No impact on GDP.  More investment but more imports</a:t>
            </a:r>
          </a:p>
          <a:p>
            <a:pPr lvl="1"/>
            <a:r>
              <a:rPr lang="en-US" b="1" dirty="0" smtClean="0"/>
              <a:t>More capital deepening, slower growth TFP </a:t>
            </a:r>
          </a:p>
        </p:txBody>
      </p:sp>
    </p:spTree>
    <p:extLst>
      <p:ext uri="{BB962C8B-B14F-4D97-AF65-F5344CB8AC3E}">
        <p14:creationId xmlns:p14="http://schemas.microsoft.com/office/powerpoint/2010/main" val="36142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Stunning Implications of the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 Takeover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555861"/>
            <a:ext cx="8051800" cy="54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 Penetration in 2011-13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Equals 88%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simplify, say it’s 100%</a:t>
            </a:r>
          </a:p>
          <a:p>
            <a:r>
              <a:rPr lang="en-US" b="1" dirty="0" smtClean="0"/>
              <a:t>That means that computer output is no longer part of GDP</a:t>
            </a:r>
          </a:p>
          <a:p>
            <a:pPr lvl="1"/>
            <a:r>
              <a:rPr lang="en-US" b="1" dirty="0" smtClean="0"/>
              <a:t>Any price index bias is irrelevant for GDP</a:t>
            </a:r>
          </a:p>
          <a:p>
            <a:pPr lvl="1"/>
            <a:r>
              <a:rPr lang="en-US" b="1" smtClean="0"/>
              <a:t>But </a:t>
            </a:r>
            <a:r>
              <a:rPr lang="en-US" b="1" smtClean="0"/>
              <a:t>bias raises </a:t>
            </a:r>
            <a:r>
              <a:rPr lang="en-US" b="1" dirty="0" smtClean="0"/>
              <a:t>contribution of capital deepening to productivity growth</a:t>
            </a:r>
          </a:p>
          <a:p>
            <a:pPr lvl="1"/>
            <a:r>
              <a:rPr lang="en-US" b="1" dirty="0" smtClean="0"/>
              <a:t>Thus reduces contribution of TFP to productivity </a:t>
            </a:r>
            <a:r>
              <a:rPr lang="en-US" b="1" dirty="0" smtClean="0"/>
              <a:t>growth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5513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Biggest </a:t>
            </a:r>
            <a:r>
              <a:rPr lang="en-US" b="1" dirty="0" smtClean="0">
                <a:solidFill>
                  <a:srgbClr val="C00000"/>
                </a:solidFill>
              </a:rPr>
              <a:t>Mismeasurement Issue</a:t>
            </a:r>
            <a:r>
              <a:rPr lang="en-US" b="1" dirty="0" smtClean="0">
                <a:solidFill>
                  <a:srgbClr val="C00000"/>
                </a:solidFill>
              </a:rPr>
              <a:t>:  </a:t>
            </a:r>
            <a:r>
              <a:rPr lang="en-US" b="1" dirty="0" smtClean="0">
                <a:solidFill>
                  <a:srgbClr val="C00000"/>
                </a:solidFill>
              </a:rPr>
              <a:t>Free Internet </a:t>
            </a:r>
            <a:r>
              <a:rPr lang="en-US" b="1" dirty="0" smtClean="0">
                <a:solidFill>
                  <a:srgbClr val="C00000"/>
                </a:solidFill>
              </a:rPr>
              <a:t>Services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Hatzius-Dawsey</a:t>
            </a:r>
            <a:r>
              <a:rPr lang="en-US" b="1" dirty="0" smtClean="0"/>
              <a:t> copy 0.75% from </a:t>
            </a:r>
            <a:r>
              <a:rPr lang="en-US" b="1" dirty="0" smtClean="0"/>
              <a:t>Brynjolfsson-Oh 2012</a:t>
            </a:r>
            <a:endParaRPr lang="en-US" b="1" dirty="0" smtClean="0"/>
          </a:p>
          <a:p>
            <a:pPr lvl="1"/>
            <a:r>
              <a:rPr lang="en-US" b="1" dirty="0" smtClean="0"/>
              <a:t>Measured by multiplying wage by hours of </a:t>
            </a:r>
            <a:r>
              <a:rPr lang="en-US" b="1" dirty="0" smtClean="0"/>
              <a:t>use</a:t>
            </a:r>
          </a:p>
          <a:p>
            <a:r>
              <a:rPr lang="en-US" b="1" dirty="0" smtClean="0"/>
              <a:t>Problems</a:t>
            </a:r>
          </a:p>
          <a:p>
            <a:pPr lvl="1"/>
            <a:r>
              <a:rPr lang="en-US" b="1" dirty="0" smtClean="0"/>
              <a:t>Should compare 2004-14 with 1994-2004</a:t>
            </a:r>
          </a:p>
          <a:p>
            <a:pPr lvl="1"/>
            <a:r>
              <a:rPr lang="en-US" b="1" dirty="0" smtClean="0"/>
              <a:t>Should not multiply wage by time but rather the value of internet time vs. previous use of time</a:t>
            </a:r>
          </a:p>
          <a:p>
            <a:pPr lvl="1"/>
            <a:r>
              <a:rPr lang="en-US" b="1" dirty="0" smtClean="0"/>
              <a:t>Diminishing marginal utility of leisure</a:t>
            </a:r>
          </a:p>
          <a:p>
            <a:r>
              <a:rPr lang="en-US" b="1" dirty="0" smtClean="0"/>
              <a:t>CS value?  More like 0.2 to 0.3, not 0.75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92357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Further Considerations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Authors reject such an adjustment for consumer surplus “if the question is the productivity of the economy in producing market </a:t>
            </a:r>
            <a:r>
              <a:rPr lang="en-US" b="1" dirty="0" smtClean="0"/>
              <a:t>goods and services”</a:t>
            </a:r>
          </a:p>
          <a:p>
            <a:r>
              <a:rPr lang="en-US" b="1" dirty="0" smtClean="0"/>
              <a:t>Authors too reluctant to recognize the value of the CS of </a:t>
            </a:r>
            <a:r>
              <a:rPr lang="en-US" b="1" dirty="0" err="1" smtClean="0"/>
              <a:t>facebook</a:t>
            </a:r>
            <a:r>
              <a:rPr lang="en-US" b="1" dirty="0" smtClean="0"/>
              <a:t>, </a:t>
            </a:r>
            <a:r>
              <a:rPr lang="en-US" b="1" dirty="0" err="1" smtClean="0"/>
              <a:t>instagram</a:t>
            </a:r>
            <a:endParaRPr lang="en-US" b="1" dirty="0" smtClean="0"/>
          </a:p>
          <a:p>
            <a:r>
              <a:rPr lang="en-US" b="1" dirty="0" smtClean="0"/>
              <a:t>CS not included in GDP is nothing new</a:t>
            </a:r>
          </a:p>
          <a:p>
            <a:r>
              <a:rPr lang="en-US" b="1" dirty="0" smtClean="0"/>
              <a:t>Running water, removal of horse droppings, radio &amp; TV, value of conquering infant mortality</a:t>
            </a:r>
          </a:p>
        </p:txBody>
      </p:sp>
    </p:spTree>
    <p:extLst>
      <p:ext uri="{BB962C8B-B14F-4D97-AF65-F5344CB8AC3E}">
        <p14:creationId xmlns:p14="http://schemas.microsoft.com/office/powerpoint/2010/main" val="110360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the Slowdown?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The digital revolution transformed office work between 1980 and 2005, little change since 2005</a:t>
            </a:r>
          </a:p>
          <a:p>
            <a:r>
              <a:rPr lang="en-US" b="1" dirty="0" smtClean="0"/>
              <a:t>Pre-internet 1980-95:  PCs, word processing and spreadsheet software, electronic catalogs, telephone menus, ATMs, bar-code scanning</a:t>
            </a:r>
          </a:p>
          <a:p>
            <a:r>
              <a:rPr lang="en-US" b="1" dirty="0" smtClean="0"/>
              <a:t>Internet 1995-2005:  free information, search engines, e-commerce, airport check-in kiosks</a:t>
            </a:r>
          </a:p>
          <a:p>
            <a:r>
              <a:rPr lang="en-US" b="1" dirty="0" smtClean="0"/>
              <a:t>It was all there by 2005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714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Stasis Since 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Stasis in </a:t>
            </a:r>
          </a:p>
          <a:p>
            <a:pPr lvl="1"/>
            <a:r>
              <a:rPr lang="en-US" b="1" dirty="0" smtClean="0"/>
              <a:t>Office procedures and methods across all industries</a:t>
            </a:r>
          </a:p>
          <a:p>
            <a:pPr lvl="1"/>
            <a:r>
              <a:rPr lang="en-US" b="1" dirty="0" smtClean="0"/>
              <a:t>Retailing, restaurants</a:t>
            </a:r>
          </a:p>
          <a:p>
            <a:pPr lvl="1"/>
            <a:r>
              <a:rPr lang="en-US" b="1" dirty="0" smtClean="0"/>
              <a:t>medical care with its cost inflation</a:t>
            </a:r>
          </a:p>
          <a:p>
            <a:pPr lvl="1"/>
            <a:r>
              <a:rPr lang="en-US" b="1" dirty="0" smtClean="0"/>
              <a:t>education, with its cost inflation in administrative overhead unrelated to instruction</a:t>
            </a:r>
          </a:p>
          <a:p>
            <a:r>
              <a:rPr lang="en-US" b="1" dirty="0" smtClean="0"/>
              <a:t>Symptoms of low-impact of innovation:  declining business dynamism, share buy-backs in preference to net business fixed investment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612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Extent of mismeasurement was greatest when ICT investment was highest, late 1990s.</a:t>
            </a:r>
          </a:p>
          <a:p>
            <a:r>
              <a:rPr lang="en-US" b="1" dirty="0" smtClean="0"/>
              <a:t>Measurement has improved, opposite of getting worse, for business productivity</a:t>
            </a:r>
          </a:p>
          <a:p>
            <a:r>
              <a:rPr lang="en-US" b="1" dirty="0" smtClean="0"/>
              <a:t>Paper needs more work on consumer surplus from smart phones – need to consider alternative uses of time.</a:t>
            </a:r>
          </a:p>
          <a:p>
            <a:pPr lvl="1"/>
            <a:r>
              <a:rPr lang="en-US" b="1" dirty="0" smtClean="0"/>
              <a:t>Partly a shift of activities from desktops, laptops, and TV sets to phones.</a:t>
            </a:r>
          </a:p>
          <a:p>
            <a:pPr lvl="1"/>
            <a:r>
              <a:rPr lang="en-US" b="1" dirty="0" smtClean="0"/>
              <a:t>But also partly net addition to leisure time as utility-raising activities take the place of previously idle time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612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 Excellent Paper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Comprehensive Scope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Convincing demonstration that measurement error for business sector productivity has declined since 2004</a:t>
            </a:r>
          </a:p>
          <a:p>
            <a:r>
              <a:rPr lang="en-US" b="1" dirty="0" smtClean="0"/>
              <a:t>Less convincing that the value of free internet services can be written off as worth only a few basis points</a:t>
            </a:r>
          </a:p>
          <a:p>
            <a:r>
              <a:rPr lang="en-US" b="1" dirty="0" smtClean="0"/>
              <a:t>Leaves open to the discussant to ask “why?”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72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Dimensions of the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Productivity Growth Slowdown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Paper is framed pre-2004 and post-2004</a:t>
            </a:r>
          </a:p>
          <a:p>
            <a:r>
              <a:rPr lang="en-US" b="1" dirty="0" smtClean="0"/>
              <a:t>Can’t decide in what is to be explained</a:t>
            </a:r>
          </a:p>
          <a:p>
            <a:pPr lvl="1"/>
            <a:r>
              <a:rPr lang="en-US" b="1" dirty="0" smtClean="0"/>
              <a:t>Is it the post-2004 slowdown?</a:t>
            </a:r>
          </a:p>
          <a:p>
            <a:pPr lvl="1"/>
            <a:r>
              <a:rPr lang="en-US" b="1" dirty="0" smtClean="0"/>
              <a:t>Is it the 1995-2004 revival?</a:t>
            </a:r>
          </a:p>
          <a:p>
            <a:r>
              <a:rPr lang="en-US" b="1" dirty="0" smtClean="0"/>
              <a:t>In the end, “return to normal”</a:t>
            </a:r>
          </a:p>
          <a:p>
            <a:r>
              <a:rPr lang="en-US" b="1" dirty="0" smtClean="0"/>
              <a:t>Too little emphasis on further split 2004-10 vs. 2010-15</a:t>
            </a:r>
          </a:p>
          <a:p>
            <a:r>
              <a:rPr lang="en-US" b="1" dirty="0" smtClean="0"/>
              <a:t>242,000 new jobs?  Oh, no!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753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Kalman</a:t>
            </a:r>
            <a:r>
              <a:rPr lang="en-US" b="1" dirty="0" smtClean="0">
                <a:solidFill>
                  <a:srgbClr val="C00000"/>
                </a:solidFill>
              </a:rPr>
              <a:t> Trend of Business Sector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Output per Hour, 1955-2015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450267"/>
              </p:ext>
            </p:extLst>
          </p:nvPr>
        </p:nvGraphicFramePr>
        <p:xfrm>
          <a:off x="0" y="1600200"/>
          <a:ext cx="903767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29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Dimensions of the Productivity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Growth Slowdown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Growth Rates, business sector output / hour:</a:t>
            </a:r>
          </a:p>
          <a:p>
            <a:pPr lvl="1"/>
            <a:r>
              <a:rPr lang="en-US" b="1" dirty="0" smtClean="0"/>
              <a:t>1948:Q1-1972:Q4	    3.2</a:t>
            </a:r>
          </a:p>
          <a:p>
            <a:pPr lvl="1"/>
            <a:r>
              <a:rPr lang="en-US" b="1" dirty="0" smtClean="0"/>
              <a:t>1972:Q4-1994:Q4        1.6</a:t>
            </a:r>
            <a:endParaRPr lang="en-US" b="1" dirty="0" smtClean="0"/>
          </a:p>
          <a:p>
            <a:pPr lvl="1"/>
            <a:r>
              <a:rPr lang="en-US" b="1" dirty="0" smtClean="0"/>
              <a:t>1994:Q4-2004:Q4        2.9</a:t>
            </a:r>
            <a:endParaRPr lang="en-US" b="1" dirty="0" smtClean="0"/>
          </a:p>
          <a:p>
            <a:pPr lvl="1"/>
            <a:r>
              <a:rPr lang="en-US" b="1" dirty="0" smtClean="0"/>
              <a:t>2004:Q4-2010:Q2        1.9</a:t>
            </a:r>
            <a:endParaRPr lang="en-US" b="1" dirty="0" smtClean="0"/>
          </a:p>
          <a:p>
            <a:pPr lvl="1"/>
            <a:r>
              <a:rPr lang="en-US" b="1" dirty="0" smtClean="0"/>
              <a:t>2010:Q2-2015:Q4        </a:t>
            </a:r>
            <a:r>
              <a:rPr lang="en-US" b="1" dirty="0" smtClean="0"/>
              <a:t>0.5</a:t>
            </a:r>
          </a:p>
          <a:p>
            <a:r>
              <a:rPr lang="en-US" b="1" dirty="0" smtClean="0"/>
              <a:t>For mismeasurement to be the explanation, would have to explain </a:t>
            </a:r>
            <a:r>
              <a:rPr lang="en-US" b="1" dirty="0" smtClean="0"/>
              <a:t>2.9 </a:t>
            </a:r>
            <a:r>
              <a:rPr lang="en-US" b="1" dirty="0" smtClean="0"/>
              <a:t>– 0.5 = </a:t>
            </a:r>
            <a:r>
              <a:rPr lang="en-US" b="1" dirty="0" smtClean="0"/>
              <a:t>2.4</a:t>
            </a:r>
            <a:endParaRPr lang="en-US" b="1" dirty="0" smtClean="0"/>
          </a:p>
          <a:p>
            <a:r>
              <a:rPr lang="en-US" b="1" dirty="0" smtClean="0"/>
              <a:t>Alternatively, pre/post 2004 </a:t>
            </a:r>
            <a:r>
              <a:rPr lang="en-US" b="1" dirty="0" smtClean="0"/>
              <a:t>2.9 </a:t>
            </a:r>
            <a:r>
              <a:rPr lang="en-US" b="1" dirty="0" smtClean="0"/>
              <a:t>– </a:t>
            </a:r>
            <a:r>
              <a:rPr lang="en-US" b="1" dirty="0" smtClean="0"/>
              <a:t>1.2 </a:t>
            </a:r>
            <a:r>
              <a:rPr lang="en-US" b="1" dirty="0" smtClean="0"/>
              <a:t>= </a:t>
            </a:r>
            <a:r>
              <a:rPr lang="en-US" b="1" dirty="0" smtClean="0"/>
              <a:t>1.7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932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Two Interpretations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Jan </a:t>
            </a:r>
            <a:r>
              <a:rPr lang="en-US" b="1" dirty="0" err="1" smtClean="0"/>
              <a:t>Hatzius</a:t>
            </a:r>
            <a:r>
              <a:rPr lang="en-US" b="1" dirty="0" smtClean="0"/>
              <a:t> </a:t>
            </a:r>
            <a:r>
              <a:rPr lang="en-US" b="1" dirty="0" smtClean="0"/>
              <a:t>and </a:t>
            </a:r>
            <a:r>
              <a:rPr lang="en-US" b="1" dirty="0" smtClean="0"/>
              <a:t>Kris </a:t>
            </a:r>
            <a:r>
              <a:rPr lang="en-US" b="1" dirty="0" err="1" smtClean="0"/>
              <a:t>Dawsey</a:t>
            </a:r>
            <a:r>
              <a:rPr lang="en-US" b="1" dirty="0" smtClean="0"/>
              <a:t>, it’s </a:t>
            </a:r>
            <a:r>
              <a:rPr lang="en-US" b="1" dirty="0" smtClean="0"/>
              <a:t>all a </a:t>
            </a:r>
            <a:r>
              <a:rPr lang="en-US" b="1" dirty="0" smtClean="0"/>
              <a:t>measurement </a:t>
            </a:r>
            <a:r>
              <a:rPr lang="en-US" b="1" dirty="0" smtClean="0"/>
              <a:t>illusion</a:t>
            </a:r>
          </a:p>
          <a:p>
            <a:pPr lvl="1"/>
            <a:r>
              <a:rPr lang="en-US" b="1" dirty="0" smtClean="0"/>
              <a:t>Their conclusion implies bias worse by 2.4</a:t>
            </a:r>
            <a:endParaRPr lang="en-US" b="1" dirty="0" smtClean="0"/>
          </a:p>
          <a:p>
            <a:pPr lvl="1"/>
            <a:r>
              <a:rPr lang="en-US" b="1" dirty="0" err="1" smtClean="0"/>
              <a:t>Boskin</a:t>
            </a:r>
            <a:r>
              <a:rPr lang="en-US" b="1" dirty="0" smtClean="0"/>
              <a:t> </a:t>
            </a:r>
            <a:r>
              <a:rPr lang="en-US" b="1" dirty="0" smtClean="0"/>
              <a:t>Commission upward bias </a:t>
            </a:r>
            <a:r>
              <a:rPr lang="en-US" b="1" dirty="0" smtClean="0"/>
              <a:t>1.1</a:t>
            </a:r>
            <a:endParaRPr lang="en-US" b="1" dirty="0" smtClean="0"/>
          </a:p>
          <a:p>
            <a:r>
              <a:rPr lang="en-US" b="1" dirty="0" smtClean="0"/>
              <a:t>My </a:t>
            </a:r>
            <a:r>
              <a:rPr lang="en-US" b="1" dirty="0" smtClean="0"/>
              <a:t>contrary </a:t>
            </a:r>
            <a:r>
              <a:rPr lang="en-US" b="1" dirty="0" smtClean="0"/>
              <a:t>interpretation supports the paper:  the </a:t>
            </a:r>
            <a:r>
              <a:rPr lang="en-US" b="1" dirty="0" smtClean="0"/>
              <a:t>slowdown is real.  </a:t>
            </a:r>
            <a:r>
              <a:rPr lang="en-US" b="1" dirty="0" smtClean="0"/>
              <a:t>Measurement has been getting better for market goods &amp; services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9932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Computer Prices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Matter </a:t>
            </a:r>
            <a:r>
              <a:rPr lang="en-US" b="1" dirty="0" smtClean="0"/>
              <a:t>for GDP deflator and hence real GDP, thus labor productivity</a:t>
            </a:r>
          </a:p>
          <a:p>
            <a:r>
              <a:rPr lang="en-US" b="1" dirty="0" smtClean="0"/>
              <a:t>Table 1 Comparing BEA with Alt – </a:t>
            </a:r>
            <a:r>
              <a:rPr lang="en-US" b="1" dirty="0" smtClean="0"/>
              <a:t>“liberal”</a:t>
            </a:r>
          </a:p>
          <a:p>
            <a:pPr lvl="1"/>
            <a:r>
              <a:rPr lang="en-US" b="1" dirty="0" smtClean="0"/>
              <a:t>1994-2004.                -5.1</a:t>
            </a:r>
          </a:p>
          <a:p>
            <a:pPr lvl="1"/>
            <a:r>
              <a:rPr lang="en-US" b="1" dirty="0" smtClean="0"/>
              <a:t>2004-2014.                -4.5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1163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Shrinking Investment Share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Causes Constant Bias to Reduce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Mismeasurement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614"/>
            <a:ext cx="8229600" cy="403154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Nominal share of IT investment in GDP</a:t>
            </a:r>
          </a:p>
          <a:p>
            <a:pPr lvl="1"/>
            <a:r>
              <a:rPr lang="en-US" b="1" dirty="0" smtClean="0"/>
              <a:t>1999-2000  2.8          2014-15  1.8</a:t>
            </a:r>
          </a:p>
          <a:p>
            <a:r>
              <a:rPr lang="en-US" b="1" dirty="0" smtClean="0"/>
              <a:t>Thus with constant bias the mismeasurement of GDP and productivity have declined</a:t>
            </a:r>
          </a:p>
          <a:p>
            <a:r>
              <a:rPr lang="en-US" b="1" dirty="0" smtClean="0"/>
              <a:t>Table 2, labor productivity mismeasurement from 0.4 to 0.2</a:t>
            </a:r>
          </a:p>
          <a:p>
            <a:r>
              <a:rPr lang="en-US" b="1" dirty="0" smtClean="0"/>
              <a:t>Table 2, TFP mismeasurement from 0.04 to </a:t>
            </a:r>
          </a:p>
          <a:p>
            <a:pPr marL="457200" lvl="1" indent="0">
              <a:buNone/>
            </a:pPr>
            <a:r>
              <a:rPr lang="en-US" b="1" dirty="0" smtClean="0"/>
              <a:t>-0.08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7303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Three Price Indexes for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Computers and Peripherals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4884"/>
            <a:ext cx="8056745" cy="52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707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  Productivity Mismeasurement  --  Discussion of Byrne,  Fernald, and Reinsdorf  </vt:lpstr>
      <vt:lpstr>An Excellent Paper of Comprehensive Scope</vt:lpstr>
      <vt:lpstr>Dimensions of the Productivity Growth Slowdown</vt:lpstr>
      <vt:lpstr>Kalman Trend of Business Sector Output per Hour, 1955-2015</vt:lpstr>
      <vt:lpstr>Dimensions of the Productivity Growth Slowdown</vt:lpstr>
      <vt:lpstr>Two Interpretations</vt:lpstr>
      <vt:lpstr>Computer Prices</vt:lpstr>
      <vt:lpstr>Shrinking Investment Share Causes Constant Bias to Reduce Mismeasurement</vt:lpstr>
      <vt:lpstr>Three Price Indexes for Computers and Peripherals</vt:lpstr>
      <vt:lpstr>Two Issues with Import Price  Index for Computers</vt:lpstr>
      <vt:lpstr>The Stunning Implications of the Import Takeover</vt:lpstr>
      <vt:lpstr>Import Penetration in 2011-13 Equals 88%</vt:lpstr>
      <vt:lpstr>The Biggest Mismeasurement Issue:  Free Internet Services</vt:lpstr>
      <vt:lpstr>Further Considerations</vt:lpstr>
      <vt:lpstr>Why the Slowdown?</vt:lpstr>
      <vt:lpstr>Stasis Since 2005</vt:lpstr>
      <vt:lpstr>Conclusion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Burkett Evans</dc:creator>
  <cp:lastModifiedBy>Robert Gordon</cp:lastModifiedBy>
  <cp:revision>45</cp:revision>
  <dcterms:created xsi:type="dcterms:W3CDTF">2015-10-01T04:28:11Z</dcterms:created>
  <dcterms:modified xsi:type="dcterms:W3CDTF">2016-03-10T05:19:53Z</dcterms:modified>
</cp:coreProperties>
</file>