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1"/>
  </p:notesMasterIdLst>
  <p:sldIdLst>
    <p:sldId id="270" r:id="rId2"/>
    <p:sldId id="397" r:id="rId3"/>
    <p:sldId id="296" r:id="rId4"/>
    <p:sldId id="297" r:id="rId5"/>
    <p:sldId id="332" r:id="rId6"/>
    <p:sldId id="401" r:id="rId7"/>
    <p:sldId id="386" r:id="rId8"/>
    <p:sldId id="328" r:id="rId9"/>
    <p:sldId id="329" r:id="rId10"/>
    <p:sldId id="387" r:id="rId11"/>
    <p:sldId id="388" r:id="rId12"/>
    <p:sldId id="389" r:id="rId13"/>
    <p:sldId id="390" r:id="rId14"/>
    <p:sldId id="334" r:id="rId15"/>
    <p:sldId id="337" r:id="rId16"/>
    <p:sldId id="398" r:id="rId17"/>
    <p:sldId id="346" r:id="rId18"/>
    <p:sldId id="347" r:id="rId19"/>
    <p:sldId id="348" r:id="rId20"/>
    <p:sldId id="351" r:id="rId21"/>
    <p:sldId id="391" r:id="rId22"/>
    <p:sldId id="392" r:id="rId23"/>
    <p:sldId id="393" r:id="rId24"/>
    <p:sldId id="402" r:id="rId25"/>
    <p:sldId id="403" r:id="rId26"/>
    <p:sldId id="405" r:id="rId27"/>
    <p:sldId id="406" r:id="rId28"/>
    <p:sldId id="407" r:id="rId29"/>
    <p:sldId id="366" r:id="rId30"/>
    <p:sldId id="369" r:id="rId31"/>
    <p:sldId id="370" r:id="rId32"/>
    <p:sldId id="371" r:id="rId33"/>
    <p:sldId id="381" r:id="rId34"/>
    <p:sldId id="400" r:id="rId35"/>
    <p:sldId id="378" r:id="rId36"/>
    <p:sldId id="380" r:id="rId37"/>
    <p:sldId id="374" r:id="rId38"/>
    <p:sldId id="404" r:id="rId39"/>
    <p:sldId id="3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Gordon\Documents\Research%20Files%20by%20Project%20Number\P388\Fernald%20tfp%20with%20charts_16042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Gordon\Documents\Research%20Files%20by%20Project%20Number\P388\Fernald%20tfp%20with%20charts_16042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bert%20Gordon\AppData\Local\Microsoft\Windows\Temporary%20Internet%20Files\Content.Outlook\BLYF02XH\TED%20Graphs%20for%20Presentatio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obert%20Gordon\AppData\Local\Microsoft\Windows\Temporary%20Internet%20Files\Content.Outlook\BLYF02XH\TED%20Graphs%20for%20Presentatio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obert%20Gordon\AppData\Local\Microsoft\Windows\Temporary%20Internet%20Files\Content.Outlook\BLYF02XH\TED%20Graphs%20for%20Presentation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Robert%20Gordon\Documents\Research%20Files%20by%20Project%20Number\P383\Word%20and%20Excel%20for%20DE\Ch%2018%20Figs%20Tabs_1508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635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quarterly!$A$23:$A$278</c:f>
              <c:strCache>
                <c:ptCount val="256"/>
                <c:pt idx="0">
                  <c:v>1952:Q1</c:v>
                </c:pt>
                <c:pt idx="1">
                  <c:v>1952:Q2</c:v>
                </c:pt>
                <c:pt idx="2">
                  <c:v>1952:Q3</c:v>
                </c:pt>
                <c:pt idx="3">
                  <c:v>1952:Q4</c:v>
                </c:pt>
                <c:pt idx="4">
                  <c:v>1953:Q1</c:v>
                </c:pt>
                <c:pt idx="5">
                  <c:v>1953:Q2</c:v>
                </c:pt>
                <c:pt idx="6">
                  <c:v>1953:Q3</c:v>
                </c:pt>
                <c:pt idx="7">
                  <c:v>1953:Q4</c:v>
                </c:pt>
                <c:pt idx="8">
                  <c:v>1954:Q1</c:v>
                </c:pt>
                <c:pt idx="9">
                  <c:v>1954:Q2</c:v>
                </c:pt>
                <c:pt idx="10">
                  <c:v>1954:Q3</c:v>
                </c:pt>
                <c:pt idx="11">
                  <c:v>1954:Q4</c:v>
                </c:pt>
                <c:pt idx="12">
                  <c:v>1955:Q1</c:v>
                </c:pt>
                <c:pt idx="13">
                  <c:v>1955:Q2</c:v>
                </c:pt>
                <c:pt idx="14">
                  <c:v>1955:Q3</c:v>
                </c:pt>
                <c:pt idx="15">
                  <c:v>1955:Q4</c:v>
                </c:pt>
                <c:pt idx="16">
                  <c:v>1956:Q1</c:v>
                </c:pt>
                <c:pt idx="17">
                  <c:v>1956:Q2</c:v>
                </c:pt>
                <c:pt idx="18">
                  <c:v>1956:Q3</c:v>
                </c:pt>
                <c:pt idx="19">
                  <c:v>1956:Q4</c:v>
                </c:pt>
                <c:pt idx="20">
                  <c:v>1957:Q1</c:v>
                </c:pt>
                <c:pt idx="21">
                  <c:v>1957:Q2</c:v>
                </c:pt>
                <c:pt idx="22">
                  <c:v>1957:Q3</c:v>
                </c:pt>
                <c:pt idx="23">
                  <c:v>1957:Q4</c:v>
                </c:pt>
                <c:pt idx="24">
                  <c:v>1958:Q1</c:v>
                </c:pt>
                <c:pt idx="25">
                  <c:v>1958:Q2</c:v>
                </c:pt>
                <c:pt idx="26">
                  <c:v>1958:Q3</c:v>
                </c:pt>
                <c:pt idx="27">
                  <c:v>1958:Q4</c:v>
                </c:pt>
                <c:pt idx="28">
                  <c:v>1959:Q1</c:v>
                </c:pt>
                <c:pt idx="29">
                  <c:v>1959:Q2</c:v>
                </c:pt>
                <c:pt idx="30">
                  <c:v>1959:Q3</c:v>
                </c:pt>
                <c:pt idx="31">
                  <c:v>1959:Q4</c:v>
                </c:pt>
                <c:pt idx="32">
                  <c:v>1960:Q1</c:v>
                </c:pt>
                <c:pt idx="33">
                  <c:v>1960:Q2</c:v>
                </c:pt>
                <c:pt idx="34">
                  <c:v>1960:Q3</c:v>
                </c:pt>
                <c:pt idx="35">
                  <c:v>1960:Q4</c:v>
                </c:pt>
                <c:pt idx="36">
                  <c:v>1961:Q1</c:v>
                </c:pt>
                <c:pt idx="37">
                  <c:v>1961:Q2</c:v>
                </c:pt>
                <c:pt idx="38">
                  <c:v>1961:Q3</c:v>
                </c:pt>
                <c:pt idx="39">
                  <c:v>1961:Q4</c:v>
                </c:pt>
                <c:pt idx="40">
                  <c:v>1962:Q1</c:v>
                </c:pt>
                <c:pt idx="41">
                  <c:v>1962:Q2</c:v>
                </c:pt>
                <c:pt idx="42">
                  <c:v>1962:Q3</c:v>
                </c:pt>
                <c:pt idx="43">
                  <c:v>1962:Q4</c:v>
                </c:pt>
                <c:pt idx="44">
                  <c:v>1963:Q1</c:v>
                </c:pt>
                <c:pt idx="45">
                  <c:v>1963:Q2</c:v>
                </c:pt>
                <c:pt idx="46">
                  <c:v>1963:Q3</c:v>
                </c:pt>
                <c:pt idx="47">
                  <c:v>1963:Q4</c:v>
                </c:pt>
                <c:pt idx="48">
                  <c:v>1964:Q1</c:v>
                </c:pt>
                <c:pt idx="49">
                  <c:v>1964:Q2</c:v>
                </c:pt>
                <c:pt idx="50">
                  <c:v>1964:Q3</c:v>
                </c:pt>
                <c:pt idx="51">
                  <c:v>1964:Q4</c:v>
                </c:pt>
                <c:pt idx="52">
                  <c:v>1965:Q1</c:v>
                </c:pt>
                <c:pt idx="53">
                  <c:v>1965:Q2</c:v>
                </c:pt>
                <c:pt idx="54">
                  <c:v>1965:Q3</c:v>
                </c:pt>
                <c:pt idx="55">
                  <c:v>1965:Q4</c:v>
                </c:pt>
                <c:pt idx="56">
                  <c:v>1966:Q1</c:v>
                </c:pt>
                <c:pt idx="57">
                  <c:v>1966:Q2</c:v>
                </c:pt>
                <c:pt idx="58">
                  <c:v>1966:Q3</c:v>
                </c:pt>
                <c:pt idx="59">
                  <c:v>1966:Q4</c:v>
                </c:pt>
                <c:pt idx="60">
                  <c:v>1967:Q1</c:v>
                </c:pt>
                <c:pt idx="61">
                  <c:v>1967:Q2</c:v>
                </c:pt>
                <c:pt idx="62">
                  <c:v>1967:Q3</c:v>
                </c:pt>
                <c:pt idx="63">
                  <c:v>1967:Q4</c:v>
                </c:pt>
                <c:pt idx="64">
                  <c:v>1968:Q1</c:v>
                </c:pt>
                <c:pt idx="65">
                  <c:v>1968:Q2</c:v>
                </c:pt>
                <c:pt idx="66">
                  <c:v>1968:Q3</c:v>
                </c:pt>
                <c:pt idx="67">
                  <c:v>1968:Q4</c:v>
                </c:pt>
                <c:pt idx="68">
                  <c:v>1969:Q1</c:v>
                </c:pt>
                <c:pt idx="69">
                  <c:v>1969:Q2</c:v>
                </c:pt>
                <c:pt idx="70">
                  <c:v>1969:Q3</c:v>
                </c:pt>
                <c:pt idx="71">
                  <c:v>1969:Q4</c:v>
                </c:pt>
                <c:pt idx="72">
                  <c:v>1970:Q1</c:v>
                </c:pt>
                <c:pt idx="73">
                  <c:v>1970:Q2</c:v>
                </c:pt>
                <c:pt idx="74">
                  <c:v>1970:Q3</c:v>
                </c:pt>
                <c:pt idx="75">
                  <c:v>1970:Q4</c:v>
                </c:pt>
                <c:pt idx="76">
                  <c:v>1971:Q1</c:v>
                </c:pt>
                <c:pt idx="77">
                  <c:v>1971:Q2</c:v>
                </c:pt>
                <c:pt idx="78">
                  <c:v>1971:Q3</c:v>
                </c:pt>
                <c:pt idx="79">
                  <c:v>1971:Q4</c:v>
                </c:pt>
                <c:pt idx="80">
                  <c:v>1972:Q1</c:v>
                </c:pt>
                <c:pt idx="81">
                  <c:v>1972:Q2</c:v>
                </c:pt>
                <c:pt idx="82">
                  <c:v>1972:Q3</c:v>
                </c:pt>
                <c:pt idx="83">
                  <c:v>1972:Q4</c:v>
                </c:pt>
                <c:pt idx="84">
                  <c:v>1973:Q1</c:v>
                </c:pt>
                <c:pt idx="85">
                  <c:v>1973:Q2</c:v>
                </c:pt>
                <c:pt idx="86">
                  <c:v>1973:Q3</c:v>
                </c:pt>
                <c:pt idx="87">
                  <c:v>1973:Q4</c:v>
                </c:pt>
                <c:pt idx="88">
                  <c:v>1974:Q1</c:v>
                </c:pt>
                <c:pt idx="89">
                  <c:v>1974:Q2</c:v>
                </c:pt>
                <c:pt idx="90">
                  <c:v>1974:Q3</c:v>
                </c:pt>
                <c:pt idx="91">
                  <c:v>1974:Q4</c:v>
                </c:pt>
                <c:pt idx="92">
                  <c:v>1975:Q1</c:v>
                </c:pt>
                <c:pt idx="93">
                  <c:v>1975:Q2</c:v>
                </c:pt>
                <c:pt idx="94">
                  <c:v>1975:Q3</c:v>
                </c:pt>
                <c:pt idx="95">
                  <c:v>1975:Q4</c:v>
                </c:pt>
                <c:pt idx="96">
                  <c:v>1976:Q1</c:v>
                </c:pt>
                <c:pt idx="97">
                  <c:v>1976:Q2</c:v>
                </c:pt>
                <c:pt idx="98">
                  <c:v>1976:Q3</c:v>
                </c:pt>
                <c:pt idx="99">
                  <c:v>1976:Q4</c:v>
                </c:pt>
                <c:pt idx="100">
                  <c:v>1977:Q1</c:v>
                </c:pt>
                <c:pt idx="101">
                  <c:v>1977:Q2</c:v>
                </c:pt>
                <c:pt idx="102">
                  <c:v>1977:Q3</c:v>
                </c:pt>
                <c:pt idx="103">
                  <c:v>1977:Q4</c:v>
                </c:pt>
                <c:pt idx="104">
                  <c:v>1978:Q1</c:v>
                </c:pt>
                <c:pt idx="105">
                  <c:v>1978:Q2</c:v>
                </c:pt>
                <c:pt idx="106">
                  <c:v>1978:Q3</c:v>
                </c:pt>
                <c:pt idx="107">
                  <c:v>1978:Q4</c:v>
                </c:pt>
                <c:pt idx="108">
                  <c:v>1979:Q1</c:v>
                </c:pt>
                <c:pt idx="109">
                  <c:v>1979:Q2</c:v>
                </c:pt>
                <c:pt idx="110">
                  <c:v>1979:Q3</c:v>
                </c:pt>
                <c:pt idx="111">
                  <c:v>1979:Q4</c:v>
                </c:pt>
                <c:pt idx="112">
                  <c:v>1980:Q1</c:v>
                </c:pt>
                <c:pt idx="113">
                  <c:v>1980:Q2</c:v>
                </c:pt>
                <c:pt idx="114">
                  <c:v>1980:Q3</c:v>
                </c:pt>
                <c:pt idx="115">
                  <c:v>1980:Q4</c:v>
                </c:pt>
                <c:pt idx="116">
                  <c:v>1981:Q1</c:v>
                </c:pt>
                <c:pt idx="117">
                  <c:v>1981:Q2</c:v>
                </c:pt>
                <c:pt idx="118">
                  <c:v>1981:Q3</c:v>
                </c:pt>
                <c:pt idx="119">
                  <c:v>1981:Q4</c:v>
                </c:pt>
                <c:pt idx="120">
                  <c:v>1982:Q1</c:v>
                </c:pt>
                <c:pt idx="121">
                  <c:v>1982:Q2</c:v>
                </c:pt>
                <c:pt idx="122">
                  <c:v>1982:Q3</c:v>
                </c:pt>
                <c:pt idx="123">
                  <c:v>1982:Q4</c:v>
                </c:pt>
                <c:pt idx="124">
                  <c:v>1983:Q1</c:v>
                </c:pt>
                <c:pt idx="125">
                  <c:v>1983:Q2</c:v>
                </c:pt>
                <c:pt idx="126">
                  <c:v>1983:Q3</c:v>
                </c:pt>
                <c:pt idx="127">
                  <c:v>1983:Q4</c:v>
                </c:pt>
                <c:pt idx="128">
                  <c:v>1984:Q1</c:v>
                </c:pt>
                <c:pt idx="129">
                  <c:v>1984:Q2</c:v>
                </c:pt>
                <c:pt idx="130">
                  <c:v>1984:Q3</c:v>
                </c:pt>
                <c:pt idx="131">
                  <c:v>1984:Q4</c:v>
                </c:pt>
                <c:pt idx="132">
                  <c:v>1985:Q1</c:v>
                </c:pt>
                <c:pt idx="133">
                  <c:v>1985:Q2</c:v>
                </c:pt>
                <c:pt idx="134">
                  <c:v>1985:Q3</c:v>
                </c:pt>
                <c:pt idx="135">
                  <c:v>1985:Q4</c:v>
                </c:pt>
                <c:pt idx="136">
                  <c:v>1986:Q1</c:v>
                </c:pt>
                <c:pt idx="137">
                  <c:v>1986:Q2</c:v>
                </c:pt>
                <c:pt idx="138">
                  <c:v>1986:Q3</c:v>
                </c:pt>
                <c:pt idx="139">
                  <c:v>1986:Q4</c:v>
                </c:pt>
                <c:pt idx="140">
                  <c:v>1987:Q1</c:v>
                </c:pt>
                <c:pt idx="141">
                  <c:v>1987:Q2</c:v>
                </c:pt>
                <c:pt idx="142">
                  <c:v>1987:Q3</c:v>
                </c:pt>
                <c:pt idx="143">
                  <c:v>1987:Q4</c:v>
                </c:pt>
                <c:pt idx="144">
                  <c:v>1988:Q1</c:v>
                </c:pt>
                <c:pt idx="145">
                  <c:v>1988:Q2</c:v>
                </c:pt>
                <c:pt idx="146">
                  <c:v>1988:Q3</c:v>
                </c:pt>
                <c:pt idx="147">
                  <c:v>1988:Q4</c:v>
                </c:pt>
                <c:pt idx="148">
                  <c:v>1989:Q1</c:v>
                </c:pt>
                <c:pt idx="149">
                  <c:v>1989:Q2</c:v>
                </c:pt>
                <c:pt idx="150">
                  <c:v>1989:Q3</c:v>
                </c:pt>
                <c:pt idx="151">
                  <c:v>1989:Q4</c:v>
                </c:pt>
                <c:pt idx="152">
                  <c:v>1990:Q1</c:v>
                </c:pt>
                <c:pt idx="153">
                  <c:v>1990:Q2</c:v>
                </c:pt>
                <c:pt idx="154">
                  <c:v>1990:Q3</c:v>
                </c:pt>
                <c:pt idx="155">
                  <c:v>1990:Q4</c:v>
                </c:pt>
                <c:pt idx="156">
                  <c:v>1991:Q1</c:v>
                </c:pt>
                <c:pt idx="157">
                  <c:v>1991:Q2</c:v>
                </c:pt>
                <c:pt idx="158">
                  <c:v>1991:Q3</c:v>
                </c:pt>
                <c:pt idx="159">
                  <c:v>1991:Q4</c:v>
                </c:pt>
                <c:pt idx="160">
                  <c:v>1992:Q1</c:v>
                </c:pt>
                <c:pt idx="161">
                  <c:v>1992:Q2</c:v>
                </c:pt>
                <c:pt idx="162">
                  <c:v>1992:Q3</c:v>
                </c:pt>
                <c:pt idx="163">
                  <c:v>1992:Q4</c:v>
                </c:pt>
                <c:pt idx="164">
                  <c:v>1993:Q1</c:v>
                </c:pt>
                <c:pt idx="165">
                  <c:v>1993:Q2</c:v>
                </c:pt>
                <c:pt idx="166">
                  <c:v>1993:Q3</c:v>
                </c:pt>
                <c:pt idx="167">
                  <c:v>1993:Q4</c:v>
                </c:pt>
                <c:pt idx="168">
                  <c:v>1994:Q1</c:v>
                </c:pt>
                <c:pt idx="169">
                  <c:v>1994:Q2</c:v>
                </c:pt>
                <c:pt idx="170">
                  <c:v>1994:Q3</c:v>
                </c:pt>
                <c:pt idx="171">
                  <c:v>1994:Q4</c:v>
                </c:pt>
                <c:pt idx="172">
                  <c:v>1995:Q1</c:v>
                </c:pt>
                <c:pt idx="173">
                  <c:v>1995:Q2</c:v>
                </c:pt>
                <c:pt idx="174">
                  <c:v>1995:Q3</c:v>
                </c:pt>
                <c:pt idx="175">
                  <c:v>1995:Q4</c:v>
                </c:pt>
                <c:pt idx="176">
                  <c:v>1996:Q1</c:v>
                </c:pt>
                <c:pt idx="177">
                  <c:v>1996:Q2</c:v>
                </c:pt>
                <c:pt idx="178">
                  <c:v>1996:Q3</c:v>
                </c:pt>
                <c:pt idx="179">
                  <c:v>1996:Q4</c:v>
                </c:pt>
                <c:pt idx="180">
                  <c:v>1997:Q1</c:v>
                </c:pt>
                <c:pt idx="181">
                  <c:v>1997:Q2</c:v>
                </c:pt>
                <c:pt idx="182">
                  <c:v>1997:Q3</c:v>
                </c:pt>
                <c:pt idx="183">
                  <c:v>1997:Q4</c:v>
                </c:pt>
                <c:pt idx="184">
                  <c:v>1998:Q1</c:v>
                </c:pt>
                <c:pt idx="185">
                  <c:v>1998:Q2</c:v>
                </c:pt>
                <c:pt idx="186">
                  <c:v>1998:Q3</c:v>
                </c:pt>
                <c:pt idx="187">
                  <c:v>1998:Q4</c:v>
                </c:pt>
                <c:pt idx="188">
                  <c:v>1999:Q1</c:v>
                </c:pt>
                <c:pt idx="189">
                  <c:v>1999:Q2</c:v>
                </c:pt>
                <c:pt idx="190">
                  <c:v>1999:Q3</c:v>
                </c:pt>
                <c:pt idx="191">
                  <c:v>1999:Q4</c:v>
                </c:pt>
                <c:pt idx="192">
                  <c:v>2000:Q1</c:v>
                </c:pt>
                <c:pt idx="193">
                  <c:v>2000:Q2</c:v>
                </c:pt>
                <c:pt idx="194">
                  <c:v>2000:Q3</c:v>
                </c:pt>
                <c:pt idx="195">
                  <c:v>2000:Q4</c:v>
                </c:pt>
                <c:pt idx="196">
                  <c:v>2001:Q1</c:v>
                </c:pt>
                <c:pt idx="197">
                  <c:v>2001:Q2</c:v>
                </c:pt>
                <c:pt idx="198">
                  <c:v>2001:Q3</c:v>
                </c:pt>
                <c:pt idx="199">
                  <c:v>2001:Q4</c:v>
                </c:pt>
                <c:pt idx="200">
                  <c:v>2002:Q1</c:v>
                </c:pt>
                <c:pt idx="201">
                  <c:v>2002:Q2</c:v>
                </c:pt>
                <c:pt idx="202">
                  <c:v>2002:Q3</c:v>
                </c:pt>
                <c:pt idx="203">
                  <c:v>2002:Q4</c:v>
                </c:pt>
                <c:pt idx="204">
                  <c:v>2003:Q1</c:v>
                </c:pt>
                <c:pt idx="205">
                  <c:v>2003:Q2</c:v>
                </c:pt>
                <c:pt idx="206">
                  <c:v>2003:Q3</c:v>
                </c:pt>
                <c:pt idx="207">
                  <c:v>2003:Q4</c:v>
                </c:pt>
                <c:pt idx="208">
                  <c:v>2004:Q1</c:v>
                </c:pt>
                <c:pt idx="209">
                  <c:v>2004:Q2</c:v>
                </c:pt>
                <c:pt idx="210">
                  <c:v>2004:Q3</c:v>
                </c:pt>
                <c:pt idx="211">
                  <c:v>2004:Q4</c:v>
                </c:pt>
                <c:pt idx="212">
                  <c:v>2005:Q1</c:v>
                </c:pt>
                <c:pt idx="213">
                  <c:v>2005:Q2</c:v>
                </c:pt>
                <c:pt idx="214">
                  <c:v>2005:Q3</c:v>
                </c:pt>
                <c:pt idx="215">
                  <c:v>2005:Q4</c:v>
                </c:pt>
                <c:pt idx="216">
                  <c:v>2006:Q1</c:v>
                </c:pt>
                <c:pt idx="217">
                  <c:v>2006:Q2</c:v>
                </c:pt>
                <c:pt idx="218">
                  <c:v>2006:Q3</c:v>
                </c:pt>
                <c:pt idx="219">
                  <c:v>2006:Q4</c:v>
                </c:pt>
                <c:pt idx="220">
                  <c:v>2007:Q1</c:v>
                </c:pt>
                <c:pt idx="221">
                  <c:v>2007:Q2</c:v>
                </c:pt>
                <c:pt idx="222">
                  <c:v>2007:Q3</c:v>
                </c:pt>
                <c:pt idx="223">
                  <c:v>2007:Q4</c:v>
                </c:pt>
                <c:pt idx="224">
                  <c:v>2008:Q1</c:v>
                </c:pt>
                <c:pt idx="225">
                  <c:v>2008:Q2</c:v>
                </c:pt>
                <c:pt idx="226">
                  <c:v>2008:Q3</c:v>
                </c:pt>
                <c:pt idx="227">
                  <c:v>2008:Q4</c:v>
                </c:pt>
                <c:pt idx="228">
                  <c:v>2009:Q1</c:v>
                </c:pt>
                <c:pt idx="229">
                  <c:v>2009:Q2</c:v>
                </c:pt>
                <c:pt idx="230">
                  <c:v>2009:Q3</c:v>
                </c:pt>
                <c:pt idx="231">
                  <c:v>2009:Q4</c:v>
                </c:pt>
                <c:pt idx="232">
                  <c:v>2010:Q1</c:v>
                </c:pt>
                <c:pt idx="233">
                  <c:v>2010:Q2</c:v>
                </c:pt>
                <c:pt idx="234">
                  <c:v>2010:Q3</c:v>
                </c:pt>
                <c:pt idx="235">
                  <c:v>2010:Q4</c:v>
                </c:pt>
                <c:pt idx="236">
                  <c:v>2011:Q1</c:v>
                </c:pt>
                <c:pt idx="237">
                  <c:v>2011:Q2</c:v>
                </c:pt>
                <c:pt idx="238">
                  <c:v>2011:Q3</c:v>
                </c:pt>
                <c:pt idx="239">
                  <c:v>2011:Q4</c:v>
                </c:pt>
                <c:pt idx="240">
                  <c:v>2012:Q1</c:v>
                </c:pt>
                <c:pt idx="241">
                  <c:v>2012:Q2</c:v>
                </c:pt>
                <c:pt idx="242">
                  <c:v>2012:Q3</c:v>
                </c:pt>
                <c:pt idx="243">
                  <c:v>2012:Q4</c:v>
                </c:pt>
                <c:pt idx="244">
                  <c:v>2013:Q1</c:v>
                </c:pt>
                <c:pt idx="245">
                  <c:v>2013:Q2</c:v>
                </c:pt>
                <c:pt idx="246">
                  <c:v>2013:Q3</c:v>
                </c:pt>
                <c:pt idx="247">
                  <c:v>2013:Q4</c:v>
                </c:pt>
                <c:pt idx="248">
                  <c:v>2014:Q1</c:v>
                </c:pt>
                <c:pt idx="249">
                  <c:v>2014:Q2</c:v>
                </c:pt>
                <c:pt idx="250">
                  <c:v>2014:Q3</c:v>
                </c:pt>
                <c:pt idx="251">
                  <c:v>2014:Q4</c:v>
                </c:pt>
                <c:pt idx="252">
                  <c:v>2015:Q1</c:v>
                </c:pt>
                <c:pt idx="253">
                  <c:v>2015:Q2</c:v>
                </c:pt>
                <c:pt idx="254">
                  <c:v>2015:Q3</c:v>
                </c:pt>
                <c:pt idx="255">
                  <c:v>2015:Q4</c:v>
                </c:pt>
              </c:strCache>
            </c:strRef>
          </c:cat>
          <c:val>
            <c:numRef>
              <c:f>quarterly!$Q$23:$Q$278</c:f>
              <c:numCache>
                <c:formatCode>0.00</c:formatCode>
                <c:ptCount val="256"/>
                <c:pt idx="0">
                  <c:v>1.8849794923388601</c:v>
                </c:pt>
                <c:pt idx="1">
                  <c:v>2.3637809966416006</c:v>
                </c:pt>
                <c:pt idx="2">
                  <c:v>2.1149463997581877</c:v>
                </c:pt>
                <c:pt idx="3">
                  <c:v>2.2066941717242203</c:v>
                </c:pt>
                <c:pt idx="4">
                  <c:v>2.055189319211018</c:v>
                </c:pt>
                <c:pt idx="5">
                  <c:v>1.8643403588829717</c:v>
                </c:pt>
                <c:pt idx="6">
                  <c:v>2.0714634944320154</c:v>
                </c:pt>
                <c:pt idx="7">
                  <c:v>2.0449318745115383</c:v>
                </c:pt>
                <c:pt idx="8">
                  <c:v>2.4025802518007415</c:v>
                </c:pt>
                <c:pt idx="9">
                  <c:v>2.2492105611619264</c:v>
                </c:pt>
                <c:pt idx="10">
                  <c:v>2.2769621768053989</c:v>
                </c:pt>
                <c:pt idx="11">
                  <c:v>2.344594359889089</c:v>
                </c:pt>
                <c:pt idx="12">
                  <c:v>1.8391347609106243</c:v>
                </c:pt>
                <c:pt idx="13">
                  <c:v>1.9498113103807815</c:v>
                </c:pt>
                <c:pt idx="14">
                  <c:v>2.0386215532116534</c:v>
                </c:pt>
                <c:pt idx="15">
                  <c:v>1.7405502853806099</c:v>
                </c:pt>
                <c:pt idx="16">
                  <c:v>1.9777424273726418</c:v>
                </c:pt>
                <c:pt idx="17">
                  <c:v>2.3998197846147815</c:v>
                </c:pt>
                <c:pt idx="18">
                  <c:v>1.7333121225700672</c:v>
                </c:pt>
                <c:pt idx="19">
                  <c:v>1.9338046365886334</c:v>
                </c:pt>
                <c:pt idx="20">
                  <c:v>2.3807566699304443</c:v>
                </c:pt>
                <c:pt idx="21">
                  <c:v>2.2663114506525108</c:v>
                </c:pt>
                <c:pt idx="22">
                  <c:v>2.6417571966461724</c:v>
                </c:pt>
                <c:pt idx="23">
                  <c:v>3.1029731839066685</c:v>
                </c:pt>
                <c:pt idx="24">
                  <c:v>2.7243717257719382</c:v>
                </c:pt>
                <c:pt idx="25">
                  <c:v>2.5405045819893308</c:v>
                </c:pt>
                <c:pt idx="26">
                  <c:v>2.2502595803361345</c:v>
                </c:pt>
                <c:pt idx="27">
                  <c:v>2.1625985917898758</c:v>
                </c:pt>
                <c:pt idx="28">
                  <c:v>1.7263777203673407</c:v>
                </c:pt>
                <c:pt idx="29">
                  <c:v>1.5841171845685351</c:v>
                </c:pt>
                <c:pt idx="30">
                  <c:v>1.5398228252038837</c:v>
                </c:pt>
                <c:pt idx="31">
                  <c:v>1.6277369331696927</c:v>
                </c:pt>
                <c:pt idx="32">
                  <c:v>2.0344172723145095</c:v>
                </c:pt>
                <c:pt idx="33">
                  <c:v>1.9647774932622233</c:v>
                </c:pt>
                <c:pt idx="34">
                  <c:v>1.9511840960362146</c:v>
                </c:pt>
                <c:pt idx="35">
                  <c:v>2.4128060752917153</c:v>
                </c:pt>
                <c:pt idx="36">
                  <c:v>2.2834598195988396</c:v>
                </c:pt>
                <c:pt idx="37">
                  <c:v>2.1154779387073432</c:v>
                </c:pt>
                <c:pt idx="38">
                  <c:v>2.313401369717075</c:v>
                </c:pt>
                <c:pt idx="39">
                  <c:v>2.0273903741767425</c:v>
                </c:pt>
                <c:pt idx="40">
                  <c:v>2.021734340933127</c:v>
                </c:pt>
                <c:pt idx="41">
                  <c:v>1.6696839987446612</c:v>
                </c:pt>
                <c:pt idx="42">
                  <c:v>1.6581672749055518</c:v>
                </c:pt>
                <c:pt idx="43">
                  <c:v>1.4607763499046769</c:v>
                </c:pt>
                <c:pt idx="44">
                  <c:v>1.3561503140761206</c:v>
                </c:pt>
                <c:pt idx="45">
                  <c:v>1.3520354088138522</c:v>
                </c:pt>
                <c:pt idx="46">
                  <c:v>1.6201499120905354</c:v>
                </c:pt>
                <c:pt idx="47">
                  <c:v>1.5943993005870289</c:v>
                </c:pt>
                <c:pt idx="48">
                  <c:v>2.0924179396525573</c:v>
                </c:pt>
                <c:pt idx="49">
                  <c:v>1.938054459547228</c:v>
                </c:pt>
                <c:pt idx="50">
                  <c:v>1.939316986957045</c:v>
                </c:pt>
                <c:pt idx="51">
                  <c:v>1.7099414912532929</c:v>
                </c:pt>
                <c:pt idx="52">
                  <c:v>1.3788452807891332</c:v>
                </c:pt>
                <c:pt idx="53">
                  <c:v>1.4730007657544297</c:v>
                </c:pt>
                <c:pt idx="54">
                  <c:v>1.8002748248555041</c:v>
                </c:pt>
                <c:pt idx="55">
                  <c:v>1.7685566453106749</c:v>
                </c:pt>
                <c:pt idx="56">
                  <c:v>1.9588698546009937</c:v>
                </c:pt>
                <c:pt idx="57">
                  <c:v>1.7230125361386244</c:v>
                </c:pt>
                <c:pt idx="58">
                  <c:v>1.6618354754709954</c:v>
                </c:pt>
                <c:pt idx="59">
                  <c:v>2.0011263280537865</c:v>
                </c:pt>
                <c:pt idx="60">
                  <c:v>2.2123752839926465</c:v>
                </c:pt>
                <c:pt idx="61">
                  <c:v>2.4964682145655392</c:v>
                </c:pt>
                <c:pt idx="62">
                  <c:v>2.1957857176458622</c:v>
                </c:pt>
                <c:pt idx="63">
                  <c:v>2.1355594822692563</c:v>
                </c:pt>
                <c:pt idx="64">
                  <c:v>2.4752975907062917</c:v>
                </c:pt>
                <c:pt idx="65">
                  <c:v>2.5554665232450238</c:v>
                </c:pt>
                <c:pt idx="66">
                  <c:v>2.270346190191014</c:v>
                </c:pt>
                <c:pt idx="67">
                  <c:v>2.1824426352851747</c:v>
                </c:pt>
                <c:pt idx="68">
                  <c:v>1.8299186483956167</c:v>
                </c:pt>
                <c:pt idx="69">
                  <c:v>1.8377159373458176</c:v>
                </c:pt>
                <c:pt idx="70">
                  <c:v>1.6556959376498444</c:v>
                </c:pt>
                <c:pt idx="71">
                  <c:v>1.6771330081011655</c:v>
                </c:pt>
                <c:pt idx="72">
                  <c:v>1.9220496870834887</c:v>
                </c:pt>
                <c:pt idx="73">
                  <c:v>2.2038289591071938</c:v>
                </c:pt>
                <c:pt idx="74">
                  <c:v>2.0911183749028832</c:v>
                </c:pt>
                <c:pt idx="75">
                  <c:v>1.936710648649965</c:v>
                </c:pt>
                <c:pt idx="76">
                  <c:v>2.0166726185893893</c:v>
                </c:pt>
                <c:pt idx="77">
                  <c:v>2.124045614001131</c:v>
                </c:pt>
                <c:pt idx="78">
                  <c:v>2.5300600152803887</c:v>
                </c:pt>
                <c:pt idx="79">
                  <c:v>2.0784329511170196</c:v>
                </c:pt>
                <c:pt idx="80">
                  <c:v>1.7526669772075063</c:v>
                </c:pt>
                <c:pt idx="81">
                  <c:v>1.6715047723120815</c:v>
                </c:pt>
                <c:pt idx="82">
                  <c:v>1.8871838223969184</c:v>
                </c:pt>
                <c:pt idx="83">
                  <c:v>1.8837724439174024</c:v>
                </c:pt>
                <c:pt idx="84">
                  <c:v>1.8024335757977685</c:v>
                </c:pt>
                <c:pt idx="85">
                  <c:v>1.5646503304755841</c:v>
                </c:pt>
                <c:pt idx="86">
                  <c:v>1.4093425836826736</c:v>
                </c:pt>
                <c:pt idx="87">
                  <c:v>1.5571478976053492</c:v>
                </c:pt>
                <c:pt idx="88">
                  <c:v>1.4493570908011695</c:v>
                </c:pt>
                <c:pt idx="89">
                  <c:v>1.7439331918760537</c:v>
                </c:pt>
                <c:pt idx="90">
                  <c:v>1.4576161651339303</c:v>
                </c:pt>
                <c:pt idx="91">
                  <c:v>1.7530587018291457</c:v>
                </c:pt>
                <c:pt idx="92">
                  <c:v>2.0369242066783078</c:v>
                </c:pt>
                <c:pt idx="93">
                  <c:v>1.9015147777610903</c:v>
                </c:pt>
                <c:pt idx="94">
                  <c:v>1.5353688206702056</c:v>
                </c:pt>
                <c:pt idx="95">
                  <c:v>1.3319120670685853</c:v>
                </c:pt>
                <c:pt idx="96">
                  <c:v>1.1079882541589465</c:v>
                </c:pt>
                <c:pt idx="97">
                  <c:v>1.2583330743758014</c:v>
                </c:pt>
                <c:pt idx="98">
                  <c:v>0.79856806839198013</c:v>
                </c:pt>
                <c:pt idx="99">
                  <c:v>1.2678707070786959</c:v>
                </c:pt>
                <c:pt idx="100">
                  <c:v>1.3036005130938626</c:v>
                </c:pt>
                <c:pt idx="101">
                  <c:v>1.0472862182096461</c:v>
                </c:pt>
                <c:pt idx="102">
                  <c:v>1.2803193433757527</c:v>
                </c:pt>
                <c:pt idx="103">
                  <c:v>0.83801757922670761</c:v>
                </c:pt>
                <c:pt idx="104">
                  <c:v>0.79865817531851158</c:v>
                </c:pt>
                <c:pt idx="105">
                  <c:v>0.89137060966288539</c:v>
                </c:pt>
                <c:pt idx="106">
                  <c:v>1.0845989468159418</c:v>
                </c:pt>
                <c:pt idx="107">
                  <c:v>1.003365285062686</c:v>
                </c:pt>
                <c:pt idx="108">
                  <c:v>1.1458248167165241</c:v>
                </c:pt>
                <c:pt idx="109">
                  <c:v>1.2174451609991801</c:v>
                </c:pt>
                <c:pt idx="110">
                  <c:v>1.2698447468357634</c:v>
                </c:pt>
                <c:pt idx="111">
                  <c:v>0.96651259255611743</c:v>
                </c:pt>
                <c:pt idx="112">
                  <c:v>0.89256234105815158</c:v>
                </c:pt>
                <c:pt idx="113">
                  <c:v>0.49680657791395538</c:v>
                </c:pt>
                <c:pt idx="114">
                  <c:v>0.4795848837799796</c:v>
                </c:pt>
                <c:pt idx="115">
                  <c:v>0.54800781836007317</c:v>
                </c:pt>
                <c:pt idx="116">
                  <c:v>0.78848454003380941</c:v>
                </c:pt>
                <c:pt idx="117">
                  <c:v>0.42581147791130219</c:v>
                </c:pt>
                <c:pt idx="118">
                  <c:v>0.85889297097355455</c:v>
                </c:pt>
                <c:pt idx="119">
                  <c:v>0.53714278344164479</c:v>
                </c:pt>
                <c:pt idx="120">
                  <c:v>0.51537087421019112</c:v>
                </c:pt>
                <c:pt idx="121">
                  <c:v>0.51125110718906053</c:v>
                </c:pt>
                <c:pt idx="122">
                  <c:v>3.4667914486763429E-2</c:v>
                </c:pt>
                <c:pt idx="123">
                  <c:v>0.35268546996175559</c:v>
                </c:pt>
                <c:pt idx="124">
                  <c:v>0.11627432604262919</c:v>
                </c:pt>
                <c:pt idx="125">
                  <c:v>8.6493038213117004E-2</c:v>
                </c:pt>
                <c:pt idx="126">
                  <c:v>-0.15153174393603633</c:v>
                </c:pt>
                <c:pt idx="127">
                  <c:v>-9.9761244690887846E-2</c:v>
                </c:pt>
                <c:pt idx="128">
                  <c:v>5.4945887346331788E-2</c:v>
                </c:pt>
                <c:pt idx="129">
                  <c:v>-1.5008480542110547E-2</c:v>
                </c:pt>
                <c:pt idx="130">
                  <c:v>0.33133094537992253</c:v>
                </c:pt>
                <c:pt idx="131">
                  <c:v>0.43313480426757056</c:v>
                </c:pt>
                <c:pt idx="132">
                  <c:v>0.22575143005102344</c:v>
                </c:pt>
                <c:pt idx="133">
                  <c:v>0.33064113339119294</c:v>
                </c:pt>
                <c:pt idx="134">
                  <c:v>0.58679548235303047</c:v>
                </c:pt>
                <c:pt idx="135">
                  <c:v>0.67138070079339829</c:v>
                </c:pt>
                <c:pt idx="136">
                  <c:v>0.60597510273322264</c:v>
                </c:pt>
                <c:pt idx="137">
                  <c:v>0.96673356279546618</c:v>
                </c:pt>
                <c:pt idx="138">
                  <c:v>0.58878609391040171</c:v>
                </c:pt>
                <c:pt idx="139">
                  <c:v>0.64960696656489247</c:v>
                </c:pt>
                <c:pt idx="140">
                  <c:v>0.34644903253356168</c:v>
                </c:pt>
                <c:pt idx="141">
                  <c:v>0.67839006651022626</c:v>
                </c:pt>
                <c:pt idx="142">
                  <c:v>0.87650903776935363</c:v>
                </c:pt>
                <c:pt idx="143">
                  <c:v>0.8361596494662622</c:v>
                </c:pt>
                <c:pt idx="144">
                  <c:v>1.1820835963352905</c:v>
                </c:pt>
                <c:pt idx="145">
                  <c:v>1.2903338075836326</c:v>
                </c:pt>
                <c:pt idx="146">
                  <c:v>1.5981973079132046</c:v>
                </c:pt>
                <c:pt idx="147">
                  <c:v>1.5791392031754012</c:v>
                </c:pt>
                <c:pt idx="148">
                  <c:v>1.3608741847366652</c:v>
                </c:pt>
                <c:pt idx="149">
                  <c:v>1.0906059617959609</c:v>
                </c:pt>
                <c:pt idx="150">
                  <c:v>1.1149756304634175</c:v>
                </c:pt>
                <c:pt idx="151">
                  <c:v>0.99108166416752397</c:v>
                </c:pt>
                <c:pt idx="152">
                  <c:v>0.82658271395611282</c:v>
                </c:pt>
                <c:pt idx="153">
                  <c:v>0.94468192903438042</c:v>
                </c:pt>
                <c:pt idx="154">
                  <c:v>0.81212595611732874</c:v>
                </c:pt>
                <c:pt idx="155">
                  <c:v>0.85756010335197375</c:v>
                </c:pt>
                <c:pt idx="156">
                  <c:v>0.75826723113818306</c:v>
                </c:pt>
                <c:pt idx="157">
                  <c:v>0.71460447247061898</c:v>
                </c:pt>
                <c:pt idx="158">
                  <c:v>0.64377652316333422</c:v>
                </c:pt>
                <c:pt idx="159">
                  <c:v>0.6532357641739005</c:v>
                </c:pt>
                <c:pt idx="160">
                  <c:v>1.3763828010710195</c:v>
                </c:pt>
                <c:pt idx="161">
                  <c:v>1.0803733969454683</c:v>
                </c:pt>
                <c:pt idx="162">
                  <c:v>1.0238665278283701</c:v>
                </c:pt>
                <c:pt idx="163">
                  <c:v>0.9667918477387818</c:v>
                </c:pt>
                <c:pt idx="164">
                  <c:v>0.31600485762368524</c:v>
                </c:pt>
                <c:pt idx="165">
                  <c:v>0.15681973908330576</c:v>
                </c:pt>
                <c:pt idx="166">
                  <c:v>-9.1851393380937923E-2</c:v>
                </c:pt>
                <c:pt idx="167">
                  <c:v>0.10832377710519843</c:v>
                </c:pt>
                <c:pt idx="168">
                  <c:v>1.6044436947347827E-2</c:v>
                </c:pt>
                <c:pt idx="169">
                  <c:v>7.6421463527984498E-2</c:v>
                </c:pt>
                <c:pt idx="170">
                  <c:v>-6.0532179667825016E-2</c:v>
                </c:pt>
                <c:pt idx="171">
                  <c:v>0.12324102449502417</c:v>
                </c:pt>
                <c:pt idx="172">
                  <c:v>8.7626662515445347E-2</c:v>
                </c:pt>
                <c:pt idx="173">
                  <c:v>0.23245985089645452</c:v>
                </c:pt>
                <c:pt idx="174">
                  <c:v>0.25023908327195504</c:v>
                </c:pt>
                <c:pt idx="175">
                  <c:v>0.34222120810883355</c:v>
                </c:pt>
                <c:pt idx="176">
                  <c:v>0.60907134458717782</c:v>
                </c:pt>
                <c:pt idx="177">
                  <c:v>0.37200992169659231</c:v>
                </c:pt>
                <c:pt idx="178">
                  <c:v>0.41736767780050882</c:v>
                </c:pt>
                <c:pt idx="179">
                  <c:v>0.54705813497259215</c:v>
                </c:pt>
                <c:pt idx="180">
                  <c:v>-7.3001778702491485E-2</c:v>
                </c:pt>
                <c:pt idx="181">
                  <c:v>0.11600304802989762</c:v>
                </c:pt>
                <c:pt idx="182">
                  <c:v>0.33536168588917847</c:v>
                </c:pt>
                <c:pt idx="183">
                  <c:v>0.32918338331427754</c:v>
                </c:pt>
                <c:pt idx="184">
                  <c:v>0.78820085704736353</c:v>
                </c:pt>
                <c:pt idx="185">
                  <c:v>1.149198617237726</c:v>
                </c:pt>
                <c:pt idx="186">
                  <c:v>1.5425555797250163</c:v>
                </c:pt>
                <c:pt idx="187">
                  <c:v>1.2484838766054656</c:v>
                </c:pt>
                <c:pt idx="188">
                  <c:v>1.6624572629775241</c:v>
                </c:pt>
                <c:pt idx="189">
                  <c:v>1.6497523118079389</c:v>
                </c:pt>
                <c:pt idx="190">
                  <c:v>1.7195910952771556</c:v>
                </c:pt>
                <c:pt idx="191">
                  <c:v>1.8985605679762636</c:v>
                </c:pt>
                <c:pt idx="192">
                  <c:v>1.8859849706435863</c:v>
                </c:pt>
                <c:pt idx="193">
                  <c:v>1.8918538706563002</c:v>
                </c:pt>
                <c:pt idx="194">
                  <c:v>1.8979859893254782</c:v>
                </c:pt>
                <c:pt idx="195">
                  <c:v>2.0444983777362968</c:v>
                </c:pt>
                <c:pt idx="196">
                  <c:v>1.7448749950200622</c:v>
                </c:pt>
                <c:pt idx="197">
                  <c:v>2.047836759675167</c:v>
                </c:pt>
                <c:pt idx="198">
                  <c:v>2.0982147224250909</c:v>
                </c:pt>
                <c:pt idx="199">
                  <c:v>2.2335319582909139</c:v>
                </c:pt>
                <c:pt idx="200">
                  <c:v>2.6336633211442164</c:v>
                </c:pt>
                <c:pt idx="201">
                  <c:v>2.4391089289123928</c:v>
                </c:pt>
                <c:pt idx="202">
                  <c:v>2.2908721789445456</c:v>
                </c:pt>
                <c:pt idx="203">
                  <c:v>2.2949518484453302</c:v>
                </c:pt>
                <c:pt idx="204">
                  <c:v>2.2383119934648743</c:v>
                </c:pt>
                <c:pt idx="205">
                  <c:v>2.2546858802160124</c:v>
                </c:pt>
                <c:pt idx="206">
                  <c:v>2.2642117052706459</c:v>
                </c:pt>
                <c:pt idx="207">
                  <c:v>2.267562532296052</c:v>
                </c:pt>
                <c:pt idx="208">
                  <c:v>2.0015791652815533</c:v>
                </c:pt>
                <c:pt idx="209">
                  <c:v>2.2504622938461947</c:v>
                </c:pt>
                <c:pt idx="210">
                  <c:v>2.3591525842176453</c:v>
                </c:pt>
                <c:pt idx="211">
                  <c:v>2.1575441191230409</c:v>
                </c:pt>
                <c:pt idx="212">
                  <c:v>2.2053598367512164</c:v>
                </c:pt>
                <c:pt idx="213">
                  <c:v>2.0171269415975539</c:v>
                </c:pt>
                <c:pt idx="214">
                  <c:v>2.0263985861237686</c:v>
                </c:pt>
                <c:pt idx="215">
                  <c:v>1.7012466066757113</c:v>
                </c:pt>
                <c:pt idx="216">
                  <c:v>1.7939738501107179</c:v>
                </c:pt>
                <c:pt idx="217">
                  <c:v>1.4427615146139972</c:v>
                </c:pt>
                <c:pt idx="218">
                  <c:v>1.25559202316578</c:v>
                </c:pt>
                <c:pt idx="219">
                  <c:v>1.1186878337181894</c:v>
                </c:pt>
                <c:pt idx="220">
                  <c:v>0.76435474312306562</c:v>
                </c:pt>
                <c:pt idx="221">
                  <c:v>0.75370518823158839</c:v>
                </c:pt>
                <c:pt idx="222">
                  <c:v>0.69667586812016935</c:v>
                </c:pt>
                <c:pt idx="223">
                  <c:v>0.81957051217292298</c:v>
                </c:pt>
                <c:pt idx="224">
                  <c:v>0.55307439370269385</c:v>
                </c:pt>
                <c:pt idx="225">
                  <c:v>0.33320051802996159</c:v>
                </c:pt>
                <c:pt idx="226">
                  <c:v>0.18303327842081901</c:v>
                </c:pt>
                <c:pt idx="227">
                  <c:v>0.28723943055584794</c:v>
                </c:pt>
                <c:pt idx="228">
                  <c:v>0.53224950575498153</c:v>
                </c:pt>
                <c:pt idx="229">
                  <c:v>0.77288446390320265</c:v>
                </c:pt>
                <c:pt idx="230">
                  <c:v>0.64889562628971531</c:v>
                </c:pt>
                <c:pt idx="231">
                  <c:v>0.62206443265208844</c:v>
                </c:pt>
                <c:pt idx="232">
                  <c:v>0.36821192292457378</c:v>
                </c:pt>
                <c:pt idx="233">
                  <c:v>0.24750810924754232</c:v>
                </c:pt>
                <c:pt idx="234">
                  <c:v>0.29029393479367027</c:v>
                </c:pt>
                <c:pt idx="235">
                  <c:v>0.30293866062023395</c:v>
                </c:pt>
                <c:pt idx="236">
                  <c:v>8.4068749588120092E-2</c:v>
                </c:pt>
                <c:pt idx="237">
                  <c:v>0.18869454346660247</c:v>
                </c:pt>
                <c:pt idx="238">
                  <c:v>0.30732832296926105</c:v>
                </c:pt>
                <c:pt idx="239">
                  <c:v>0.36073097236826179</c:v>
                </c:pt>
                <c:pt idx="240">
                  <c:v>0.60308193087429296</c:v>
                </c:pt>
                <c:pt idx="241">
                  <c:v>0.69608751861947549</c:v>
                </c:pt>
                <c:pt idx="242">
                  <c:v>0.62590578127458818</c:v>
                </c:pt>
                <c:pt idx="243">
                  <c:v>0.47284293181452186</c:v>
                </c:pt>
                <c:pt idx="244">
                  <c:v>0.64497821350640983</c:v>
                </c:pt>
                <c:pt idx="245">
                  <c:v>0.63627900876643217</c:v>
                </c:pt>
                <c:pt idx="246">
                  <c:v>0.61770357829581057</c:v>
                </c:pt>
                <c:pt idx="247">
                  <c:v>0.71174875449396136</c:v>
                </c:pt>
                <c:pt idx="248">
                  <c:v>0.32822589997881391</c:v>
                </c:pt>
                <c:pt idx="249">
                  <c:v>-5.055071710335768E-3</c:v>
                </c:pt>
                <c:pt idx="250">
                  <c:v>0.10372230505067334</c:v>
                </c:pt>
                <c:pt idx="251">
                  <c:v>-3.1689453768455347E-2</c:v>
                </c:pt>
                <c:pt idx="252">
                  <c:v>0.15449582673750495</c:v>
                </c:pt>
                <c:pt idx="253">
                  <c:v>0.4404372875678636</c:v>
                </c:pt>
                <c:pt idx="254">
                  <c:v>0.37308183705929332</c:v>
                </c:pt>
                <c:pt idx="255">
                  <c:v>0.34229414666027136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734464"/>
        <c:axId val="76736000"/>
      </c:lineChart>
      <c:dateAx>
        <c:axId val="7673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736000"/>
        <c:crosses val="autoZero"/>
        <c:auto val="0"/>
        <c:lblOffset val="100"/>
        <c:baseTimeUnit val="days"/>
        <c:majorUnit val="40"/>
      </c:dateAx>
      <c:valAx>
        <c:axId val="7673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73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635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quarterly!$A$23:$A$278</c:f>
              <c:strCache>
                <c:ptCount val="256"/>
                <c:pt idx="0">
                  <c:v>1952:Q1</c:v>
                </c:pt>
                <c:pt idx="1">
                  <c:v>1952:Q2</c:v>
                </c:pt>
                <c:pt idx="2">
                  <c:v>1952:Q3</c:v>
                </c:pt>
                <c:pt idx="3">
                  <c:v>1952:Q4</c:v>
                </c:pt>
                <c:pt idx="4">
                  <c:v>1953:Q1</c:v>
                </c:pt>
                <c:pt idx="5">
                  <c:v>1953:Q2</c:v>
                </c:pt>
                <c:pt idx="6">
                  <c:v>1953:Q3</c:v>
                </c:pt>
                <c:pt idx="7">
                  <c:v>1953:Q4</c:v>
                </c:pt>
                <c:pt idx="8">
                  <c:v>1954:Q1</c:v>
                </c:pt>
                <c:pt idx="9">
                  <c:v>1954:Q2</c:v>
                </c:pt>
                <c:pt idx="10">
                  <c:v>1954:Q3</c:v>
                </c:pt>
                <c:pt idx="11">
                  <c:v>1954:Q4</c:v>
                </c:pt>
                <c:pt idx="12">
                  <c:v>1955:Q1</c:v>
                </c:pt>
                <c:pt idx="13">
                  <c:v>1955:Q2</c:v>
                </c:pt>
                <c:pt idx="14">
                  <c:v>1955:Q3</c:v>
                </c:pt>
                <c:pt idx="15">
                  <c:v>1955:Q4</c:v>
                </c:pt>
                <c:pt idx="16">
                  <c:v>1956:Q1</c:v>
                </c:pt>
                <c:pt idx="17">
                  <c:v>1956:Q2</c:v>
                </c:pt>
                <c:pt idx="18">
                  <c:v>1956:Q3</c:v>
                </c:pt>
                <c:pt idx="19">
                  <c:v>1956:Q4</c:v>
                </c:pt>
                <c:pt idx="20">
                  <c:v>1957:Q1</c:v>
                </c:pt>
                <c:pt idx="21">
                  <c:v>1957:Q2</c:v>
                </c:pt>
                <c:pt idx="22">
                  <c:v>1957:Q3</c:v>
                </c:pt>
                <c:pt idx="23">
                  <c:v>1957:Q4</c:v>
                </c:pt>
                <c:pt idx="24">
                  <c:v>1958:Q1</c:v>
                </c:pt>
                <c:pt idx="25">
                  <c:v>1958:Q2</c:v>
                </c:pt>
                <c:pt idx="26">
                  <c:v>1958:Q3</c:v>
                </c:pt>
                <c:pt idx="27">
                  <c:v>1958:Q4</c:v>
                </c:pt>
                <c:pt idx="28">
                  <c:v>1959:Q1</c:v>
                </c:pt>
                <c:pt idx="29">
                  <c:v>1959:Q2</c:v>
                </c:pt>
                <c:pt idx="30">
                  <c:v>1959:Q3</c:v>
                </c:pt>
                <c:pt idx="31">
                  <c:v>1959:Q4</c:v>
                </c:pt>
                <c:pt idx="32">
                  <c:v>1960:Q1</c:v>
                </c:pt>
                <c:pt idx="33">
                  <c:v>1960:Q2</c:v>
                </c:pt>
                <c:pt idx="34">
                  <c:v>1960:Q3</c:v>
                </c:pt>
                <c:pt idx="35">
                  <c:v>1960:Q4</c:v>
                </c:pt>
                <c:pt idx="36">
                  <c:v>1961:Q1</c:v>
                </c:pt>
                <c:pt idx="37">
                  <c:v>1961:Q2</c:v>
                </c:pt>
                <c:pt idx="38">
                  <c:v>1961:Q3</c:v>
                </c:pt>
                <c:pt idx="39">
                  <c:v>1961:Q4</c:v>
                </c:pt>
                <c:pt idx="40">
                  <c:v>1962:Q1</c:v>
                </c:pt>
                <c:pt idx="41">
                  <c:v>1962:Q2</c:v>
                </c:pt>
                <c:pt idx="42">
                  <c:v>1962:Q3</c:v>
                </c:pt>
                <c:pt idx="43">
                  <c:v>1962:Q4</c:v>
                </c:pt>
                <c:pt idx="44">
                  <c:v>1963:Q1</c:v>
                </c:pt>
                <c:pt idx="45">
                  <c:v>1963:Q2</c:v>
                </c:pt>
                <c:pt idx="46">
                  <c:v>1963:Q3</c:v>
                </c:pt>
                <c:pt idx="47">
                  <c:v>1963:Q4</c:v>
                </c:pt>
                <c:pt idx="48">
                  <c:v>1964:Q1</c:v>
                </c:pt>
                <c:pt idx="49">
                  <c:v>1964:Q2</c:v>
                </c:pt>
                <c:pt idx="50">
                  <c:v>1964:Q3</c:v>
                </c:pt>
                <c:pt idx="51">
                  <c:v>1964:Q4</c:v>
                </c:pt>
                <c:pt idx="52">
                  <c:v>1965:Q1</c:v>
                </c:pt>
                <c:pt idx="53">
                  <c:v>1965:Q2</c:v>
                </c:pt>
                <c:pt idx="54">
                  <c:v>1965:Q3</c:v>
                </c:pt>
                <c:pt idx="55">
                  <c:v>1965:Q4</c:v>
                </c:pt>
                <c:pt idx="56">
                  <c:v>1966:Q1</c:v>
                </c:pt>
                <c:pt idx="57">
                  <c:v>1966:Q2</c:v>
                </c:pt>
                <c:pt idx="58">
                  <c:v>1966:Q3</c:v>
                </c:pt>
                <c:pt idx="59">
                  <c:v>1966:Q4</c:v>
                </c:pt>
                <c:pt idx="60">
                  <c:v>1967:Q1</c:v>
                </c:pt>
                <c:pt idx="61">
                  <c:v>1967:Q2</c:v>
                </c:pt>
                <c:pt idx="62">
                  <c:v>1967:Q3</c:v>
                </c:pt>
                <c:pt idx="63">
                  <c:v>1967:Q4</c:v>
                </c:pt>
                <c:pt idx="64">
                  <c:v>1968:Q1</c:v>
                </c:pt>
                <c:pt idx="65">
                  <c:v>1968:Q2</c:v>
                </c:pt>
                <c:pt idx="66">
                  <c:v>1968:Q3</c:v>
                </c:pt>
                <c:pt idx="67">
                  <c:v>1968:Q4</c:v>
                </c:pt>
                <c:pt idx="68">
                  <c:v>1969:Q1</c:v>
                </c:pt>
                <c:pt idx="69">
                  <c:v>1969:Q2</c:v>
                </c:pt>
                <c:pt idx="70">
                  <c:v>1969:Q3</c:v>
                </c:pt>
                <c:pt idx="71">
                  <c:v>1969:Q4</c:v>
                </c:pt>
                <c:pt idx="72">
                  <c:v>1970:Q1</c:v>
                </c:pt>
                <c:pt idx="73">
                  <c:v>1970:Q2</c:v>
                </c:pt>
                <c:pt idx="74">
                  <c:v>1970:Q3</c:v>
                </c:pt>
                <c:pt idx="75">
                  <c:v>1970:Q4</c:v>
                </c:pt>
                <c:pt idx="76">
                  <c:v>1971:Q1</c:v>
                </c:pt>
                <c:pt idx="77">
                  <c:v>1971:Q2</c:v>
                </c:pt>
                <c:pt idx="78">
                  <c:v>1971:Q3</c:v>
                </c:pt>
                <c:pt idx="79">
                  <c:v>1971:Q4</c:v>
                </c:pt>
                <c:pt idx="80">
                  <c:v>1972:Q1</c:v>
                </c:pt>
                <c:pt idx="81">
                  <c:v>1972:Q2</c:v>
                </c:pt>
                <c:pt idx="82">
                  <c:v>1972:Q3</c:v>
                </c:pt>
                <c:pt idx="83">
                  <c:v>1972:Q4</c:v>
                </c:pt>
                <c:pt idx="84">
                  <c:v>1973:Q1</c:v>
                </c:pt>
                <c:pt idx="85">
                  <c:v>1973:Q2</c:v>
                </c:pt>
                <c:pt idx="86">
                  <c:v>1973:Q3</c:v>
                </c:pt>
                <c:pt idx="87">
                  <c:v>1973:Q4</c:v>
                </c:pt>
                <c:pt idx="88">
                  <c:v>1974:Q1</c:v>
                </c:pt>
                <c:pt idx="89">
                  <c:v>1974:Q2</c:v>
                </c:pt>
                <c:pt idx="90">
                  <c:v>1974:Q3</c:v>
                </c:pt>
                <c:pt idx="91">
                  <c:v>1974:Q4</c:v>
                </c:pt>
                <c:pt idx="92">
                  <c:v>1975:Q1</c:v>
                </c:pt>
                <c:pt idx="93">
                  <c:v>1975:Q2</c:v>
                </c:pt>
                <c:pt idx="94">
                  <c:v>1975:Q3</c:v>
                </c:pt>
                <c:pt idx="95">
                  <c:v>1975:Q4</c:v>
                </c:pt>
                <c:pt idx="96">
                  <c:v>1976:Q1</c:v>
                </c:pt>
                <c:pt idx="97">
                  <c:v>1976:Q2</c:v>
                </c:pt>
                <c:pt idx="98">
                  <c:v>1976:Q3</c:v>
                </c:pt>
                <c:pt idx="99">
                  <c:v>1976:Q4</c:v>
                </c:pt>
                <c:pt idx="100">
                  <c:v>1977:Q1</c:v>
                </c:pt>
                <c:pt idx="101">
                  <c:v>1977:Q2</c:v>
                </c:pt>
                <c:pt idx="102">
                  <c:v>1977:Q3</c:v>
                </c:pt>
                <c:pt idx="103">
                  <c:v>1977:Q4</c:v>
                </c:pt>
                <c:pt idx="104">
                  <c:v>1978:Q1</c:v>
                </c:pt>
                <c:pt idx="105">
                  <c:v>1978:Q2</c:v>
                </c:pt>
                <c:pt idx="106">
                  <c:v>1978:Q3</c:v>
                </c:pt>
                <c:pt idx="107">
                  <c:v>1978:Q4</c:v>
                </c:pt>
                <c:pt idx="108">
                  <c:v>1979:Q1</c:v>
                </c:pt>
                <c:pt idx="109">
                  <c:v>1979:Q2</c:v>
                </c:pt>
                <c:pt idx="110">
                  <c:v>1979:Q3</c:v>
                </c:pt>
                <c:pt idx="111">
                  <c:v>1979:Q4</c:v>
                </c:pt>
                <c:pt idx="112">
                  <c:v>1980:Q1</c:v>
                </c:pt>
                <c:pt idx="113">
                  <c:v>1980:Q2</c:v>
                </c:pt>
                <c:pt idx="114">
                  <c:v>1980:Q3</c:v>
                </c:pt>
                <c:pt idx="115">
                  <c:v>1980:Q4</c:v>
                </c:pt>
                <c:pt idx="116">
                  <c:v>1981:Q1</c:v>
                </c:pt>
                <c:pt idx="117">
                  <c:v>1981:Q2</c:v>
                </c:pt>
                <c:pt idx="118">
                  <c:v>1981:Q3</c:v>
                </c:pt>
                <c:pt idx="119">
                  <c:v>1981:Q4</c:v>
                </c:pt>
                <c:pt idx="120">
                  <c:v>1982:Q1</c:v>
                </c:pt>
                <c:pt idx="121">
                  <c:v>1982:Q2</c:v>
                </c:pt>
                <c:pt idx="122">
                  <c:v>1982:Q3</c:v>
                </c:pt>
                <c:pt idx="123">
                  <c:v>1982:Q4</c:v>
                </c:pt>
                <c:pt idx="124">
                  <c:v>1983:Q1</c:v>
                </c:pt>
                <c:pt idx="125">
                  <c:v>1983:Q2</c:v>
                </c:pt>
                <c:pt idx="126">
                  <c:v>1983:Q3</c:v>
                </c:pt>
                <c:pt idx="127">
                  <c:v>1983:Q4</c:v>
                </c:pt>
                <c:pt idx="128">
                  <c:v>1984:Q1</c:v>
                </c:pt>
                <c:pt idx="129">
                  <c:v>1984:Q2</c:v>
                </c:pt>
                <c:pt idx="130">
                  <c:v>1984:Q3</c:v>
                </c:pt>
                <c:pt idx="131">
                  <c:v>1984:Q4</c:v>
                </c:pt>
                <c:pt idx="132">
                  <c:v>1985:Q1</c:v>
                </c:pt>
                <c:pt idx="133">
                  <c:v>1985:Q2</c:v>
                </c:pt>
                <c:pt idx="134">
                  <c:v>1985:Q3</c:v>
                </c:pt>
                <c:pt idx="135">
                  <c:v>1985:Q4</c:v>
                </c:pt>
                <c:pt idx="136">
                  <c:v>1986:Q1</c:v>
                </c:pt>
                <c:pt idx="137">
                  <c:v>1986:Q2</c:v>
                </c:pt>
                <c:pt idx="138">
                  <c:v>1986:Q3</c:v>
                </c:pt>
                <c:pt idx="139">
                  <c:v>1986:Q4</c:v>
                </c:pt>
                <c:pt idx="140">
                  <c:v>1987:Q1</c:v>
                </c:pt>
                <c:pt idx="141">
                  <c:v>1987:Q2</c:v>
                </c:pt>
                <c:pt idx="142">
                  <c:v>1987:Q3</c:v>
                </c:pt>
                <c:pt idx="143">
                  <c:v>1987:Q4</c:v>
                </c:pt>
                <c:pt idx="144">
                  <c:v>1988:Q1</c:v>
                </c:pt>
                <c:pt idx="145">
                  <c:v>1988:Q2</c:v>
                </c:pt>
                <c:pt idx="146">
                  <c:v>1988:Q3</c:v>
                </c:pt>
                <c:pt idx="147">
                  <c:v>1988:Q4</c:v>
                </c:pt>
                <c:pt idx="148">
                  <c:v>1989:Q1</c:v>
                </c:pt>
                <c:pt idx="149">
                  <c:v>1989:Q2</c:v>
                </c:pt>
                <c:pt idx="150">
                  <c:v>1989:Q3</c:v>
                </c:pt>
                <c:pt idx="151">
                  <c:v>1989:Q4</c:v>
                </c:pt>
                <c:pt idx="152">
                  <c:v>1990:Q1</c:v>
                </c:pt>
                <c:pt idx="153">
                  <c:v>1990:Q2</c:v>
                </c:pt>
                <c:pt idx="154">
                  <c:v>1990:Q3</c:v>
                </c:pt>
                <c:pt idx="155">
                  <c:v>1990:Q4</c:v>
                </c:pt>
                <c:pt idx="156">
                  <c:v>1991:Q1</c:v>
                </c:pt>
                <c:pt idx="157">
                  <c:v>1991:Q2</c:v>
                </c:pt>
                <c:pt idx="158">
                  <c:v>1991:Q3</c:v>
                </c:pt>
                <c:pt idx="159">
                  <c:v>1991:Q4</c:v>
                </c:pt>
                <c:pt idx="160">
                  <c:v>1992:Q1</c:v>
                </c:pt>
                <c:pt idx="161">
                  <c:v>1992:Q2</c:v>
                </c:pt>
                <c:pt idx="162">
                  <c:v>1992:Q3</c:v>
                </c:pt>
                <c:pt idx="163">
                  <c:v>1992:Q4</c:v>
                </c:pt>
                <c:pt idx="164">
                  <c:v>1993:Q1</c:v>
                </c:pt>
                <c:pt idx="165">
                  <c:v>1993:Q2</c:v>
                </c:pt>
                <c:pt idx="166">
                  <c:v>1993:Q3</c:v>
                </c:pt>
                <c:pt idx="167">
                  <c:v>1993:Q4</c:v>
                </c:pt>
                <c:pt idx="168">
                  <c:v>1994:Q1</c:v>
                </c:pt>
                <c:pt idx="169">
                  <c:v>1994:Q2</c:v>
                </c:pt>
                <c:pt idx="170">
                  <c:v>1994:Q3</c:v>
                </c:pt>
                <c:pt idx="171">
                  <c:v>1994:Q4</c:v>
                </c:pt>
                <c:pt idx="172">
                  <c:v>1995:Q1</c:v>
                </c:pt>
                <c:pt idx="173">
                  <c:v>1995:Q2</c:v>
                </c:pt>
                <c:pt idx="174">
                  <c:v>1995:Q3</c:v>
                </c:pt>
                <c:pt idx="175">
                  <c:v>1995:Q4</c:v>
                </c:pt>
                <c:pt idx="176">
                  <c:v>1996:Q1</c:v>
                </c:pt>
                <c:pt idx="177">
                  <c:v>1996:Q2</c:v>
                </c:pt>
                <c:pt idx="178">
                  <c:v>1996:Q3</c:v>
                </c:pt>
                <c:pt idx="179">
                  <c:v>1996:Q4</c:v>
                </c:pt>
                <c:pt idx="180">
                  <c:v>1997:Q1</c:v>
                </c:pt>
                <c:pt idx="181">
                  <c:v>1997:Q2</c:v>
                </c:pt>
                <c:pt idx="182">
                  <c:v>1997:Q3</c:v>
                </c:pt>
                <c:pt idx="183">
                  <c:v>1997:Q4</c:v>
                </c:pt>
                <c:pt idx="184">
                  <c:v>1998:Q1</c:v>
                </c:pt>
                <c:pt idx="185">
                  <c:v>1998:Q2</c:v>
                </c:pt>
                <c:pt idx="186">
                  <c:v>1998:Q3</c:v>
                </c:pt>
                <c:pt idx="187">
                  <c:v>1998:Q4</c:v>
                </c:pt>
                <c:pt idx="188">
                  <c:v>1999:Q1</c:v>
                </c:pt>
                <c:pt idx="189">
                  <c:v>1999:Q2</c:v>
                </c:pt>
                <c:pt idx="190">
                  <c:v>1999:Q3</c:v>
                </c:pt>
                <c:pt idx="191">
                  <c:v>1999:Q4</c:v>
                </c:pt>
                <c:pt idx="192">
                  <c:v>2000:Q1</c:v>
                </c:pt>
                <c:pt idx="193">
                  <c:v>2000:Q2</c:v>
                </c:pt>
                <c:pt idx="194">
                  <c:v>2000:Q3</c:v>
                </c:pt>
                <c:pt idx="195">
                  <c:v>2000:Q4</c:v>
                </c:pt>
                <c:pt idx="196">
                  <c:v>2001:Q1</c:v>
                </c:pt>
                <c:pt idx="197">
                  <c:v>2001:Q2</c:v>
                </c:pt>
                <c:pt idx="198">
                  <c:v>2001:Q3</c:v>
                </c:pt>
                <c:pt idx="199">
                  <c:v>2001:Q4</c:v>
                </c:pt>
                <c:pt idx="200">
                  <c:v>2002:Q1</c:v>
                </c:pt>
                <c:pt idx="201">
                  <c:v>2002:Q2</c:v>
                </c:pt>
                <c:pt idx="202">
                  <c:v>2002:Q3</c:v>
                </c:pt>
                <c:pt idx="203">
                  <c:v>2002:Q4</c:v>
                </c:pt>
                <c:pt idx="204">
                  <c:v>2003:Q1</c:v>
                </c:pt>
                <c:pt idx="205">
                  <c:v>2003:Q2</c:v>
                </c:pt>
                <c:pt idx="206">
                  <c:v>2003:Q3</c:v>
                </c:pt>
                <c:pt idx="207">
                  <c:v>2003:Q4</c:v>
                </c:pt>
                <c:pt idx="208">
                  <c:v>2004:Q1</c:v>
                </c:pt>
                <c:pt idx="209">
                  <c:v>2004:Q2</c:v>
                </c:pt>
                <c:pt idx="210">
                  <c:v>2004:Q3</c:v>
                </c:pt>
                <c:pt idx="211">
                  <c:v>2004:Q4</c:v>
                </c:pt>
                <c:pt idx="212">
                  <c:v>2005:Q1</c:v>
                </c:pt>
                <c:pt idx="213">
                  <c:v>2005:Q2</c:v>
                </c:pt>
                <c:pt idx="214">
                  <c:v>2005:Q3</c:v>
                </c:pt>
                <c:pt idx="215">
                  <c:v>2005:Q4</c:v>
                </c:pt>
                <c:pt idx="216">
                  <c:v>2006:Q1</c:v>
                </c:pt>
                <c:pt idx="217">
                  <c:v>2006:Q2</c:v>
                </c:pt>
                <c:pt idx="218">
                  <c:v>2006:Q3</c:v>
                </c:pt>
                <c:pt idx="219">
                  <c:v>2006:Q4</c:v>
                </c:pt>
                <c:pt idx="220">
                  <c:v>2007:Q1</c:v>
                </c:pt>
                <c:pt idx="221">
                  <c:v>2007:Q2</c:v>
                </c:pt>
                <c:pt idx="222">
                  <c:v>2007:Q3</c:v>
                </c:pt>
                <c:pt idx="223">
                  <c:v>2007:Q4</c:v>
                </c:pt>
                <c:pt idx="224">
                  <c:v>2008:Q1</c:v>
                </c:pt>
                <c:pt idx="225">
                  <c:v>2008:Q2</c:v>
                </c:pt>
                <c:pt idx="226">
                  <c:v>2008:Q3</c:v>
                </c:pt>
                <c:pt idx="227">
                  <c:v>2008:Q4</c:v>
                </c:pt>
                <c:pt idx="228">
                  <c:v>2009:Q1</c:v>
                </c:pt>
                <c:pt idx="229">
                  <c:v>2009:Q2</c:v>
                </c:pt>
                <c:pt idx="230">
                  <c:v>2009:Q3</c:v>
                </c:pt>
                <c:pt idx="231">
                  <c:v>2009:Q4</c:v>
                </c:pt>
                <c:pt idx="232">
                  <c:v>2010:Q1</c:v>
                </c:pt>
                <c:pt idx="233">
                  <c:v>2010:Q2</c:v>
                </c:pt>
                <c:pt idx="234">
                  <c:v>2010:Q3</c:v>
                </c:pt>
                <c:pt idx="235">
                  <c:v>2010:Q4</c:v>
                </c:pt>
                <c:pt idx="236">
                  <c:v>2011:Q1</c:v>
                </c:pt>
                <c:pt idx="237">
                  <c:v>2011:Q2</c:v>
                </c:pt>
                <c:pt idx="238">
                  <c:v>2011:Q3</c:v>
                </c:pt>
                <c:pt idx="239">
                  <c:v>2011:Q4</c:v>
                </c:pt>
                <c:pt idx="240">
                  <c:v>2012:Q1</c:v>
                </c:pt>
                <c:pt idx="241">
                  <c:v>2012:Q2</c:v>
                </c:pt>
                <c:pt idx="242">
                  <c:v>2012:Q3</c:v>
                </c:pt>
                <c:pt idx="243">
                  <c:v>2012:Q4</c:v>
                </c:pt>
                <c:pt idx="244">
                  <c:v>2013:Q1</c:v>
                </c:pt>
                <c:pt idx="245">
                  <c:v>2013:Q2</c:v>
                </c:pt>
                <c:pt idx="246">
                  <c:v>2013:Q3</c:v>
                </c:pt>
                <c:pt idx="247">
                  <c:v>2013:Q4</c:v>
                </c:pt>
                <c:pt idx="248">
                  <c:v>2014:Q1</c:v>
                </c:pt>
                <c:pt idx="249">
                  <c:v>2014:Q2</c:v>
                </c:pt>
                <c:pt idx="250">
                  <c:v>2014:Q3</c:v>
                </c:pt>
                <c:pt idx="251">
                  <c:v>2014:Q4</c:v>
                </c:pt>
                <c:pt idx="252">
                  <c:v>2015:Q1</c:v>
                </c:pt>
                <c:pt idx="253">
                  <c:v>2015:Q2</c:v>
                </c:pt>
                <c:pt idx="254">
                  <c:v>2015:Q3</c:v>
                </c:pt>
                <c:pt idx="255">
                  <c:v>2015:Q4</c:v>
                </c:pt>
              </c:strCache>
            </c:strRef>
          </c:cat>
          <c:val>
            <c:numRef>
              <c:f>quarterly!$Q$23:$Q$278</c:f>
              <c:numCache>
                <c:formatCode>0.00</c:formatCode>
                <c:ptCount val="256"/>
                <c:pt idx="0">
                  <c:v>1.8849794923388601</c:v>
                </c:pt>
                <c:pt idx="1">
                  <c:v>2.3637809966416006</c:v>
                </c:pt>
                <c:pt idx="2">
                  <c:v>2.1149463997581877</c:v>
                </c:pt>
                <c:pt idx="3">
                  <c:v>2.2066941717242203</c:v>
                </c:pt>
                <c:pt idx="4">
                  <c:v>2.055189319211018</c:v>
                </c:pt>
                <c:pt idx="5">
                  <c:v>1.8643403588829717</c:v>
                </c:pt>
                <c:pt idx="6">
                  <c:v>2.0714634944320154</c:v>
                </c:pt>
                <c:pt idx="7">
                  <c:v>2.0449318745115383</c:v>
                </c:pt>
                <c:pt idx="8">
                  <c:v>2.4025802518007415</c:v>
                </c:pt>
                <c:pt idx="9">
                  <c:v>2.2492105611619264</c:v>
                </c:pt>
                <c:pt idx="10">
                  <c:v>2.2769621768053989</c:v>
                </c:pt>
                <c:pt idx="11">
                  <c:v>2.344594359889089</c:v>
                </c:pt>
                <c:pt idx="12">
                  <c:v>1.8391347609106243</c:v>
                </c:pt>
                <c:pt idx="13">
                  <c:v>1.9498113103807815</c:v>
                </c:pt>
                <c:pt idx="14">
                  <c:v>2.0386215532116534</c:v>
                </c:pt>
                <c:pt idx="15">
                  <c:v>1.7405502853806099</c:v>
                </c:pt>
                <c:pt idx="16">
                  <c:v>1.9777424273726418</c:v>
                </c:pt>
                <c:pt idx="17">
                  <c:v>2.3998197846147815</c:v>
                </c:pt>
                <c:pt idx="18">
                  <c:v>1.7333121225700672</c:v>
                </c:pt>
                <c:pt idx="19">
                  <c:v>1.9338046365886334</c:v>
                </c:pt>
                <c:pt idx="20">
                  <c:v>2.3807566699304443</c:v>
                </c:pt>
                <c:pt idx="21">
                  <c:v>2.2663114506525108</c:v>
                </c:pt>
                <c:pt idx="22">
                  <c:v>2.6417571966461724</c:v>
                </c:pt>
                <c:pt idx="23">
                  <c:v>3.1029731839066685</c:v>
                </c:pt>
                <c:pt idx="24">
                  <c:v>2.7243717257719382</c:v>
                </c:pt>
                <c:pt idx="25">
                  <c:v>2.5405045819893308</c:v>
                </c:pt>
                <c:pt idx="26">
                  <c:v>2.2502595803361345</c:v>
                </c:pt>
                <c:pt idx="27">
                  <c:v>2.1625985917898758</c:v>
                </c:pt>
                <c:pt idx="28">
                  <c:v>1.7263777203673407</c:v>
                </c:pt>
                <c:pt idx="29">
                  <c:v>1.5841171845685351</c:v>
                </c:pt>
                <c:pt idx="30">
                  <c:v>1.5398228252038837</c:v>
                </c:pt>
                <c:pt idx="31">
                  <c:v>1.6277369331696927</c:v>
                </c:pt>
                <c:pt idx="32">
                  <c:v>2.0344172723145095</c:v>
                </c:pt>
                <c:pt idx="33">
                  <c:v>1.9647774932622233</c:v>
                </c:pt>
                <c:pt idx="34">
                  <c:v>1.9511840960362146</c:v>
                </c:pt>
                <c:pt idx="35">
                  <c:v>2.4128060752917153</c:v>
                </c:pt>
                <c:pt idx="36">
                  <c:v>2.2834598195988396</c:v>
                </c:pt>
                <c:pt idx="37">
                  <c:v>2.1154779387073432</c:v>
                </c:pt>
                <c:pt idx="38">
                  <c:v>2.313401369717075</c:v>
                </c:pt>
                <c:pt idx="39">
                  <c:v>2.0273903741767425</c:v>
                </c:pt>
                <c:pt idx="40">
                  <c:v>2.021734340933127</c:v>
                </c:pt>
                <c:pt idx="41">
                  <c:v>1.6696839987446612</c:v>
                </c:pt>
                <c:pt idx="42">
                  <c:v>1.6581672749055518</c:v>
                </c:pt>
                <c:pt idx="43">
                  <c:v>1.4607763499046769</c:v>
                </c:pt>
                <c:pt idx="44">
                  <c:v>1.3561503140761206</c:v>
                </c:pt>
                <c:pt idx="45">
                  <c:v>1.3520354088138522</c:v>
                </c:pt>
                <c:pt idx="46">
                  <c:v>1.6201499120905354</c:v>
                </c:pt>
                <c:pt idx="47">
                  <c:v>1.5943993005870289</c:v>
                </c:pt>
                <c:pt idx="48">
                  <c:v>2.0924179396525573</c:v>
                </c:pt>
                <c:pt idx="49">
                  <c:v>1.938054459547228</c:v>
                </c:pt>
                <c:pt idx="50">
                  <c:v>1.939316986957045</c:v>
                </c:pt>
                <c:pt idx="51">
                  <c:v>1.7099414912532929</c:v>
                </c:pt>
                <c:pt idx="52">
                  <c:v>1.3788452807891332</c:v>
                </c:pt>
                <c:pt idx="53">
                  <c:v>1.4730007657544297</c:v>
                </c:pt>
                <c:pt idx="54">
                  <c:v>1.8002748248555041</c:v>
                </c:pt>
                <c:pt idx="55">
                  <c:v>1.7685566453106749</c:v>
                </c:pt>
                <c:pt idx="56">
                  <c:v>1.9588698546009937</c:v>
                </c:pt>
                <c:pt idx="57">
                  <c:v>1.7230125361386244</c:v>
                </c:pt>
                <c:pt idx="58">
                  <c:v>1.6618354754709954</c:v>
                </c:pt>
                <c:pt idx="59">
                  <c:v>2.0011263280537865</c:v>
                </c:pt>
                <c:pt idx="60">
                  <c:v>2.2123752839926465</c:v>
                </c:pt>
                <c:pt idx="61">
                  <c:v>2.4964682145655392</c:v>
                </c:pt>
                <c:pt idx="62">
                  <c:v>2.1957857176458622</c:v>
                </c:pt>
                <c:pt idx="63">
                  <c:v>2.1355594822692563</c:v>
                </c:pt>
                <c:pt idx="64">
                  <c:v>2.4752975907062917</c:v>
                </c:pt>
                <c:pt idx="65">
                  <c:v>2.5554665232450238</c:v>
                </c:pt>
                <c:pt idx="66">
                  <c:v>2.270346190191014</c:v>
                </c:pt>
                <c:pt idx="67">
                  <c:v>2.1824426352851747</c:v>
                </c:pt>
                <c:pt idx="68">
                  <c:v>1.8299186483956167</c:v>
                </c:pt>
                <c:pt idx="69">
                  <c:v>1.8377159373458176</c:v>
                </c:pt>
                <c:pt idx="70">
                  <c:v>1.6556959376498444</c:v>
                </c:pt>
                <c:pt idx="71">
                  <c:v>1.6771330081011655</c:v>
                </c:pt>
                <c:pt idx="72">
                  <c:v>1.9220496870834887</c:v>
                </c:pt>
                <c:pt idx="73">
                  <c:v>2.2038289591071938</c:v>
                </c:pt>
                <c:pt idx="74">
                  <c:v>2.0911183749028832</c:v>
                </c:pt>
                <c:pt idx="75">
                  <c:v>1.936710648649965</c:v>
                </c:pt>
                <c:pt idx="76">
                  <c:v>2.0166726185893893</c:v>
                </c:pt>
                <c:pt idx="77">
                  <c:v>2.124045614001131</c:v>
                </c:pt>
                <c:pt idx="78">
                  <c:v>2.5300600152803887</c:v>
                </c:pt>
                <c:pt idx="79">
                  <c:v>2.0784329511170196</c:v>
                </c:pt>
                <c:pt idx="80">
                  <c:v>1.7526669772075063</c:v>
                </c:pt>
                <c:pt idx="81">
                  <c:v>1.6715047723120815</c:v>
                </c:pt>
                <c:pt idx="82">
                  <c:v>1.8871838223969184</c:v>
                </c:pt>
                <c:pt idx="83">
                  <c:v>1.8837724439174024</c:v>
                </c:pt>
                <c:pt idx="84">
                  <c:v>1.8024335757977685</c:v>
                </c:pt>
                <c:pt idx="85">
                  <c:v>1.5646503304755841</c:v>
                </c:pt>
                <c:pt idx="86">
                  <c:v>1.4093425836826736</c:v>
                </c:pt>
                <c:pt idx="87">
                  <c:v>1.5571478976053492</c:v>
                </c:pt>
                <c:pt idx="88">
                  <c:v>1.4493570908011695</c:v>
                </c:pt>
                <c:pt idx="89">
                  <c:v>1.7439331918760537</c:v>
                </c:pt>
                <c:pt idx="90">
                  <c:v>1.4576161651339303</c:v>
                </c:pt>
                <c:pt idx="91">
                  <c:v>1.7530587018291457</c:v>
                </c:pt>
                <c:pt idx="92">
                  <c:v>2.0369242066783078</c:v>
                </c:pt>
                <c:pt idx="93">
                  <c:v>1.9015147777610903</c:v>
                </c:pt>
                <c:pt idx="94">
                  <c:v>1.5353688206702056</c:v>
                </c:pt>
                <c:pt idx="95">
                  <c:v>1.3319120670685853</c:v>
                </c:pt>
                <c:pt idx="96">
                  <c:v>1.1079882541589465</c:v>
                </c:pt>
                <c:pt idx="97">
                  <c:v>1.2583330743758014</c:v>
                </c:pt>
                <c:pt idx="98">
                  <c:v>0.79856806839198013</c:v>
                </c:pt>
                <c:pt idx="99">
                  <c:v>1.2678707070786959</c:v>
                </c:pt>
                <c:pt idx="100">
                  <c:v>1.3036005130938626</c:v>
                </c:pt>
                <c:pt idx="101">
                  <c:v>1.0472862182096461</c:v>
                </c:pt>
                <c:pt idx="102">
                  <c:v>1.2803193433757527</c:v>
                </c:pt>
                <c:pt idx="103">
                  <c:v>0.83801757922670761</c:v>
                </c:pt>
                <c:pt idx="104">
                  <c:v>0.79865817531851158</c:v>
                </c:pt>
                <c:pt idx="105">
                  <c:v>0.89137060966288539</c:v>
                </c:pt>
                <c:pt idx="106">
                  <c:v>1.0845989468159418</c:v>
                </c:pt>
                <c:pt idx="107">
                  <c:v>1.003365285062686</c:v>
                </c:pt>
                <c:pt idx="108">
                  <c:v>1.1458248167165241</c:v>
                </c:pt>
                <c:pt idx="109">
                  <c:v>1.2174451609991801</c:v>
                </c:pt>
                <c:pt idx="110">
                  <c:v>1.2698447468357634</c:v>
                </c:pt>
                <c:pt idx="111">
                  <c:v>0.96651259255611743</c:v>
                </c:pt>
                <c:pt idx="112">
                  <c:v>0.89256234105815158</c:v>
                </c:pt>
                <c:pt idx="113">
                  <c:v>0.49680657791395538</c:v>
                </c:pt>
                <c:pt idx="114">
                  <c:v>0.4795848837799796</c:v>
                </c:pt>
                <c:pt idx="115">
                  <c:v>0.54800781836007317</c:v>
                </c:pt>
                <c:pt idx="116">
                  <c:v>0.78848454003380941</c:v>
                </c:pt>
                <c:pt idx="117">
                  <c:v>0.42581147791130219</c:v>
                </c:pt>
                <c:pt idx="118">
                  <c:v>0.85889297097355455</c:v>
                </c:pt>
                <c:pt idx="119">
                  <c:v>0.53714278344164479</c:v>
                </c:pt>
                <c:pt idx="120">
                  <c:v>0.51537087421019112</c:v>
                </c:pt>
                <c:pt idx="121">
                  <c:v>0.51125110718906053</c:v>
                </c:pt>
                <c:pt idx="122">
                  <c:v>3.4667914486763429E-2</c:v>
                </c:pt>
                <c:pt idx="123">
                  <c:v>0.35268546996175559</c:v>
                </c:pt>
                <c:pt idx="124">
                  <c:v>0.11627432604262919</c:v>
                </c:pt>
                <c:pt idx="125">
                  <c:v>8.6493038213117004E-2</c:v>
                </c:pt>
                <c:pt idx="126">
                  <c:v>-0.15153174393603633</c:v>
                </c:pt>
                <c:pt idx="127">
                  <c:v>-9.9761244690887846E-2</c:v>
                </c:pt>
                <c:pt idx="128">
                  <c:v>5.4945887346331788E-2</c:v>
                </c:pt>
                <c:pt idx="129">
                  <c:v>-1.5008480542110547E-2</c:v>
                </c:pt>
                <c:pt idx="130">
                  <c:v>0.33133094537992253</c:v>
                </c:pt>
                <c:pt idx="131">
                  <c:v>0.43313480426757056</c:v>
                </c:pt>
                <c:pt idx="132">
                  <c:v>0.22575143005102344</c:v>
                </c:pt>
                <c:pt idx="133">
                  <c:v>0.33064113339119294</c:v>
                </c:pt>
                <c:pt idx="134">
                  <c:v>0.58679548235303047</c:v>
                </c:pt>
                <c:pt idx="135">
                  <c:v>0.67138070079339829</c:v>
                </c:pt>
                <c:pt idx="136">
                  <c:v>0.60597510273322264</c:v>
                </c:pt>
                <c:pt idx="137">
                  <c:v>0.96673356279546618</c:v>
                </c:pt>
                <c:pt idx="138">
                  <c:v>0.58878609391040171</c:v>
                </c:pt>
                <c:pt idx="139">
                  <c:v>0.64960696656489247</c:v>
                </c:pt>
                <c:pt idx="140">
                  <c:v>0.34644903253356168</c:v>
                </c:pt>
                <c:pt idx="141">
                  <c:v>0.67839006651022626</c:v>
                </c:pt>
                <c:pt idx="142">
                  <c:v>0.87650903776935363</c:v>
                </c:pt>
                <c:pt idx="143">
                  <c:v>0.8361596494662622</c:v>
                </c:pt>
                <c:pt idx="144">
                  <c:v>1.1820835963352905</c:v>
                </c:pt>
                <c:pt idx="145">
                  <c:v>1.2903338075836326</c:v>
                </c:pt>
                <c:pt idx="146">
                  <c:v>1.5981973079132046</c:v>
                </c:pt>
                <c:pt idx="147">
                  <c:v>1.5791392031754012</c:v>
                </c:pt>
                <c:pt idx="148">
                  <c:v>1.3608741847366652</c:v>
                </c:pt>
                <c:pt idx="149">
                  <c:v>1.0906059617959609</c:v>
                </c:pt>
                <c:pt idx="150">
                  <c:v>1.1149756304634175</c:v>
                </c:pt>
                <c:pt idx="151">
                  <c:v>0.99108166416752397</c:v>
                </c:pt>
                <c:pt idx="152">
                  <c:v>0.82658271395611282</c:v>
                </c:pt>
                <c:pt idx="153">
                  <c:v>0.94468192903438042</c:v>
                </c:pt>
                <c:pt idx="154">
                  <c:v>0.81212595611732874</c:v>
                </c:pt>
                <c:pt idx="155">
                  <c:v>0.85756010335197375</c:v>
                </c:pt>
                <c:pt idx="156">
                  <c:v>0.75826723113818306</c:v>
                </c:pt>
                <c:pt idx="157">
                  <c:v>0.71460447247061898</c:v>
                </c:pt>
                <c:pt idx="158">
                  <c:v>0.64377652316333422</c:v>
                </c:pt>
                <c:pt idx="159">
                  <c:v>0.6532357641739005</c:v>
                </c:pt>
                <c:pt idx="160">
                  <c:v>1.3763828010710195</c:v>
                </c:pt>
                <c:pt idx="161">
                  <c:v>1.0803733969454683</c:v>
                </c:pt>
                <c:pt idx="162">
                  <c:v>1.0238665278283701</c:v>
                </c:pt>
                <c:pt idx="163">
                  <c:v>0.9667918477387818</c:v>
                </c:pt>
                <c:pt idx="164">
                  <c:v>0.31600485762368524</c:v>
                </c:pt>
                <c:pt idx="165">
                  <c:v>0.15681973908330576</c:v>
                </c:pt>
                <c:pt idx="166">
                  <c:v>-9.1851393380937923E-2</c:v>
                </c:pt>
                <c:pt idx="167">
                  <c:v>0.10832377710519843</c:v>
                </c:pt>
                <c:pt idx="168">
                  <c:v>1.6044436947347827E-2</c:v>
                </c:pt>
                <c:pt idx="169">
                  <c:v>7.6421463527984498E-2</c:v>
                </c:pt>
                <c:pt idx="170">
                  <c:v>-6.0532179667825016E-2</c:v>
                </c:pt>
                <c:pt idx="171">
                  <c:v>0.12324102449502417</c:v>
                </c:pt>
                <c:pt idx="172">
                  <c:v>8.7626662515445347E-2</c:v>
                </c:pt>
                <c:pt idx="173">
                  <c:v>0.23245985089645452</c:v>
                </c:pt>
                <c:pt idx="174">
                  <c:v>0.25023908327195504</c:v>
                </c:pt>
                <c:pt idx="175">
                  <c:v>0.34222120810883355</c:v>
                </c:pt>
                <c:pt idx="176">
                  <c:v>0.60907134458717782</c:v>
                </c:pt>
                <c:pt idx="177">
                  <c:v>0.37200992169659231</c:v>
                </c:pt>
                <c:pt idx="178">
                  <c:v>0.41736767780050882</c:v>
                </c:pt>
                <c:pt idx="179">
                  <c:v>0.54705813497259215</c:v>
                </c:pt>
                <c:pt idx="180">
                  <c:v>-7.3001778702491485E-2</c:v>
                </c:pt>
                <c:pt idx="181">
                  <c:v>0.11600304802989762</c:v>
                </c:pt>
                <c:pt idx="182">
                  <c:v>0.33536168588917847</c:v>
                </c:pt>
                <c:pt idx="183">
                  <c:v>0.32918338331427754</c:v>
                </c:pt>
                <c:pt idx="184">
                  <c:v>0.78820085704736353</c:v>
                </c:pt>
                <c:pt idx="185">
                  <c:v>1.149198617237726</c:v>
                </c:pt>
                <c:pt idx="186">
                  <c:v>1.5425555797250163</c:v>
                </c:pt>
                <c:pt idx="187">
                  <c:v>1.2484838766054656</c:v>
                </c:pt>
                <c:pt idx="188">
                  <c:v>1.6624572629775241</c:v>
                </c:pt>
                <c:pt idx="189">
                  <c:v>1.6497523118079389</c:v>
                </c:pt>
                <c:pt idx="190">
                  <c:v>1.7195910952771556</c:v>
                </c:pt>
                <c:pt idx="191">
                  <c:v>1.8985605679762636</c:v>
                </c:pt>
                <c:pt idx="192">
                  <c:v>1.8859849706435863</c:v>
                </c:pt>
                <c:pt idx="193">
                  <c:v>1.8918538706563002</c:v>
                </c:pt>
                <c:pt idx="194">
                  <c:v>1.8979859893254782</c:v>
                </c:pt>
                <c:pt idx="195">
                  <c:v>2.0444983777362968</c:v>
                </c:pt>
                <c:pt idx="196">
                  <c:v>1.7448749950200622</c:v>
                </c:pt>
                <c:pt idx="197">
                  <c:v>2.047836759675167</c:v>
                </c:pt>
                <c:pt idx="198">
                  <c:v>2.0982147224250909</c:v>
                </c:pt>
                <c:pt idx="199">
                  <c:v>2.2335319582909139</c:v>
                </c:pt>
                <c:pt idx="200">
                  <c:v>2.6336633211442164</c:v>
                </c:pt>
                <c:pt idx="201">
                  <c:v>2.4391089289123928</c:v>
                </c:pt>
                <c:pt idx="202">
                  <c:v>2.2908721789445456</c:v>
                </c:pt>
                <c:pt idx="203">
                  <c:v>2.2949518484453302</c:v>
                </c:pt>
                <c:pt idx="204">
                  <c:v>2.2383119934648743</c:v>
                </c:pt>
                <c:pt idx="205">
                  <c:v>2.2546858802160124</c:v>
                </c:pt>
                <c:pt idx="206">
                  <c:v>2.2642117052706459</c:v>
                </c:pt>
                <c:pt idx="207">
                  <c:v>2.267562532296052</c:v>
                </c:pt>
                <c:pt idx="208">
                  <c:v>2.0015791652815533</c:v>
                </c:pt>
                <c:pt idx="209">
                  <c:v>2.2504622938461947</c:v>
                </c:pt>
                <c:pt idx="210">
                  <c:v>2.3591525842176453</c:v>
                </c:pt>
                <c:pt idx="211">
                  <c:v>2.1575441191230409</c:v>
                </c:pt>
                <c:pt idx="212">
                  <c:v>2.2053598367512164</c:v>
                </c:pt>
                <c:pt idx="213">
                  <c:v>2.0171269415975539</c:v>
                </c:pt>
                <c:pt idx="214">
                  <c:v>2.0263985861237686</c:v>
                </c:pt>
                <c:pt idx="215">
                  <c:v>1.7012466066757113</c:v>
                </c:pt>
                <c:pt idx="216">
                  <c:v>1.7939738501107179</c:v>
                </c:pt>
                <c:pt idx="217">
                  <c:v>1.4427615146139972</c:v>
                </c:pt>
                <c:pt idx="218">
                  <c:v>1.25559202316578</c:v>
                </c:pt>
                <c:pt idx="219">
                  <c:v>1.1186878337181894</c:v>
                </c:pt>
                <c:pt idx="220">
                  <c:v>0.76435474312306562</c:v>
                </c:pt>
                <c:pt idx="221">
                  <c:v>0.75370518823158839</c:v>
                </c:pt>
                <c:pt idx="222">
                  <c:v>0.69667586812016935</c:v>
                </c:pt>
                <c:pt idx="223">
                  <c:v>0.81957051217292298</c:v>
                </c:pt>
                <c:pt idx="224">
                  <c:v>0.55307439370269385</c:v>
                </c:pt>
                <c:pt idx="225">
                  <c:v>0.33320051802996159</c:v>
                </c:pt>
                <c:pt idx="226">
                  <c:v>0.18303327842081901</c:v>
                </c:pt>
                <c:pt idx="227">
                  <c:v>0.28723943055584794</c:v>
                </c:pt>
                <c:pt idx="228">
                  <c:v>0.53224950575498153</c:v>
                </c:pt>
                <c:pt idx="229">
                  <c:v>0.77288446390320265</c:v>
                </c:pt>
                <c:pt idx="230">
                  <c:v>0.64889562628971531</c:v>
                </c:pt>
                <c:pt idx="231">
                  <c:v>0.62206443265208844</c:v>
                </c:pt>
                <c:pt idx="232">
                  <c:v>0.36821192292457378</c:v>
                </c:pt>
                <c:pt idx="233">
                  <c:v>0.24750810924754232</c:v>
                </c:pt>
                <c:pt idx="234">
                  <c:v>0.29029393479367027</c:v>
                </c:pt>
                <c:pt idx="235">
                  <c:v>0.30293866062023395</c:v>
                </c:pt>
                <c:pt idx="236">
                  <c:v>8.4068749588120092E-2</c:v>
                </c:pt>
                <c:pt idx="237">
                  <c:v>0.18869454346660247</c:v>
                </c:pt>
                <c:pt idx="238">
                  <c:v>0.30732832296926105</c:v>
                </c:pt>
                <c:pt idx="239">
                  <c:v>0.36073097236826179</c:v>
                </c:pt>
                <c:pt idx="240">
                  <c:v>0.60308193087429296</c:v>
                </c:pt>
                <c:pt idx="241">
                  <c:v>0.69608751861947549</c:v>
                </c:pt>
                <c:pt idx="242">
                  <c:v>0.62590578127458818</c:v>
                </c:pt>
                <c:pt idx="243">
                  <c:v>0.47284293181452186</c:v>
                </c:pt>
                <c:pt idx="244">
                  <c:v>0.64497821350640983</c:v>
                </c:pt>
                <c:pt idx="245">
                  <c:v>0.63627900876643217</c:v>
                </c:pt>
                <c:pt idx="246">
                  <c:v>0.61770357829581057</c:v>
                </c:pt>
                <c:pt idx="247">
                  <c:v>0.71174875449396136</c:v>
                </c:pt>
                <c:pt idx="248">
                  <c:v>0.32822589997881391</c:v>
                </c:pt>
                <c:pt idx="249">
                  <c:v>-5.055071710335768E-3</c:v>
                </c:pt>
                <c:pt idx="250">
                  <c:v>0.10372230505067334</c:v>
                </c:pt>
                <c:pt idx="251">
                  <c:v>-3.1689453768455347E-2</c:v>
                </c:pt>
                <c:pt idx="252">
                  <c:v>0.15449582673750495</c:v>
                </c:pt>
                <c:pt idx="253">
                  <c:v>0.4404372875678636</c:v>
                </c:pt>
                <c:pt idx="254">
                  <c:v>0.37308183705929332</c:v>
                </c:pt>
                <c:pt idx="255">
                  <c:v>0.34229414666027136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368192"/>
        <c:axId val="79369728"/>
      </c:lineChart>
      <c:dateAx>
        <c:axId val="7936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69728"/>
        <c:crosses val="autoZero"/>
        <c:auto val="0"/>
        <c:lblOffset val="100"/>
        <c:baseTimeUnit val="days"/>
        <c:majorUnit val="40"/>
      </c:dateAx>
      <c:valAx>
        <c:axId val="7936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6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Output / Hours, 5-year moving rate of change (US,</a:t>
            </a:r>
            <a:r>
              <a:rPr lang="en-US" sz="1800" b="1" baseline="0">
                <a:solidFill>
                  <a:schemeClr val="tx1"/>
                </a:solidFill>
              </a:rPr>
              <a:t> Europe)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3631311088905901E-2"/>
          <c:y val="0.10125624093701163"/>
          <c:w val="0.89747992196113502"/>
          <c:h val="0.80989393859384184"/>
        </c:manualLayout>
      </c:layout>
      <c:lineChart>
        <c:grouping val="standard"/>
        <c:varyColors val="0"/>
        <c:ser>
          <c:idx val="5"/>
          <c:order val="0"/>
          <c:tx>
            <c:strRef>
              <c:f>'Y | H Change'!$B$32</c:f>
              <c:strCache>
                <c:ptCount val="1"/>
                <c:pt idx="0">
                  <c:v>Europe</c:v>
                </c:pt>
              </c:strCache>
            </c:strRef>
          </c:tx>
          <c:spPr>
            <a:ln w="38100" cap="rnd">
              <a:solidFill>
                <a:srgbClr val="0432FF"/>
              </a:solidFill>
              <a:round/>
            </a:ln>
            <a:effectLst>
              <a:glow rad="38100">
                <a:sysClr val="windowText" lastClr="000000">
                  <a:lumMod val="100000"/>
                </a:sysClr>
              </a:glow>
            </a:effectLst>
          </c:spPr>
          <c:marker>
            <c:symbol val="none"/>
          </c:marker>
          <c:cat>
            <c:numRef>
              <c:f>'Y | H Change'!$H$27:$BQ$27</c:f>
              <c:numCache>
                <c:formatCode>General</c:formatCode>
                <c:ptCount val="62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</c:numCache>
            </c:numRef>
          </c:cat>
          <c:val>
            <c:numRef>
              <c:f>'Y | H Change'!$H$32:$BQ$32</c:f>
              <c:numCache>
                <c:formatCode>0.00</c:formatCode>
                <c:ptCount val="62"/>
                <c:pt idx="0">
                  <c:v>4.3446067134811006</c:v>
                </c:pt>
                <c:pt idx="1">
                  <c:v>4.2091407784927792</c:v>
                </c:pt>
                <c:pt idx="2">
                  <c:v>4.3712747606466529</c:v>
                </c:pt>
                <c:pt idx="3">
                  <c:v>4.0612828295180492</c:v>
                </c:pt>
                <c:pt idx="4">
                  <c:v>4.1471468012959534</c:v>
                </c:pt>
                <c:pt idx="5">
                  <c:v>4.287924059573065</c:v>
                </c:pt>
                <c:pt idx="6">
                  <c:v>4.5473314243805607</c:v>
                </c:pt>
                <c:pt idx="7">
                  <c:v>4.8364796033215196</c:v>
                </c:pt>
                <c:pt idx="8">
                  <c:v>5.2949147035295674</c:v>
                </c:pt>
                <c:pt idx="9">
                  <c:v>5.4383710993919721</c:v>
                </c:pt>
                <c:pt idx="10">
                  <c:v>5.2889946384874076</c:v>
                </c:pt>
                <c:pt idx="11">
                  <c:v>5.0536315899918804</c:v>
                </c:pt>
                <c:pt idx="12">
                  <c:v>4.9121474596034354</c:v>
                </c:pt>
                <c:pt idx="13">
                  <c:v>5.0737018746504958</c:v>
                </c:pt>
                <c:pt idx="14">
                  <c:v>5.1933872958726379</c:v>
                </c:pt>
                <c:pt idx="15">
                  <c:v>5.1168149369433458</c:v>
                </c:pt>
                <c:pt idx="16">
                  <c:v>5.1213305704687517</c:v>
                </c:pt>
                <c:pt idx="17">
                  <c:v>5.1345494213225429</c:v>
                </c:pt>
                <c:pt idx="18">
                  <c:v>4.980102188404123</c:v>
                </c:pt>
                <c:pt idx="19">
                  <c:v>4.3186861762326068</c:v>
                </c:pt>
                <c:pt idx="20">
                  <c:v>3.6988204995475642</c:v>
                </c:pt>
                <c:pt idx="21">
                  <c:v>3.6416470698657477</c:v>
                </c:pt>
                <c:pt idx="22">
                  <c:v>3.3674116786837693</c:v>
                </c:pt>
                <c:pt idx="23">
                  <c:v>3.072943757095068</c:v>
                </c:pt>
                <c:pt idx="24">
                  <c:v>3.2029094716342499</c:v>
                </c:pt>
                <c:pt idx="25">
                  <c:v>3.2476159934225812</c:v>
                </c:pt>
                <c:pt idx="26">
                  <c:v>2.7970973998466686</c:v>
                </c:pt>
                <c:pt idx="27">
                  <c:v>2.5317852556426956</c:v>
                </c:pt>
                <c:pt idx="28">
                  <c:v>2.3251842829817271</c:v>
                </c:pt>
                <c:pt idx="29">
                  <c:v>2.1945832419909195</c:v>
                </c:pt>
                <c:pt idx="30">
                  <c:v>2.3428570553847461</c:v>
                </c:pt>
                <c:pt idx="31">
                  <c:v>2.4513579347245784</c:v>
                </c:pt>
                <c:pt idx="32">
                  <c:v>2.3478755832949449</c:v>
                </c:pt>
                <c:pt idx="33">
                  <c:v>2.2904051679818327</c:v>
                </c:pt>
                <c:pt idx="34">
                  <c:v>2.2623038114466532</c:v>
                </c:pt>
                <c:pt idx="35">
                  <c:v>2.1866754486063744</c:v>
                </c:pt>
                <c:pt idx="36">
                  <c:v>2.3971785772299281</c:v>
                </c:pt>
                <c:pt idx="37">
                  <c:v>2.521372048396664</c:v>
                </c:pt>
                <c:pt idx="38">
                  <c:v>2.4325801663822588</c:v>
                </c:pt>
                <c:pt idx="39">
                  <c:v>2.4744963758978322</c:v>
                </c:pt>
                <c:pt idx="40">
                  <c:v>2.4476399301105367</c:v>
                </c:pt>
                <c:pt idx="41">
                  <c:v>2.0474170748776999</c:v>
                </c:pt>
                <c:pt idx="42">
                  <c:v>1.9816817321501023</c:v>
                </c:pt>
                <c:pt idx="43">
                  <c:v>1.8511522503078837</c:v>
                </c:pt>
                <c:pt idx="44">
                  <c:v>1.5800897943525793</c:v>
                </c:pt>
                <c:pt idx="45">
                  <c:v>1.7239965825978931</c:v>
                </c:pt>
                <c:pt idx="46">
                  <c:v>1.7281878265903572</c:v>
                </c:pt>
                <c:pt idx="47">
                  <c:v>1.5989357663310155</c:v>
                </c:pt>
                <c:pt idx="48">
                  <c:v>1.5479033731509251</c:v>
                </c:pt>
                <c:pt idx="49">
                  <c:v>1.5257533696850434</c:v>
                </c:pt>
                <c:pt idx="50">
                  <c:v>1.210977142462939</c:v>
                </c:pt>
                <c:pt idx="51">
                  <c:v>1.2699510280247495</c:v>
                </c:pt>
                <c:pt idx="52">
                  <c:v>1.2119993021023046</c:v>
                </c:pt>
                <c:pt idx="53">
                  <c:v>0.93562342842741231</c:v>
                </c:pt>
                <c:pt idx="54">
                  <c:v>0.44620527984228886</c:v>
                </c:pt>
                <c:pt idx="55">
                  <c:v>0.65427258014149281</c:v>
                </c:pt>
                <c:pt idx="56">
                  <c:v>0.5918420797644508</c:v>
                </c:pt>
                <c:pt idx="57">
                  <c:v>0.47803602901508313</c:v>
                </c:pt>
                <c:pt idx="58">
                  <c:v>0.73937569707505091</c:v>
                </c:pt>
                <c:pt idx="59">
                  <c:v>1.029632394408857</c:v>
                </c:pt>
                <c:pt idx="60">
                  <c:v>0.70701092281082012</c:v>
                </c:pt>
                <c:pt idx="61">
                  <c:v>0.50479304846408724</c:v>
                </c:pt>
              </c:numCache>
            </c:numRef>
          </c:val>
          <c:smooth val="0"/>
        </c:ser>
        <c:ser>
          <c:idx val="7"/>
          <c:order val="1"/>
          <c:tx>
            <c:strRef>
              <c:f>'Y | H Change'!$B$34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'Y | H Change'!$H$27:$BQ$27</c:f>
              <c:numCache>
                <c:formatCode>General</c:formatCode>
                <c:ptCount val="62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</c:numCache>
            </c:numRef>
          </c:cat>
          <c:val>
            <c:numRef>
              <c:f>'Y | H Change'!$H$34:$BQ$34</c:f>
              <c:numCache>
                <c:formatCode>0.00</c:formatCode>
                <c:ptCount val="62"/>
                <c:pt idx="0">
                  <c:v>2.7506525509336743</c:v>
                </c:pt>
                <c:pt idx="1">
                  <c:v>2.4441299031298858</c:v>
                </c:pt>
                <c:pt idx="2">
                  <c:v>2.4642254966738619</c:v>
                </c:pt>
                <c:pt idx="3">
                  <c:v>2.298143101226886</c:v>
                </c:pt>
                <c:pt idx="4">
                  <c:v>2.5502835754623465</c:v>
                </c:pt>
                <c:pt idx="5">
                  <c:v>2.1822680326285493</c:v>
                </c:pt>
                <c:pt idx="6">
                  <c:v>2.7221258498951251</c:v>
                </c:pt>
                <c:pt idx="7">
                  <c:v>2.8433980567578665</c:v>
                </c:pt>
                <c:pt idx="8">
                  <c:v>3.02281345332581</c:v>
                </c:pt>
                <c:pt idx="9">
                  <c:v>2.9205913180333898</c:v>
                </c:pt>
                <c:pt idx="10">
                  <c:v>3.1337110090047293</c:v>
                </c:pt>
                <c:pt idx="11">
                  <c:v>3.1179573547879347</c:v>
                </c:pt>
                <c:pt idx="12">
                  <c:v>2.7173381064892599</c:v>
                </c:pt>
                <c:pt idx="13">
                  <c:v>2.6006364002883409</c:v>
                </c:pt>
                <c:pt idx="14">
                  <c:v>2.1238860544426519</c:v>
                </c:pt>
                <c:pt idx="15">
                  <c:v>1.9512511472427629</c:v>
                </c:pt>
                <c:pt idx="16">
                  <c:v>2.0731580058975574</c:v>
                </c:pt>
                <c:pt idx="17">
                  <c:v>2.287168945130551</c:v>
                </c:pt>
                <c:pt idx="18">
                  <c:v>2.191550298864291</c:v>
                </c:pt>
                <c:pt idx="19">
                  <c:v>1.9266249652904133</c:v>
                </c:pt>
                <c:pt idx="20">
                  <c:v>2.0632557406150021</c:v>
                </c:pt>
                <c:pt idx="21">
                  <c:v>1.8111758147161439</c:v>
                </c:pt>
                <c:pt idx="22">
                  <c:v>1.5169682914047478</c:v>
                </c:pt>
                <c:pt idx="23">
                  <c:v>1.2313377418708349</c:v>
                </c:pt>
                <c:pt idx="24">
                  <c:v>1.4951568385614156</c:v>
                </c:pt>
                <c:pt idx="25">
                  <c:v>1.0345490397973922</c:v>
                </c:pt>
                <c:pt idx="26">
                  <c:v>1.0340642128184285</c:v>
                </c:pt>
                <c:pt idx="27">
                  <c:v>0.76089156328126961</c:v>
                </c:pt>
                <c:pt idx="28">
                  <c:v>1.0353209456441004</c:v>
                </c:pt>
                <c:pt idx="29">
                  <c:v>1.321561702515659</c:v>
                </c:pt>
                <c:pt idx="30">
                  <c:v>1.565393900933616</c:v>
                </c:pt>
                <c:pt idx="31">
                  <c:v>1.5585011793398795</c:v>
                </c:pt>
                <c:pt idx="32">
                  <c:v>1.7930537685649828</c:v>
                </c:pt>
                <c:pt idx="33">
                  <c:v>1.5649181204169782</c:v>
                </c:pt>
                <c:pt idx="34">
                  <c:v>1.2778902523354052</c:v>
                </c:pt>
                <c:pt idx="35">
                  <c:v>1.2819706729983338</c:v>
                </c:pt>
                <c:pt idx="36">
                  <c:v>1.1054589540267656</c:v>
                </c:pt>
                <c:pt idx="37">
                  <c:v>1.6324373979306994</c:v>
                </c:pt>
                <c:pt idx="38">
                  <c:v>1.4710486867086114</c:v>
                </c:pt>
                <c:pt idx="39">
                  <c:v>1.5066527386067907</c:v>
                </c:pt>
                <c:pt idx="40">
                  <c:v>1.2454581924190933</c:v>
                </c:pt>
                <c:pt idx="41">
                  <c:v>1.4732228330469699</c:v>
                </c:pt>
                <c:pt idx="42">
                  <c:v>1.0862717060123206</c:v>
                </c:pt>
                <c:pt idx="43">
                  <c:v>1.451187170310293</c:v>
                </c:pt>
                <c:pt idx="44">
                  <c:v>1.8066781011390454</c:v>
                </c:pt>
                <c:pt idx="45">
                  <c:v>2.2894163245294852</c:v>
                </c:pt>
                <c:pt idx="46">
                  <c:v>2.2384623166935835</c:v>
                </c:pt>
                <c:pt idx="47">
                  <c:v>2.5495613516717786</c:v>
                </c:pt>
                <c:pt idx="48">
                  <c:v>2.7593627346436822</c:v>
                </c:pt>
                <c:pt idx="49">
                  <c:v>2.7535017671527662</c:v>
                </c:pt>
                <c:pt idx="50">
                  <c:v>2.581745422295354</c:v>
                </c:pt>
                <c:pt idx="51">
                  <c:v>2.3041096916172776</c:v>
                </c:pt>
                <c:pt idx="52">
                  <c:v>1.9043492012772667</c:v>
                </c:pt>
                <c:pt idx="53">
                  <c:v>1.4039135348739507</c:v>
                </c:pt>
                <c:pt idx="54">
                  <c:v>1.4478508635162157</c:v>
                </c:pt>
                <c:pt idx="55">
                  <c:v>1.5906534799139393</c:v>
                </c:pt>
                <c:pt idx="56">
                  <c:v>1.4356984836466857</c:v>
                </c:pt>
                <c:pt idx="57">
                  <c:v>1.3258635628366555</c:v>
                </c:pt>
                <c:pt idx="58">
                  <c:v>1.2270610498322121</c:v>
                </c:pt>
                <c:pt idx="59">
                  <c:v>0.7701993267537155</c:v>
                </c:pt>
                <c:pt idx="60">
                  <c:v>0.33180123261457695</c:v>
                </c:pt>
                <c:pt idx="61">
                  <c:v>0.27207142966666709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120640"/>
        <c:axId val="182677504"/>
      </c:lineChart>
      <c:catAx>
        <c:axId val="183120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0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618820904861697"/>
              <c:y val="0.9555750667685759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677504"/>
        <c:crossesAt val="-4"/>
        <c:auto val="1"/>
        <c:lblAlgn val="ctr"/>
        <c:lblOffset val="100"/>
        <c:tickLblSkip val="10"/>
        <c:tickMarkSkip val="5"/>
        <c:noMultiLvlLbl val="0"/>
      </c:catAx>
      <c:valAx>
        <c:axId val="182677504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Rate</a:t>
                </a:r>
                <a:r>
                  <a:rPr lang="en-US" sz="1400" b="1" baseline="0">
                    <a:solidFill>
                      <a:schemeClr val="tx1"/>
                    </a:solidFill>
                  </a:rPr>
                  <a:t> of change</a:t>
                </a:r>
                <a:endParaRPr lang="en-US" sz="1400" b="1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7.1884151663951503E-3"/>
              <c:y val="0.411089474582149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2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Output / Hours, 5-year moving rate of change (US, </a:t>
            </a:r>
            <a:r>
              <a:rPr lang="en-US" sz="1800" b="1" baseline="0">
                <a:solidFill>
                  <a:schemeClr val="tx1"/>
                </a:solidFill>
              </a:rPr>
              <a:t>Asia)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3631311088905901E-2"/>
          <c:y val="9.2838093378538405E-2"/>
          <c:w val="0.89747992196113502"/>
          <c:h val="0.81831204015861303"/>
        </c:manualLayout>
      </c:layout>
      <c:lineChart>
        <c:grouping val="standard"/>
        <c:varyColors val="0"/>
        <c:ser>
          <c:idx val="7"/>
          <c:order val="0"/>
          <c:tx>
            <c:strRef>
              <c:f>'Y | H Change'!$B$34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'Y | H Change'!$H$27:$BQ$27</c:f>
              <c:numCache>
                <c:formatCode>General</c:formatCode>
                <c:ptCount val="62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</c:numCache>
            </c:numRef>
          </c:cat>
          <c:val>
            <c:numRef>
              <c:f>'Y | H Change'!$H$34:$BQ$34</c:f>
              <c:numCache>
                <c:formatCode>0.00</c:formatCode>
                <c:ptCount val="62"/>
                <c:pt idx="0">
                  <c:v>2.7506525509336743</c:v>
                </c:pt>
                <c:pt idx="1">
                  <c:v>2.4441299031298858</c:v>
                </c:pt>
                <c:pt idx="2">
                  <c:v>2.4642254966738619</c:v>
                </c:pt>
                <c:pt idx="3">
                  <c:v>2.298143101226886</c:v>
                </c:pt>
                <c:pt idx="4">
                  <c:v>2.5502835754623465</c:v>
                </c:pt>
                <c:pt idx="5">
                  <c:v>2.1822680326285493</c:v>
                </c:pt>
                <c:pt idx="6">
                  <c:v>2.7221258498951251</c:v>
                </c:pt>
                <c:pt idx="7">
                  <c:v>2.8433980567578665</c:v>
                </c:pt>
                <c:pt idx="8">
                  <c:v>3.02281345332581</c:v>
                </c:pt>
                <c:pt idx="9">
                  <c:v>2.9205913180333898</c:v>
                </c:pt>
                <c:pt idx="10">
                  <c:v>3.1337110090047293</c:v>
                </c:pt>
                <c:pt idx="11">
                  <c:v>3.1179573547879347</c:v>
                </c:pt>
                <c:pt idx="12">
                  <c:v>2.7173381064892599</c:v>
                </c:pt>
                <c:pt idx="13">
                  <c:v>2.6006364002883409</c:v>
                </c:pt>
                <c:pt idx="14">
                  <c:v>2.1238860544426519</c:v>
                </c:pt>
                <c:pt idx="15">
                  <c:v>1.9512511472427629</c:v>
                </c:pt>
                <c:pt idx="16">
                  <c:v>2.0731580058975574</c:v>
                </c:pt>
                <c:pt idx="17">
                  <c:v>2.287168945130551</c:v>
                </c:pt>
                <c:pt idx="18">
                  <c:v>2.191550298864291</c:v>
                </c:pt>
                <c:pt idx="19">
                  <c:v>1.9266249652904133</c:v>
                </c:pt>
                <c:pt idx="20">
                  <c:v>2.0632557406150021</c:v>
                </c:pt>
                <c:pt idx="21">
                  <c:v>1.8111758147161439</c:v>
                </c:pt>
                <c:pt idx="22">
                  <c:v>1.5169682914047478</c:v>
                </c:pt>
                <c:pt idx="23">
                  <c:v>1.2313377418708349</c:v>
                </c:pt>
                <c:pt idx="24">
                  <c:v>1.4951568385614156</c:v>
                </c:pt>
                <c:pt idx="25">
                  <c:v>1.0345490397973922</c:v>
                </c:pt>
                <c:pt idx="26">
                  <c:v>1.0340642128184285</c:v>
                </c:pt>
                <c:pt idx="27">
                  <c:v>0.76089156328126961</c:v>
                </c:pt>
                <c:pt idx="28">
                  <c:v>1.0353209456441004</c:v>
                </c:pt>
                <c:pt idx="29">
                  <c:v>1.321561702515659</c:v>
                </c:pt>
                <c:pt idx="30">
                  <c:v>1.565393900933616</c:v>
                </c:pt>
                <c:pt idx="31">
                  <c:v>1.5585011793398795</c:v>
                </c:pt>
                <c:pt idx="32">
                  <c:v>1.7930537685649828</c:v>
                </c:pt>
                <c:pt idx="33">
                  <c:v>1.5649181204169782</c:v>
                </c:pt>
                <c:pt idx="34">
                  <c:v>1.2778902523354052</c:v>
                </c:pt>
                <c:pt idx="35">
                  <c:v>1.2819706729983338</c:v>
                </c:pt>
                <c:pt idx="36">
                  <c:v>1.1054589540267656</c:v>
                </c:pt>
                <c:pt idx="37">
                  <c:v>1.6324373979306994</c:v>
                </c:pt>
                <c:pt idx="38">
                  <c:v>1.4710486867086114</c:v>
                </c:pt>
                <c:pt idx="39">
                  <c:v>1.5066527386067907</c:v>
                </c:pt>
                <c:pt idx="40">
                  <c:v>1.2454581924190933</c:v>
                </c:pt>
                <c:pt idx="41">
                  <c:v>1.4732228330469699</c:v>
                </c:pt>
                <c:pt idx="42">
                  <c:v>1.0862717060123206</c:v>
                </c:pt>
                <c:pt idx="43">
                  <c:v>1.451187170310293</c:v>
                </c:pt>
                <c:pt idx="44">
                  <c:v>1.8066781011390454</c:v>
                </c:pt>
                <c:pt idx="45">
                  <c:v>2.2894163245294852</c:v>
                </c:pt>
                <c:pt idx="46">
                  <c:v>2.2384623166935835</c:v>
                </c:pt>
                <c:pt idx="47">
                  <c:v>2.5495613516717786</c:v>
                </c:pt>
                <c:pt idx="48">
                  <c:v>2.7593627346436822</c:v>
                </c:pt>
                <c:pt idx="49">
                  <c:v>2.7535017671527662</c:v>
                </c:pt>
                <c:pt idx="50">
                  <c:v>2.581745422295354</c:v>
                </c:pt>
                <c:pt idx="51">
                  <c:v>2.3041096916172776</c:v>
                </c:pt>
                <c:pt idx="52">
                  <c:v>1.9043492012772667</c:v>
                </c:pt>
                <c:pt idx="53">
                  <c:v>1.4039135348739507</c:v>
                </c:pt>
                <c:pt idx="54">
                  <c:v>1.4478508635162157</c:v>
                </c:pt>
                <c:pt idx="55">
                  <c:v>1.5906534799139393</c:v>
                </c:pt>
                <c:pt idx="56">
                  <c:v>1.4356984836466857</c:v>
                </c:pt>
                <c:pt idx="57">
                  <c:v>1.3258635628366555</c:v>
                </c:pt>
                <c:pt idx="58">
                  <c:v>1.2270610498322121</c:v>
                </c:pt>
                <c:pt idx="59">
                  <c:v>0.7701993267537155</c:v>
                </c:pt>
                <c:pt idx="60">
                  <c:v>0.33180123261457695</c:v>
                </c:pt>
                <c:pt idx="61">
                  <c:v>0.27207142966666709</c:v>
                </c:pt>
              </c:numCache>
            </c:numRef>
          </c:val>
          <c:smooth val="0"/>
        </c:ser>
        <c:ser>
          <c:idx val="11"/>
          <c:order val="1"/>
          <c:tx>
            <c:strRef>
              <c:f>'Y | H Change'!$B$38</c:f>
              <c:strCache>
                <c:ptCount val="1"/>
                <c:pt idx="0">
                  <c:v>Asia</c:v>
                </c:pt>
              </c:strCache>
            </c:strRef>
          </c:tx>
          <c:spPr>
            <a:ln w="38100" cap="rnd">
              <a:solidFill>
                <a:srgbClr val="FF40FF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'Y | H Change'!$H$27:$BQ$27</c:f>
              <c:numCache>
                <c:formatCode>General</c:formatCode>
                <c:ptCount val="62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</c:numCache>
            </c:numRef>
          </c:cat>
          <c:val>
            <c:numRef>
              <c:f>'Y | H Change'!$H$38:$BQ$38</c:f>
              <c:numCache>
                <c:formatCode>0.00</c:formatCode>
                <c:ptCount val="62"/>
                <c:pt idx="0">
                  <c:v>5.8031998835854326</c:v>
                </c:pt>
                <c:pt idx="1">
                  <c:v>4.8952365420687327</c:v>
                </c:pt>
                <c:pt idx="2">
                  <c:v>4.0093296314199423</c:v>
                </c:pt>
                <c:pt idx="3">
                  <c:v>3.5558667535588029</c:v>
                </c:pt>
                <c:pt idx="4">
                  <c:v>4.2007770049683701</c:v>
                </c:pt>
                <c:pt idx="5">
                  <c:v>5.084429739547609</c:v>
                </c:pt>
                <c:pt idx="6">
                  <c:v>6.2182444344814458</c:v>
                </c:pt>
                <c:pt idx="7">
                  <c:v>6.9136582408621861</c:v>
                </c:pt>
                <c:pt idx="8">
                  <c:v>7.4973123892035556</c:v>
                </c:pt>
                <c:pt idx="9">
                  <c:v>8.1509917686065823</c:v>
                </c:pt>
                <c:pt idx="10">
                  <c:v>7.24143130780765</c:v>
                </c:pt>
                <c:pt idx="11">
                  <c:v>7.0418505008412868</c:v>
                </c:pt>
                <c:pt idx="12">
                  <c:v>7.0125411466050291</c:v>
                </c:pt>
                <c:pt idx="13">
                  <c:v>7.4238973606450021</c:v>
                </c:pt>
                <c:pt idx="14">
                  <c:v>7.6417025452542875</c:v>
                </c:pt>
                <c:pt idx="15">
                  <c:v>8.7276926479053341</c:v>
                </c:pt>
                <c:pt idx="16">
                  <c:v>8.0072676904533857</c:v>
                </c:pt>
                <c:pt idx="17">
                  <c:v>8.0168363021384437</c:v>
                </c:pt>
                <c:pt idx="18">
                  <c:v>7.4493212495462036</c:v>
                </c:pt>
                <c:pt idx="19">
                  <c:v>5.5253463275152992</c:v>
                </c:pt>
                <c:pt idx="20">
                  <c:v>4.3972108875460503</c:v>
                </c:pt>
                <c:pt idx="21">
                  <c:v>4.1021094309852746</c:v>
                </c:pt>
                <c:pt idx="22">
                  <c:v>3.3264617136999859</c:v>
                </c:pt>
                <c:pt idx="23">
                  <c:v>2.8859462169427896</c:v>
                </c:pt>
                <c:pt idx="24">
                  <c:v>3.5565445926665178</c:v>
                </c:pt>
                <c:pt idx="25">
                  <c:v>3.2419689940554703</c:v>
                </c:pt>
                <c:pt idx="26">
                  <c:v>3.2781330415385583</c:v>
                </c:pt>
                <c:pt idx="27">
                  <c:v>3.0644175874173296</c:v>
                </c:pt>
                <c:pt idx="28">
                  <c:v>2.7056553784202642</c:v>
                </c:pt>
                <c:pt idx="29">
                  <c:v>2.6436495354814582</c:v>
                </c:pt>
                <c:pt idx="30">
                  <c:v>2.9479210338874751</c:v>
                </c:pt>
                <c:pt idx="31">
                  <c:v>2.885708267249365</c:v>
                </c:pt>
                <c:pt idx="32">
                  <c:v>3.2832424268873517</c:v>
                </c:pt>
                <c:pt idx="33">
                  <c:v>3.9115245832872958</c:v>
                </c:pt>
                <c:pt idx="34">
                  <c:v>4.043341354076766</c:v>
                </c:pt>
                <c:pt idx="35">
                  <c:v>4.3685585811632688</c:v>
                </c:pt>
                <c:pt idx="36">
                  <c:v>4.5647377810552303</c:v>
                </c:pt>
                <c:pt idx="37">
                  <c:v>4.1596747115363097</c:v>
                </c:pt>
                <c:pt idx="38">
                  <c:v>3.6538417416779367</c:v>
                </c:pt>
                <c:pt idx="39">
                  <c:v>3.1065874229540569</c:v>
                </c:pt>
                <c:pt idx="40">
                  <c:v>2.5527958179118215</c:v>
                </c:pt>
                <c:pt idx="41">
                  <c:v>2.3970412964833532</c:v>
                </c:pt>
                <c:pt idx="42">
                  <c:v>2.6086969560077744</c:v>
                </c:pt>
                <c:pt idx="43">
                  <c:v>2.3556172335619419</c:v>
                </c:pt>
                <c:pt idx="44">
                  <c:v>2.6588708403996364</c:v>
                </c:pt>
                <c:pt idx="45">
                  <c:v>2.6799047880229132</c:v>
                </c:pt>
                <c:pt idx="46">
                  <c:v>2.3755673793386478</c:v>
                </c:pt>
                <c:pt idx="47">
                  <c:v>2.3097806311037594</c:v>
                </c:pt>
                <c:pt idx="48">
                  <c:v>2.5161449479175779</c:v>
                </c:pt>
                <c:pt idx="49">
                  <c:v>2.4530386392646619</c:v>
                </c:pt>
                <c:pt idx="50">
                  <c:v>2.393058367639922</c:v>
                </c:pt>
                <c:pt idx="51">
                  <c:v>2.5553576558750191</c:v>
                </c:pt>
                <c:pt idx="52">
                  <c:v>2.6057260243259517</c:v>
                </c:pt>
                <c:pt idx="53">
                  <c:v>2.3562823413719691</c:v>
                </c:pt>
                <c:pt idx="54">
                  <c:v>1.6657457477006954</c:v>
                </c:pt>
                <c:pt idx="55">
                  <c:v>2.2693100356351348</c:v>
                </c:pt>
                <c:pt idx="56">
                  <c:v>2.3116320132113088</c:v>
                </c:pt>
                <c:pt idx="57">
                  <c:v>1.6264186897948019</c:v>
                </c:pt>
                <c:pt idx="58">
                  <c:v>1.8397092645715318</c:v>
                </c:pt>
                <c:pt idx="59">
                  <c:v>1.889869554246344</c:v>
                </c:pt>
                <c:pt idx="60">
                  <c:v>0.81765129197054698</c:v>
                </c:pt>
                <c:pt idx="61">
                  <c:v>0.58485834493032129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470976"/>
        <c:axId val="165473280"/>
      </c:lineChart>
      <c:catAx>
        <c:axId val="165470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0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618820904861697"/>
              <c:y val="0.9555750667685759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73280"/>
        <c:crossesAt val="-4"/>
        <c:auto val="1"/>
        <c:lblAlgn val="ctr"/>
        <c:lblOffset val="100"/>
        <c:tickLblSkip val="10"/>
        <c:tickMarkSkip val="5"/>
        <c:noMultiLvlLbl val="0"/>
      </c:catAx>
      <c:valAx>
        <c:axId val="16547328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Rate</a:t>
                </a:r>
                <a:r>
                  <a:rPr lang="en-US" sz="1400" b="1" baseline="0">
                    <a:solidFill>
                      <a:schemeClr val="tx1"/>
                    </a:solidFill>
                  </a:rPr>
                  <a:t> of change</a:t>
                </a:r>
                <a:endParaRPr lang="en-US" sz="1400" b="1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7.1884151663951503E-3"/>
              <c:y val="0.411089474582149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7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Output / Hours, Percent Ratio to US (</a:t>
            </a:r>
            <a:r>
              <a:rPr lang="en-US" sz="1800" b="1" baseline="0">
                <a:solidFill>
                  <a:schemeClr val="tx1"/>
                </a:solidFill>
              </a:rPr>
              <a:t>Europe, Asia)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3631282200836007E-2"/>
          <c:y val="9.8450208276117154E-2"/>
          <c:w val="0.89747992196113502"/>
          <c:h val="0.81831204015861303"/>
        </c:manualLayout>
      </c:layout>
      <c:lineChart>
        <c:grouping val="standard"/>
        <c:varyColors val="0"/>
        <c:ser>
          <c:idx val="5"/>
          <c:order val="0"/>
          <c:tx>
            <c:strRef>
              <c:f>'Y | H Ratio'!$B$32</c:f>
              <c:strCache>
                <c:ptCount val="1"/>
                <c:pt idx="0">
                  <c:v>Europe</c:v>
                </c:pt>
              </c:strCache>
            </c:strRef>
          </c:tx>
          <c:spPr>
            <a:ln w="38100" cap="rnd">
              <a:solidFill>
                <a:srgbClr val="0432FF"/>
              </a:solidFill>
              <a:round/>
            </a:ln>
            <a:effectLst>
              <a:glow rad="38100">
                <a:sysClr val="windowText" lastClr="000000">
                  <a:lumMod val="100000"/>
                </a:sysClr>
              </a:glow>
            </a:effectLst>
          </c:spPr>
          <c:marker>
            <c:symbol val="none"/>
          </c:marker>
          <c:cat>
            <c:numRef>
              <c:f>'Y | H Ratio'!$C$27:$BQ$27</c:f>
              <c:numCache>
                <c:formatCode>General</c:formatCode>
                <c:ptCount val="67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</c:numCache>
            </c:numRef>
          </c:cat>
          <c:val>
            <c:numRef>
              <c:f>'Y | H Ratio'!$C$32:$BQ$32</c:f>
              <c:numCache>
                <c:formatCode>0.00</c:formatCode>
                <c:ptCount val="67"/>
                <c:pt idx="0">
                  <c:v>44.428607755320442</c:v>
                </c:pt>
                <c:pt idx="1">
                  <c:v>45.779346559969817</c:v>
                </c:pt>
                <c:pt idx="2">
                  <c:v>46.054645931983195</c:v>
                </c:pt>
                <c:pt idx="3">
                  <c:v>46.513275261439439</c:v>
                </c:pt>
                <c:pt idx="4">
                  <c:v>47.407286952748812</c:v>
                </c:pt>
                <c:pt idx="5">
                  <c:v>48.11438942868417</c:v>
                </c:pt>
                <c:pt idx="6">
                  <c:v>50.003029055749238</c:v>
                </c:pt>
                <c:pt idx="7">
                  <c:v>50.662252651898754</c:v>
                </c:pt>
                <c:pt idx="8">
                  <c:v>50.799918373222653</c:v>
                </c:pt>
                <c:pt idx="9">
                  <c:v>51.347646939279855</c:v>
                </c:pt>
                <c:pt idx="10">
                  <c:v>53.456278219299726</c:v>
                </c:pt>
                <c:pt idx="11">
                  <c:v>54.781024373529185</c:v>
                </c:pt>
                <c:pt idx="12">
                  <c:v>55.971083259207902</c:v>
                </c:pt>
                <c:pt idx="13">
                  <c:v>56.911635483273727</c:v>
                </c:pt>
                <c:pt idx="14">
                  <c:v>58.236255086711722</c:v>
                </c:pt>
                <c:pt idx="15">
                  <c:v>59.538804218302189</c:v>
                </c:pt>
                <c:pt idx="16">
                  <c:v>60.347986012228958</c:v>
                </c:pt>
                <c:pt idx="17">
                  <c:v>62.46307952877369</c:v>
                </c:pt>
                <c:pt idx="18">
                  <c:v>64.40254068645342</c:v>
                </c:pt>
                <c:pt idx="19">
                  <c:v>67.896410081494267</c:v>
                </c:pt>
                <c:pt idx="20">
                  <c:v>69.749235579045703</c:v>
                </c:pt>
                <c:pt idx="21">
                  <c:v>70.2834395945561</c:v>
                </c:pt>
                <c:pt idx="22">
                  <c:v>72.020059073950179</c:v>
                </c:pt>
                <c:pt idx="23">
                  <c:v>74.038163146419791</c:v>
                </c:pt>
                <c:pt idx="24">
                  <c:v>76.522607729096919</c:v>
                </c:pt>
                <c:pt idx="25">
                  <c:v>75.692925310536097</c:v>
                </c:pt>
                <c:pt idx="26">
                  <c:v>77.019587003840599</c:v>
                </c:pt>
                <c:pt idx="27">
                  <c:v>79.001500647772204</c:v>
                </c:pt>
                <c:pt idx="28">
                  <c:v>81.179356067578084</c:v>
                </c:pt>
                <c:pt idx="29">
                  <c:v>83.34376944536794</c:v>
                </c:pt>
                <c:pt idx="30">
                  <c:v>84.549574840084574</c:v>
                </c:pt>
                <c:pt idx="31">
                  <c:v>84.117230368988828</c:v>
                </c:pt>
                <c:pt idx="32">
                  <c:v>86.315702363341103</c:v>
                </c:pt>
                <c:pt idx="33">
                  <c:v>86.587385941952704</c:v>
                </c:pt>
                <c:pt idx="34">
                  <c:v>87.062385089002774</c:v>
                </c:pt>
                <c:pt idx="35">
                  <c:v>87.901002053452004</c:v>
                </c:pt>
                <c:pt idx="36">
                  <c:v>87.957545740258766</c:v>
                </c:pt>
                <c:pt idx="37">
                  <c:v>88.743716263365883</c:v>
                </c:pt>
                <c:pt idx="38">
                  <c:v>89.785949479113086</c:v>
                </c:pt>
                <c:pt idx="39">
                  <c:v>91.454868451126373</c:v>
                </c:pt>
                <c:pt idx="40">
                  <c:v>91.968529081975973</c:v>
                </c:pt>
                <c:pt idx="41">
                  <c:v>93.825834993523216</c:v>
                </c:pt>
                <c:pt idx="42">
                  <c:v>92.7770548738944</c:v>
                </c:pt>
                <c:pt idx="43">
                  <c:v>94.207997059369703</c:v>
                </c:pt>
                <c:pt idx="44">
                  <c:v>95.989402187270969</c:v>
                </c:pt>
                <c:pt idx="45">
                  <c:v>97.666198831530124</c:v>
                </c:pt>
                <c:pt idx="46">
                  <c:v>96.558588280113824</c:v>
                </c:pt>
                <c:pt idx="47">
                  <c:v>97.025114466069567</c:v>
                </c:pt>
                <c:pt idx="48">
                  <c:v>96.110957031316573</c:v>
                </c:pt>
                <c:pt idx="49">
                  <c:v>94.908035574067156</c:v>
                </c:pt>
                <c:pt idx="50">
                  <c:v>94.943743557707677</c:v>
                </c:pt>
                <c:pt idx="51">
                  <c:v>94.126180892673645</c:v>
                </c:pt>
                <c:pt idx="52">
                  <c:v>92.521271268923584</c:v>
                </c:pt>
                <c:pt idx="53">
                  <c:v>90.462043905971228</c:v>
                </c:pt>
                <c:pt idx="54">
                  <c:v>89.257098836290965</c:v>
                </c:pt>
                <c:pt idx="55">
                  <c:v>88.654441175561317</c:v>
                </c:pt>
                <c:pt idx="56">
                  <c:v>89.382802586097441</c:v>
                </c:pt>
                <c:pt idx="57">
                  <c:v>89.373219826175401</c:v>
                </c:pt>
                <c:pt idx="58">
                  <c:v>88.368524898307015</c:v>
                </c:pt>
                <c:pt idx="59">
                  <c:v>84.896993215969957</c:v>
                </c:pt>
                <c:pt idx="60">
                  <c:v>84.599392365019895</c:v>
                </c:pt>
                <c:pt idx="61">
                  <c:v>85.689943957994998</c:v>
                </c:pt>
                <c:pt idx="62">
                  <c:v>85.663746328539119</c:v>
                </c:pt>
                <c:pt idx="63">
                  <c:v>86.239782525114265</c:v>
                </c:pt>
                <c:pt idx="64">
                  <c:v>86.005421114140077</c:v>
                </c:pt>
                <c:pt idx="65">
                  <c:v>86.201499115509321</c:v>
                </c:pt>
                <c:pt idx="66">
                  <c:v>86.69286278785701</c:v>
                </c:pt>
              </c:numCache>
            </c:numRef>
          </c:val>
          <c:smooth val="0"/>
        </c:ser>
        <c:ser>
          <c:idx val="11"/>
          <c:order val="1"/>
          <c:tx>
            <c:strRef>
              <c:f>'Y | H Ratio'!$B$38</c:f>
              <c:strCache>
                <c:ptCount val="1"/>
                <c:pt idx="0">
                  <c:v>Asia</c:v>
                </c:pt>
              </c:strCache>
            </c:strRef>
          </c:tx>
          <c:spPr>
            <a:ln w="38100" cap="rnd">
              <a:solidFill>
                <a:srgbClr val="FF40FF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'Y | H Ratio'!$C$27:$BQ$27</c:f>
              <c:numCache>
                <c:formatCode>General</c:formatCode>
                <c:ptCount val="67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</c:numCache>
            </c:numRef>
          </c:cat>
          <c:val>
            <c:numRef>
              <c:f>'Y | H Ratio'!$C$38:$BQ$38</c:f>
              <c:numCache>
                <c:formatCode>0.00</c:formatCode>
                <c:ptCount val="67"/>
                <c:pt idx="0">
                  <c:v>14.850362052792832</c:v>
                </c:pt>
                <c:pt idx="1">
                  <c:v>15.711691907481512</c:v>
                </c:pt>
                <c:pt idx="2">
                  <c:v>16.602233938681529</c:v>
                </c:pt>
                <c:pt idx="3">
                  <c:v>17.096505566529611</c:v>
                </c:pt>
                <c:pt idx="4">
                  <c:v>17.211265009844659</c:v>
                </c:pt>
                <c:pt idx="5">
                  <c:v>17.299050441859215</c:v>
                </c:pt>
                <c:pt idx="6">
                  <c:v>17.760208451463143</c:v>
                </c:pt>
                <c:pt idx="7">
                  <c:v>17.935687940259545</c:v>
                </c:pt>
                <c:pt idx="8">
                  <c:v>18.206164989431112</c:v>
                </c:pt>
                <c:pt idx="9">
                  <c:v>18.69187211927202</c:v>
                </c:pt>
                <c:pt idx="10">
                  <c:v>20.00054848823094</c:v>
                </c:pt>
                <c:pt idx="11">
                  <c:v>21.152675609627416</c:v>
                </c:pt>
                <c:pt idx="12">
                  <c:v>21.98379249026819</c:v>
                </c:pt>
                <c:pt idx="13">
                  <c:v>22.770941311356236</c:v>
                </c:pt>
                <c:pt idx="14">
                  <c:v>24.27892781119462</c:v>
                </c:pt>
                <c:pt idx="15">
                  <c:v>24.56065353189215</c:v>
                </c:pt>
                <c:pt idx="16">
                  <c:v>25.737808563722293</c:v>
                </c:pt>
                <c:pt idx="17">
                  <c:v>27.25032993863644</c:v>
                </c:pt>
                <c:pt idx="18">
                  <c:v>28.981226758840322</c:v>
                </c:pt>
                <c:pt idx="19">
                  <c:v>31.992440176831309</c:v>
                </c:pt>
                <c:pt idx="20">
                  <c:v>34.465808945268414</c:v>
                </c:pt>
                <c:pt idx="21">
                  <c:v>34.628136504999048</c:v>
                </c:pt>
                <c:pt idx="22">
                  <c:v>36.290245883772954</c:v>
                </c:pt>
                <c:pt idx="23">
                  <c:v>37.695352641765133</c:v>
                </c:pt>
                <c:pt idx="24">
                  <c:v>38.299456233490844</c:v>
                </c:pt>
                <c:pt idx="25">
                  <c:v>38.73197727052127</c:v>
                </c:pt>
                <c:pt idx="26">
                  <c:v>38.830779809625177</c:v>
                </c:pt>
                <c:pt idx="27">
                  <c:v>39.726706440638175</c:v>
                </c:pt>
                <c:pt idx="28">
                  <c:v>40.946536931564118</c:v>
                </c:pt>
                <c:pt idx="29">
                  <c:v>42.457564137846489</c:v>
                </c:pt>
                <c:pt idx="30">
                  <c:v>43.251700158233405</c:v>
                </c:pt>
                <c:pt idx="31">
                  <c:v>43.441563521078983</c:v>
                </c:pt>
                <c:pt idx="32">
                  <c:v>44.576194862198392</c:v>
                </c:pt>
                <c:pt idx="33">
                  <c:v>44.513119241826125</c:v>
                </c:pt>
                <c:pt idx="34">
                  <c:v>45.359039215560848</c:v>
                </c:pt>
                <c:pt idx="35">
                  <c:v>46.347293575429411</c:v>
                </c:pt>
                <c:pt idx="36">
                  <c:v>46.422164205879398</c:v>
                </c:pt>
                <c:pt idx="37">
                  <c:v>48.024408974815003</c:v>
                </c:pt>
                <c:pt idx="38">
                  <c:v>50.054593676086647</c:v>
                </c:pt>
                <c:pt idx="39">
                  <c:v>52.085262172123457</c:v>
                </c:pt>
                <c:pt idx="40">
                  <c:v>54.081506848974747</c:v>
                </c:pt>
                <c:pt idx="41">
                  <c:v>55.187747517543038</c:v>
                </c:pt>
                <c:pt idx="42">
                  <c:v>54.492946302140709</c:v>
                </c:pt>
                <c:pt idx="43">
                  <c:v>55.82679415008549</c:v>
                </c:pt>
                <c:pt idx="44">
                  <c:v>56.423106661618135</c:v>
                </c:pt>
                <c:pt idx="45">
                  <c:v>57.734745998254311</c:v>
                </c:pt>
                <c:pt idx="46">
                  <c:v>57.796711902202688</c:v>
                </c:pt>
                <c:pt idx="47">
                  <c:v>58.802979779575026</c:v>
                </c:pt>
                <c:pt idx="48">
                  <c:v>58.409318426352719</c:v>
                </c:pt>
                <c:pt idx="49">
                  <c:v>58.879230427367581</c:v>
                </c:pt>
                <c:pt idx="50">
                  <c:v>58.873059911780011</c:v>
                </c:pt>
                <c:pt idx="51">
                  <c:v>58.194284164778921</c:v>
                </c:pt>
                <c:pt idx="52">
                  <c:v>58.10219797954651</c:v>
                </c:pt>
                <c:pt idx="53">
                  <c:v>57.703310710385381</c:v>
                </c:pt>
                <c:pt idx="54">
                  <c:v>58.001289772346929</c:v>
                </c:pt>
                <c:pt idx="55">
                  <c:v>58.320242535555892</c:v>
                </c:pt>
                <c:pt idx="56">
                  <c:v>58.929955157254255</c:v>
                </c:pt>
                <c:pt idx="57">
                  <c:v>60.175923789551732</c:v>
                </c:pt>
                <c:pt idx="58">
                  <c:v>60.517524859416817</c:v>
                </c:pt>
                <c:pt idx="59">
                  <c:v>58.636653767771122</c:v>
                </c:pt>
                <c:pt idx="60">
                  <c:v>60.333172339058628</c:v>
                </c:pt>
                <c:pt idx="61">
                  <c:v>61.568243768829859</c:v>
                </c:pt>
                <c:pt idx="62">
                  <c:v>61.087061944306832</c:v>
                </c:pt>
                <c:pt idx="63">
                  <c:v>62.400007834368246</c:v>
                </c:pt>
                <c:pt idx="64">
                  <c:v>62.0129666898547</c:v>
                </c:pt>
                <c:pt idx="65">
                  <c:v>61.816763217023563</c:v>
                </c:pt>
                <c:pt idx="66">
                  <c:v>62.538699688835706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938496"/>
        <c:axId val="165470592"/>
      </c:lineChart>
      <c:catAx>
        <c:axId val="164938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0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618820904861697"/>
              <c:y val="0.9555750667685759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70592"/>
        <c:crossesAt val="0"/>
        <c:auto val="1"/>
        <c:lblAlgn val="ctr"/>
        <c:lblOffset val="100"/>
        <c:tickLblSkip val="10"/>
        <c:tickMarkSkip val="5"/>
        <c:noMultiLvlLbl val="0"/>
      </c:catAx>
      <c:valAx>
        <c:axId val="1654705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Percent Ratio</a:t>
                </a:r>
              </a:p>
            </c:rich>
          </c:tx>
          <c:layout>
            <c:manualLayout>
              <c:xMode val="edge"/>
              <c:yMode val="edge"/>
              <c:x val="7.1884151663951503E-3"/>
              <c:y val="0.411089474582149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93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Figure 18-5.  Annual Growth Rate of Alternative Real Income</a:t>
            </a:r>
            <a:r>
              <a:rPr lang="en-US" baseline="0"/>
              <a:t> Concepts, </a:t>
            </a:r>
          </a:p>
          <a:p>
            <a:pPr>
              <a:defRPr/>
            </a:pPr>
            <a:r>
              <a:rPr lang="en-US" baseline="0"/>
              <a:t>Actual Outcomes 1920-2014 and Projected Values 2015-2040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5534558180227501E-2"/>
          <c:y val="0.13110061388761099"/>
          <c:w val="0.897821755613881"/>
          <c:h val="0.76148674319624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'Data, T18-1,F 18-1'!$U$98</c:f>
              <c:strCache>
                <c:ptCount val="1"/>
                <c:pt idx="0">
                  <c:v>1920-2014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'Data, T18-1,F 18-1'!$T$99:$T$102</c:f>
              <c:strCache>
                <c:ptCount val="4"/>
                <c:pt idx="0">
                  <c:v>Output per Hour</c:v>
                </c:pt>
                <c:pt idx="1">
                  <c:v>Output per Person</c:v>
                </c:pt>
                <c:pt idx="2">
                  <c:v>Median Output per Person</c:v>
                </c:pt>
                <c:pt idx="3">
                  <c:v>Disposable Median Income Per Person</c:v>
                </c:pt>
              </c:strCache>
            </c:strRef>
          </c:cat>
          <c:val>
            <c:numRef>
              <c:f>'Data, T18-1,F 18-1'!$U$99:$U$102</c:f>
              <c:numCache>
                <c:formatCode>0.00</c:formatCode>
                <c:ptCount val="4"/>
                <c:pt idx="0">
                  <c:v>2.2582978723404254</c:v>
                </c:pt>
                <c:pt idx="1">
                  <c:v>2.1104255319148937</c:v>
                </c:pt>
                <c:pt idx="2">
                  <c:v>1.8244108384100481</c:v>
                </c:pt>
                <c:pt idx="3">
                  <c:v>1.6890916894738779</c:v>
                </c:pt>
              </c:numCache>
            </c:numRef>
          </c:val>
        </c:ser>
        <c:ser>
          <c:idx val="1"/>
          <c:order val="1"/>
          <c:tx>
            <c:strRef>
              <c:f>'Data, T18-1,F 18-1'!$V$98</c:f>
              <c:strCache>
                <c:ptCount val="1"/>
                <c:pt idx="0">
                  <c:v>2015-2040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'Data, T18-1,F 18-1'!$T$99:$T$102</c:f>
              <c:strCache>
                <c:ptCount val="4"/>
                <c:pt idx="0">
                  <c:v>Output per Hour</c:v>
                </c:pt>
                <c:pt idx="1">
                  <c:v>Output per Person</c:v>
                </c:pt>
                <c:pt idx="2">
                  <c:v>Median Output per Person</c:v>
                </c:pt>
                <c:pt idx="3">
                  <c:v>Disposable Median Income Per Person</c:v>
                </c:pt>
              </c:strCache>
            </c:strRef>
          </c:cat>
          <c:val>
            <c:numRef>
              <c:f>'Data, T18-1,F 18-1'!$V$99:$V$102</c:f>
              <c:numCache>
                <c:formatCode>0.00</c:formatCode>
                <c:ptCount val="4"/>
                <c:pt idx="0">
                  <c:v>1.2</c:v>
                </c:pt>
                <c:pt idx="1">
                  <c:v>0.8</c:v>
                </c:pt>
                <c:pt idx="2">
                  <c:v>0.4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83168"/>
        <c:axId val="79397248"/>
      </c:barChart>
      <c:catAx>
        <c:axId val="79383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79397248"/>
        <c:crosses val="autoZero"/>
        <c:auto val="1"/>
        <c:lblAlgn val="ctr"/>
        <c:lblOffset val="100"/>
        <c:noMultiLvlLbl val="0"/>
      </c:catAx>
      <c:valAx>
        <c:axId val="79397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Percent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7938316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9969155106575585"/>
          <c:y val="0.15038229833040698"/>
          <c:w val="0.12102273712589874"/>
          <c:h val="9.2677833160414058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0.23592</cdr:x>
      <cdr:y>0.43117</cdr:y>
    </cdr:from>
    <cdr:to>
      <cdr:x>0.34205</cdr:x>
      <cdr:y>0.48673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46482" y="2711751"/>
          <a:ext cx="920641" cy="349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Europe</a:t>
          </a:r>
        </a:p>
      </cdr:txBody>
    </cdr:sp>
  </cdr:relSizeAnchor>
  <cdr:relSizeAnchor xmlns:cdr="http://schemas.openxmlformats.org/drawingml/2006/chartDrawing">
    <cdr:from>
      <cdr:x>0.13289</cdr:x>
      <cdr:y>0.73995</cdr:y>
    </cdr:from>
    <cdr:to>
      <cdr:x>0.23902</cdr:x>
      <cdr:y>0.7955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52785" y="4653728"/>
          <a:ext cx="920641" cy="34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US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0.30442</cdr:x>
      <cdr:y>0.16774</cdr:y>
    </cdr:from>
    <cdr:to>
      <cdr:x>0.41055</cdr:x>
      <cdr:y>0.2233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0771" y="1054967"/>
          <a:ext cx="920641" cy="349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/>
            <a:t>Asia</a:t>
          </a:r>
        </a:p>
      </cdr:txBody>
    </cdr:sp>
  </cdr:relSizeAnchor>
  <cdr:relSizeAnchor xmlns:cdr="http://schemas.openxmlformats.org/drawingml/2006/chartDrawing">
    <cdr:from>
      <cdr:x>0.13289</cdr:x>
      <cdr:y>0.73995</cdr:y>
    </cdr:from>
    <cdr:to>
      <cdr:x>0.23902</cdr:x>
      <cdr:y>0.7955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52785" y="4653728"/>
          <a:ext cx="920641" cy="34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US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0.36708</cdr:x>
      <cdr:y>0.61395</cdr:y>
    </cdr:from>
    <cdr:to>
      <cdr:x>0.47321</cdr:x>
      <cdr:y>0.66951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83944" y="3861117"/>
          <a:ext cx="920541" cy="349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/>
            <a:t>Asia</a:t>
          </a:r>
        </a:p>
      </cdr:txBody>
    </cdr:sp>
  </cdr:relSizeAnchor>
  <cdr:relSizeAnchor xmlns:cdr="http://schemas.openxmlformats.org/drawingml/2006/chartDrawing">
    <cdr:from>
      <cdr:x>0.22377</cdr:x>
      <cdr:y>0.35445</cdr:y>
    </cdr:from>
    <cdr:to>
      <cdr:x>0.3299</cdr:x>
      <cdr:y>0.41001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40930" y="2229137"/>
          <a:ext cx="920541" cy="349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Europe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0.12362</cdr:x>
      <cdr:y>0.15164</cdr:y>
    </cdr:from>
    <cdr:to>
      <cdr:x>0.18907</cdr:x>
      <cdr:y>0.21871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9316" y="952500"/>
          <a:ext cx="566109" cy="421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2.26</a:t>
          </a:r>
        </a:p>
      </cdr:txBody>
    </cdr:sp>
  </cdr:relSizeAnchor>
  <cdr:relSizeAnchor xmlns:cdr="http://schemas.openxmlformats.org/drawingml/2006/chartDrawing">
    <cdr:from>
      <cdr:x>0.18699</cdr:x>
      <cdr:y>0.47068</cdr:y>
    </cdr:from>
    <cdr:to>
      <cdr:x>0.25348</cdr:x>
      <cdr:y>0.58107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17453" y="2956506"/>
          <a:ext cx="575094" cy="69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1.20</a:t>
          </a:r>
        </a:p>
      </cdr:txBody>
    </cdr:sp>
  </cdr:relSizeAnchor>
  <cdr:relSizeAnchor xmlns:cdr="http://schemas.openxmlformats.org/drawingml/2006/chartDrawing">
    <cdr:from>
      <cdr:x>0.0295</cdr:x>
      <cdr:y>0.9433</cdr:y>
    </cdr:from>
    <cdr:to>
      <cdr:x>0.32616</cdr:x>
      <cdr:y>0.99459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52889" y="5497233"/>
          <a:ext cx="2543159" cy="298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>
          <a:noAutofit/>
        </a:bodyPr>
        <a:lstStyle xmlns:a="http://schemas.openxmlformats.org/drawingml/2006/main"/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latin typeface="Calibri"/>
              <a:ea typeface="ＭＳ 明朝"/>
              <a:cs typeface="Times New Roman"/>
            </a:rPr>
            <a:t>Source: Data underlying</a:t>
          </a:r>
          <a:r>
            <a:rPr lang="en-US" sz="1200" baseline="0">
              <a:effectLst/>
              <a:latin typeface="Calibri"/>
              <a:ea typeface="ＭＳ 明朝"/>
              <a:cs typeface="Times New Roman"/>
            </a:rPr>
            <a:t> </a:t>
          </a:r>
          <a:r>
            <a:rPr lang="en-US" sz="1200">
              <a:effectLst/>
              <a:latin typeface="Calibri"/>
              <a:ea typeface="Times New Roman"/>
              <a:cs typeface="Times New Roman"/>
            </a:rPr>
            <a:t>Table 18-4.</a:t>
          </a:r>
          <a:endParaRPr lang="en-US" sz="1200">
            <a:effectLst/>
            <a:ea typeface="ＭＳ 明朝"/>
            <a:cs typeface="Times New Roman"/>
          </a:endParaRPr>
        </a:p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latin typeface="Calibri"/>
              <a:ea typeface="Times New Roman"/>
              <a:cs typeface="Times New Roman"/>
            </a:rPr>
            <a:t> </a:t>
          </a:r>
          <a:endParaRPr lang="en-US" sz="1200">
            <a:effectLst/>
            <a:ea typeface="ＭＳ 明朝"/>
            <a:cs typeface="Times New Roman"/>
          </a:endParaRPr>
        </a:p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latin typeface="Calibri"/>
              <a:ea typeface="Times New Roman"/>
              <a:cs typeface="Times New Roman"/>
            </a:rPr>
            <a:t> </a:t>
          </a:r>
          <a:endParaRPr lang="en-US" sz="1200">
            <a:effectLst/>
            <a:ea typeface="ＭＳ 明朝"/>
            <a:cs typeface="Times New Roman"/>
          </a:endParaRPr>
        </a:p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ea typeface="ＭＳ 明朝"/>
              <a:cs typeface="Times New Roman"/>
            </a:rPr>
            <a:t> </a:t>
          </a:r>
        </a:p>
      </cdr:txBody>
    </cdr:sp>
  </cdr:relSizeAnchor>
  <cdr:relSizeAnchor xmlns:cdr="http://schemas.openxmlformats.org/drawingml/2006/chartDrawing">
    <cdr:from>
      <cdr:x>0.34698</cdr:x>
      <cdr:y>0.19325</cdr:y>
    </cdr:from>
    <cdr:to>
      <cdr:x>0.41243</cdr:x>
      <cdr:y>0.26445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01275" y="1213871"/>
          <a:ext cx="566108" cy="447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2.11</a:t>
          </a:r>
        </a:p>
      </cdr:txBody>
    </cdr:sp>
  </cdr:relSizeAnchor>
  <cdr:relSizeAnchor xmlns:cdr="http://schemas.openxmlformats.org/drawingml/2006/chartDrawing">
    <cdr:from>
      <cdr:x>0.57357</cdr:x>
      <cdr:y>0.28112</cdr:y>
    </cdr:from>
    <cdr:to>
      <cdr:x>0.63682</cdr:x>
      <cdr:y>0.35232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961262" y="1765813"/>
          <a:ext cx="547063" cy="447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1.82</a:t>
          </a:r>
        </a:p>
      </cdr:txBody>
    </cdr:sp>
  </cdr:relSizeAnchor>
  <cdr:relSizeAnchor xmlns:cdr="http://schemas.openxmlformats.org/drawingml/2006/chartDrawing">
    <cdr:from>
      <cdr:x>0.7968</cdr:x>
      <cdr:y>0.32906</cdr:y>
    </cdr:from>
    <cdr:to>
      <cdr:x>0.86121</cdr:x>
      <cdr:y>0.38923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92147" y="2066924"/>
          <a:ext cx="557122" cy="377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1.69</a:t>
          </a:r>
        </a:p>
      </cdr:txBody>
    </cdr:sp>
  </cdr:relSizeAnchor>
  <cdr:relSizeAnchor xmlns:cdr="http://schemas.openxmlformats.org/drawingml/2006/chartDrawing">
    <cdr:from>
      <cdr:x>0.40931</cdr:x>
      <cdr:y>0.59654</cdr:y>
    </cdr:from>
    <cdr:to>
      <cdr:x>0.47607</cdr:x>
      <cdr:y>0.70083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540425" y="3747099"/>
          <a:ext cx="577428" cy="655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0.80</a:t>
          </a:r>
        </a:p>
      </cdr:txBody>
    </cdr:sp>
  </cdr:relSizeAnchor>
  <cdr:relSizeAnchor xmlns:cdr="http://schemas.openxmlformats.org/drawingml/2006/chartDrawing">
    <cdr:from>
      <cdr:x>0.63474</cdr:x>
      <cdr:y>0.69954</cdr:y>
    </cdr:from>
    <cdr:to>
      <cdr:x>0.70187</cdr:x>
      <cdr:y>0.8344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490354" y="4394080"/>
          <a:ext cx="580632" cy="847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0.40</a:t>
          </a:r>
        </a:p>
      </cdr:txBody>
    </cdr:sp>
  </cdr:relSizeAnchor>
  <cdr:relSizeAnchor xmlns:cdr="http://schemas.openxmlformats.org/drawingml/2006/chartDrawing">
    <cdr:from>
      <cdr:x>0.86018</cdr:x>
      <cdr:y>0.74861</cdr:y>
    </cdr:from>
    <cdr:to>
      <cdr:x>0.92666</cdr:x>
      <cdr:y>0.859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440283" y="4702282"/>
          <a:ext cx="575094" cy="69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0.30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908A-462D-4602-BBA1-A03C9A970D26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73F3-5C7F-4723-9853-56BD172C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6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5D9EA-8A25-9E4A-B7A0-7E6E4E5AD8D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0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1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8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2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1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6A52-B951-4644-83A1-9619B619B6E3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5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The Rise and Fall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of American Growth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Robert J. Gordon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Northwestern University and NBER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International Monetary Fund – Open Forum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July 7, 2016</a:t>
            </a:r>
          </a:p>
        </p:txBody>
      </p:sp>
    </p:spTree>
    <p:extLst>
      <p:ext uri="{BB962C8B-B14F-4D97-AF65-F5344CB8AC3E}">
        <p14:creationId xmlns:p14="http://schemas.microsoft.com/office/powerpoint/2010/main" val="2091240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TFP Growth 1952-2015,</a:t>
            </a:r>
            <a:br>
              <a:rPr lang="en-US" b="1" dirty="0" smtClean="0"/>
            </a:br>
            <a:r>
              <a:rPr lang="en-US" b="1" dirty="0" smtClean="0"/>
              <a:t>Five-Year Moving Average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358730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362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IR #3 Has Failed the TFP Test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Failure #1:  TFP growth post-1970 barely 1/3 of 1920-70</a:t>
            </a:r>
          </a:p>
          <a:p>
            <a:r>
              <a:rPr lang="en-US" b="1" dirty="0" smtClean="0"/>
              <a:t>Failure #2:  IR #3 boosted TFP growth only briefly 1996-2004</a:t>
            </a:r>
          </a:p>
          <a:p>
            <a:r>
              <a:rPr lang="en-US" sz="4000" b="1" i="1" dirty="0" smtClean="0">
                <a:solidFill>
                  <a:srgbClr val="C00000"/>
                </a:solidFill>
              </a:rPr>
              <a:t>STARTLING QUESTON:  HAS MOST OF THE PRODUCTIVITY IMPACT OF THE THIRD INDUSTRIAL REVOLUTION ALREADY HAPPENED?</a:t>
            </a:r>
          </a:p>
        </p:txBody>
      </p:sp>
    </p:spTree>
    <p:extLst>
      <p:ext uri="{BB962C8B-B14F-4D97-AF65-F5344CB8AC3E}">
        <p14:creationId xmlns:p14="http://schemas.microsoft.com/office/powerpoint/2010/main" val="39484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IR #3 Changed Business Practices,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Pre-Internet Phase 1, 1970-1995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1970 mechanical calculators, repetitive retyping, file cards, filing cabinets</a:t>
            </a:r>
          </a:p>
          <a:p>
            <a:r>
              <a:rPr lang="en-US" b="1" dirty="0" smtClean="0"/>
              <a:t>1970s.  Memory typewriters, electronic calculators </a:t>
            </a:r>
          </a:p>
          <a:p>
            <a:r>
              <a:rPr lang="en-US" b="1" dirty="0" smtClean="0"/>
              <a:t>1980s.  PCs with word processing and spreadsheets </a:t>
            </a:r>
          </a:p>
          <a:p>
            <a:r>
              <a:rPr lang="en-US" b="1" dirty="0" smtClean="0"/>
              <a:t>Late 1980s, before the arrival of the internet.  </a:t>
            </a:r>
          </a:p>
          <a:p>
            <a:pPr lvl="1"/>
            <a:r>
              <a:rPr lang="en-US" b="1" dirty="0" smtClean="0"/>
              <a:t>E-mail, electronic catalogs, </a:t>
            </a:r>
            <a:r>
              <a:rPr lang="en-US" b="1" dirty="0" smtClean="0"/>
              <a:t>PCs connected inside firms, proprietary </a:t>
            </a:r>
            <a:r>
              <a:rPr lang="en-US" b="1" dirty="0" smtClean="0"/>
              <a:t>software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8333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Completing the Change,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1995-2005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Late 1990s.  The </a:t>
            </a:r>
            <a:r>
              <a:rPr lang="en-US" sz="4400" b="1" dirty="0"/>
              <a:t>web, search engines, </a:t>
            </a:r>
            <a:r>
              <a:rPr lang="en-US" sz="4400" b="1" dirty="0" smtClean="0"/>
              <a:t>e-commerce</a:t>
            </a:r>
          </a:p>
          <a:p>
            <a:r>
              <a:rPr lang="en-US" sz="4400" b="1" dirty="0" smtClean="0"/>
              <a:t>2000-05 </a:t>
            </a:r>
            <a:r>
              <a:rPr lang="en-US" sz="4400" b="1" dirty="0"/>
              <a:t>flat screens, </a:t>
            </a:r>
            <a:r>
              <a:rPr lang="en-US" sz="4400" b="1" dirty="0" smtClean="0"/>
              <a:t>airport check-in kiosks</a:t>
            </a:r>
          </a:p>
          <a:p>
            <a:r>
              <a:rPr lang="en-US" sz="4400" b="1" dirty="0" smtClean="0"/>
              <a:t>By 2005 the revolution in  business practices was almost over</a:t>
            </a:r>
          </a:p>
        </p:txBody>
      </p:sp>
    </p:spTree>
    <p:extLst>
      <p:ext uri="{BB962C8B-B14F-4D97-AF65-F5344CB8AC3E}">
        <p14:creationId xmlns:p14="http://schemas.microsoft.com/office/powerpoint/2010/main" val="3973493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Paper to Electronic </a:t>
            </a:r>
            <a:r>
              <a:rPr lang="en-US" b="1" dirty="0" smtClean="0">
                <a:solidFill>
                  <a:srgbClr val="C00000"/>
                </a:solidFill>
              </a:rPr>
              <a:t>Catalogs,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 Transition Completed by 2005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Previous catalogs on cards or paper</a:t>
            </a:r>
          </a:p>
          <a:p>
            <a:pPr lvl="1"/>
            <a:r>
              <a:rPr lang="en-US" b="1" dirty="0" smtClean="0"/>
              <a:t>University </a:t>
            </a:r>
            <a:r>
              <a:rPr lang="en-US" b="1" dirty="0" smtClean="0"/>
              <a:t>and public libraries</a:t>
            </a:r>
          </a:p>
          <a:p>
            <a:pPr lvl="1"/>
            <a:r>
              <a:rPr lang="en-US" b="1" dirty="0" smtClean="0"/>
              <a:t>Parts departments at auto dealers</a:t>
            </a:r>
          </a:p>
          <a:p>
            <a:pPr lvl="1"/>
            <a:r>
              <a:rPr lang="en-US" b="1" dirty="0" smtClean="0"/>
              <a:t>Ordering items at hardware stores</a:t>
            </a:r>
          </a:p>
          <a:p>
            <a:pPr lvl="1"/>
            <a:r>
              <a:rPr lang="en-US" b="1" dirty="0" smtClean="0"/>
              <a:t>Selecting plants at nurseries/ garden shops</a:t>
            </a:r>
          </a:p>
          <a:p>
            <a:r>
              <a:rPr lang="en-US" b="1" dirty="0" smtClean="0"/>
              <a:t>Electronic catalogs have </a:t>
            </a:r>
            <a:r>
              <a:rPr lang="en-US" b="1" dirty="0" smtClean="0"/>
              <a:t>in common</a:t>
            </a:r>
          </a:p>
          <a:p>
            <a:pPr lvl="1"/>
            <a:r>
              <a:rPr lang="en-US" b="1" dirty="0" smtClean="0"/>
              <a:t>Not only are items listed and pictured</a:t>
            </a:r>
          </a:p>
          <a:p>
            <a:pPr lvl="1"/>
            <a:r>
              <a:rPr lang="en-US" b="1" dirty="0" smtClean="0"/>
              <a:t>Available inventory, out-of-stock is indicated</a:t>
            </a:r>
          </a:p>
          <a:p>
            <a:pPr lvl="1"/>
            <a:r>
              <a:rPr lang="en-US" b="1" dirty="0" smtClean="0"/>
              <a:t>Same information available </a:t>
            </a:r>
            <a:r>
              <a:rPr lang="en-US" b="1" dirty="0" smtClean="0"/>
              <a:t>in multiple locations, including at home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8231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Summary:  Stasis Everywhere You Look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447800"/>
            <a:ext cx="9372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Offices use desktop </a:t>
            </a:r>
            <a:r>
              <a:rPr lang="en-US" b="1" dirty="0" smtClean="0"/>
              <a:t>and laptop computers much as </a:t>
            </a:r>
            <a:r>
              <a:rPr lang="en-US" b="1" dirty="0" smtClean="0"/>
              <a:t>they did 10-15 years ago</a:t>
            </a:r>
          </a:p>
          <a:p>
            <a:r>
              <a:rPr lang="en-US" b="1" dirty="0" smtClean="0"/>
              <a:t>Retail stasis.  Shelves stocked by humans, meat sliced at service counters, </a:t>
            </a:r>
            <a:r>
              <a:rPr lang="en-US" b="1" dirty="0" smtClean="0"/>
              <a:t>bar-code checkout</a:t>
            </a:r>
          </a:p>
          <a:p>
            <a:r>
              <a:rPr lang="en-US" b="1" dirty="0" smtClean="0"/>
              <a:t>Finance.  ATMs, billion-share days</a:t>
            </a:r>
            <a:endParaRPr lang="en-US" b="1" dirty="0" smtClean="0"/>
          </a:p>
          <a:p>
            <a:r>
              <a:rPr lang="en-US" b="1" dirty="0" smtClean="0"/>
              <a:t>Medicine:  electronic medical records </a:t>
            </a:r>
            <a:r>
              <a:rPr lang="en-US" b="1" dirty="0" smtClean="0"/>
              <a:t>are here,  </a:t>
            </a:r>
            <a:r>
              <a:rPr lang="en-US" b="1" dirty="0" smtClean="0"/>
              <a:t>little change in what nurses and doctors do</a:t>
            </a:r>
          </a:p>
          <a:p>
            <a:r>
              <a:rPr lang="en-US" b="1" dirty="0" smtClean="0"/>
              <a:t>Higher Education:  cost inflation comes from rising ratio of administrative staff to instructional staff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08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TFP Growth 1952-2015,</a:t>
            </a:r>
            <a:br>
              <a:rPr lang="en-US" b="1" dirty="0" smtClean="0"/>
            </a:br>
            <a:r>
              <a:rPr lang="en-US" b="1" dirty="0" smtClean="0"/>
              <a:t>Five-Year Moving Average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458287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419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Declining Business “Dynamism” Measured by New Firm Entry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0136" y="1600200"/>
            <a:ext cx="612372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3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Stagnation Symptom #2: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Declining Rate of Net Investment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8610600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Stagnation Symptom #3: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Growth in Manufacturing Capacity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85344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1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Secular Stagnation: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 Perspective in 2016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Actual real GDP growth:  </a:t>
            </a:r>
          </a:p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sz="3600" b="1" dirty="0" smtClean="0">
                <a:solidFill>
                  <a:srgbClr val="C00000"/>
                </a:solidFill>
              </a:rPr>
              <a:t>1974-2004 3.12</a:t>
            </a:r>
            <a:r>
              <a:rPr lang="en-US" sz="3600" b="1" dirty="0" smtClean="0"/>
              <a:t> 	</a:t>
            </a:r>
            <a:r>
              <a:rPr lang="en-US" sz="3600" b="1" dirty="0" smtClean="0">
                <a:solidFill>
                  <a:srgbClr val="0070C0"/>
                </a:solidFill>
              </a:rPr>
              <a:t>2004-15 1.56</a:t>
            </a:r>
          </a:p>
          <a:p>
            <a:r>
              <a:rPr lang="en-US" sz="3600" b="1" dirty="0" smtClean="0"/>
              <a:t>Slowing potential GDP growth</a:t>
            </a:r>
          </a:p>
          <a:p>
            <a:pPr lvl="1"/>
            <a:r>
              <a:rPr lang="en-US" sz="3600" b="1" dirty="0" smtClean="0"/>
              <a:t>Potential Output per Hour</a:t>
            </a:r>
          </a:p>
          <a:p>
            <a:pPr lvl="1"/>
            <a:r>
              <a:rPr lang="en-US" sz="3600" b="1" dirty="0" smtClean="0"/>
              <a:t>Potential Hours of Work</a:t>
            </a:r>
          </a:p>
          <a:p>
            <a:pPr lvl="2"/>
            <a:r>
              <a:rPr lang="en-US" sz="3600" b="1" dirty="0" smtClean="0"/>
              <a:t>Working-age Population</a:t>
            </a:r>
          </a:p>
          <a:p>
            <a:pPr lvl="2"/>
            <a:r>
              <a:rPr lang="en-US" sz="3600" b="1" dirty="0" smtClean="0"/>
              <a:t>Falling Labor-force Participation Rate (LFPR) reduces Hours per capita</a:t>
            </a:r>
          </a:p>
        </p:txBody>
      </p:sp>
    </p:spTree>
    <p:extLst>
      <p:ext uri="{BB962C8B-B14F-4D97-AF65-F5344CB8AC3E}">
        <p14:creationId xmlns:p14="http://schemas.microsoft.com/office/powerpoint/2010/main" val="138913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#4 and #5:  Computer Prices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and the Demise of “Moore’s Law”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60500"/>
            <a:ext cx="7467600" cy="539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4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Innovations Continue But How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Important Are They?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(I only look ahead 25 years)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154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Medical </a:t>
            </a:r>
            <a:r>
              <a:rPr lang="en-US" b="1" dirty="0" smtClean="0"/>
              <a:t>Care (Spending 17% of GDP)</a:t>
            </a:r>
            <a:endParaRPr lang="en-US" b="1" dirty="0"/>
          </a:p>
          <a:p>
            <a:pPr lvl="1"/>
            <a:r>
              <a:rPr lang="en-US" sz="3200" b="1" dirty="0" smtClean="0"/>
              <a:t>Life expectancy fell 2015 vs. 2014</a:t>
            </a:r>
          </a:p>
          <a:p>
            <a:pPr lvl="2"/>
            <a:r>
              <a:rPr lang="en-US" sz="3200" b="1" dirty="0" smtClean="0"/>
              <a:t>US lower than Canada, Europe, and Japan</a:t>
            </a:r>
            <a:endParaRPr lang="en-US" sz="3200" b="1" dirty="0"/>
          </a:p>
          <a:p>
            <a:pPr lvl="1"/>
            <a:r>
              <a:rPr lang="en-US" sz="3200" b="1" dirty="0"/>
              <a:t>Stunning new report on death rates of whites aged </a:t>
            </a:r>
            <a:r>
              <a:rPr lang="en-US" sz="3200" b="1" dirty="0" smtClean="0"/>
              <a:t>45-54</a:t>
            </a:r>
          </a:p>
          <a:p>
            <a:pPr lvl="1"/>
            <a:r>
              <a:rPr lang="en-US" sz="3200" b="1" dirty="0" smtClean="0"/>
              <a:t>Life expectancy gap rich vs. poor (87 vs. 73)</a:t>
            </a:r>
            <a:endParaRPr lang="en-US" sz="3200" b="1" dirty="0"/>
          </a:p>
          <a:p>
            <a:pPr lvl="1"/>
            <a:r>
              <a:rPr lang="en-US" sz="3200" b="1" dirty="0"/>
              <a:t>Coming collision between physical wellness and mental illness (</a:t>
            </a:r>
            <a:r>
              <a:rPr lang="en-US" sz="3200" b="1" dirty="0" err="1"/>
              <a:t>Alzheimers</a:t>
            </a:r>
            <a:r>
              <a:rPr lang="en-US" sz="3200" b="1" dirty="0"/>
              <a:t>)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535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Innovations Continue But How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Important Are They?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3-D Printing</a:t>
            </a:r>
          </a:p>
          <a:p>
            <a:pPr lvl="1"/>
            <a:r>
              <a:rPr lang="en-US" sz="3200" b="1" dirty="0" smtClean="0"/>
              <a:t>Greatly speeded up speed and efficiency of designing prototypes, not mass production</a:t>
            </a:r>
          </a:p>
          <a:p>
            <a:r>
              <a:rPr lang="en-US" b="1" dirty="0" smtClean="0"/>
              <a:t>Robots</a:t>
            </a:r>
            <a:endParaRPr lang="en-US" b="1" dirty="0" smtClean="0"/>
          </a:p>
          <a:p>
            <a:pPr lvl="1"/>
            <a:r>
              <a:rPr lang="en-US" sz="3200" b="1" dirty="0" smtClean="0"/>
              <a:t>Robots date back to 1961, </a:t>
            </a:r>
            <a:r>
              <a:rPr lang="en-US" sz="3200" b="1" dirty="0" smtClean="0"/>
              <a:t>by mid-1990s were welding and painting auto bodies</a:t>
            </a:r>
            <a:endParaRPr lang="en-US" sz="3200" b="1" dirty="0" smtClean="0"/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Robot description from </a:t>
            </a:r>
            <a:r>
              <a:rPr lang="en-US" sz="3200" b="1" i="1" dirty="0" smtClean="0">
                <a:solidFill>
                  <a:srgbClr val="C00000"/>
                </a:solidFill>
              </a:rPr>
              <a:t>NYT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Innovations Continue But Are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Evolutionary Not Revolutionary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Driverless Cars and Trucks</a:t>
            </a:r>
          </a:p>
          <a:p>
            <a:pPr lvl="1"/>
            <a:r>
              <a:rPr lang="en-US" b="1" dirty="0" smtClean="0"/>
              <a:t>Truck drivers don’t just drive trucks, they unload them and stock the shelves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Evaluation from </a:t>
            </a:r>
            <a:r>
              <a:rPr lang="en-US" b="1" i="1" dirty="0" smtClean="0">
                <a:solidFill>
                  <a:srgbClr val="C00000"/>
                </a:solidFill>
              </a:rPr>
              <a:t>Consumer Reports </a:t>
            </a:r>
            <a:r>
              <a:rPr lang="en-US" b="1" dirty="0" smtClean="0">
                <a:solidFill>
                  <a:srgbClr val="C00000"/>
                </a:solidFill>
              </a:rPr>
              <a:t>(May 2016)</a:t>
            </a:r>
          </a:p>
          <a:p>
            <a:r>
              <a:rPr lang="en-US" b="1" dirty="0" smtClean="0"/>
              <a:t>Artificial Intelligence</a:t>
            </a:r>
          </a:p>
          <a:p>
            <a:pPr lvl="1"/>
            <a:r>
              <a:rPr lang="en-US" b="1" dirty="0" smtClean="0"/>
              <a:t>Predominant uses of big data are in marketing, zero-sum game</a:t>
            </a:r>
          </a:p>
          <a:p>
            <a:pPr lvl="1"/>
            <a:r>
              <a:rPr lang="en-US" b="1" dirty="0" smtClean="0"/>
              <a:t>Evolutionary change:  legal searches, radiology reading, voice recognition, language translation,</a:t>
            </a:r>
          </a:p>
          <a:p>
            <a:pPr marL="457200" lvl="1" indent="0">
              <a:buNone/>
            </a:pPr>
            <a:r>
              <a:rPr lang="en-US" b="1" dirty="0" smtClean="0"/>
              <a:t>   “</a:t>
            </a:r>
            <a:r>
              <a:rPr lang="en-US" b="1" dirty="0" err="1" smtClean="0"/>
              <a:t>Robo</a:t>
            </a:r>
            <a:r>
              <a:rPr lang="en-US" b="1" dirty="0" smtClean="0"/>
              <a:t>-advice”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Evaluation of AI from business executives</a:t>
            </a:r>
          </a:p>
        </p:txBody>
      </p:sp>
    </p:spTree>
    <p:extLst>
      <p:ext uri="{BB962C8B-B14F-4D97-AF65-F5344CB8AC3E}">
        <p14:creationId xmlns:p14="http://schemas.microsoft.com/office/powerpoint/2010/main" val="4739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Will Computers Take Away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All the Jobs?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Famous Study by Frey and Osborne</a:t>
            </a:r>
          </a:p>
          <a:p>
            <a:pPr lvl="1"/>
            <a:r>
              <a:rPr lang="en-US" b="1" dirty="0" smtClean="0"/>
              <a:t>Computers will replace 47% of jobs within the next decade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Let’s look at some of their examples</a:t>
            </a:r>
          </a:p>
          <a:p>
            <a:r>
              <a:rPr lang="en-US" b="1" dirty="0" smtClean="0"/>
              <a:t>Real world:  </a:t>
            </a:r>
            <a:r>
              <a:rPr lang="en-US" b="1" dirty="0" smtClean="0"/>
              <a:t>Computers are complements </a:t>
            </a:r>
            <a:r>
              <a:rPr lang="en-US" b="1" dirty="0" smtClean="0"/>
              <a:t>not just substitutes, reallocate rather than eliminate</a:t>
            </a:r>
          </a:p>
          <a:p>
            <a:pPr lvl="1"/>
            <a:r>
              <a:rPr lang="en-US" b="1" dirty="0" smtClean="0"/>
              <a:t>ATMs did not make bank tellers disappear</a:t>
            </a:r>
          </a:p>
          <a:p>
            <a:pPr lvl="1"/>
            <a:r>
              <a:rPr lang="en-US" b="1" dirty="0" smtClean="0"/>
              <a:t>Bar-code scanning did not make clerks disappear</a:t>
            </a:r>
          </a:p>
          <a:p>
            <a:pPr lvl="1"/>
            <a:r>
              <a:rPr lang="en-US" b="1" dirty="0" smtClean="0"/>
              <a:t>Radiologists have not disappeared, their work has become more accurate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213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Genuine Reasons for Worry	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Job “Polarization” Fosters Rising Inequality</a:t>
            </a:r>
          </a:p>
          <a:p>
            <a:pPr lvl="1"/>
            <a:r>
              <a:rPr lang="en-US" b="1" dirty="0" smtClean="0"/>
              <a:t>Increased demand for highly skilled technical jobs, designing and working with computers</a:t>
            </a:r>
          </a:p>
          <a:p>
            <a:pPr lvl="1"/>
            <a:r>
              <a:rPr lang="en-US" b="1" dirty="0" smtClean="0"/>
              <a:t>Increased demand for low-skilled jobs, making beds and flipping burgers</a:t>
            </a:r>
          </a:p>
          <a:p>
            <a:pPr lvl="1"/>
            <a:r>
              <a:rPr lang="en-US" b="1" dirty="0" smtClean="0"/>
              <a:t>Decreased demand for middle-skill blue-collar and clerical workers</a:t>
            </a:r>
          </a:p>
          <a:p>
            <a:r>
              <a:rPr lang="en-US" b="1" dirty="0" smtClean="0"/>
              <a:t>Nothing new:  </a:t>
            </a:r>
          </a:p>
          <a:p>
            <a:pPr lvl="1"/>
            <a:r>
              <a:rPr lang="en-US" b="1" dirty="0" smtClean="0"/>
              <a:t>telephone operators and travel agents, ongoing shift to e-commerce</a:t>
            </a:r>
          </a:p>
          <a:p>
            <a:pPr lvl="1"/>
            <a:r>
              <a:rPr lang="en-US" b="1" dirty="0" smtClean="0"/>
              <a:t>Increased demand for personal trainers, care for elderly from doctors to helpers</a:t>
            </a:r>
          </a:p>
        </p:txBody>
      </p:sp>
    </p:spTree>
    <p:extLst>
      <p:ext uri="{BB962C8B-B14F-4D97-AF65-F5344CB8AC3E}">
        <p14:creationId xmlns:p14="http://schemas.microsoft.com/office/powerpoint/2010/main" val="26698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Productivity Growth,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Europe vs. US, 1955-2016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644853"/>
              </p:ext>
            </p:extLst>
          </p:nvPr>
        </p:nvGraphicFramePr>
        <p:xfrm>
          <a:off x="0" y="14478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9831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Productivity Growth,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Europe vs. </a:t>
            </a:r>
            <a:r>
              <a:rPr lang="en-US" b="1" dirty="0" smtClean="0">
                <a:solidFill>
                  <a:srgbClr val="C00000"/>
                </a:solidFill>
              </a:rPr>
              <a:t>Asia, 1955-2016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538801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700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Ratio of Productivity in Asia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and Europe to the US, 1955-2016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736476"/>
              </p:ext>
            </p:extLst>
          </p:nvPr>
        </p:nvGraphicFramePr>
        <p:xfrm>
          <a:off x="-3464" y="1447800"/>
          <a:ext cx="9067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9340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Slower Growth Goes Beyond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Innovation:  The Four Headwinds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slowing contribution of education to economic growth</a:t>
            </a:r>
          </a:p>
          <a:p>
            <a:r>
              <a:rPr lang="en-US" sz="4000" b="1" dirty="0" smtClean="0"/>
              <a:t>The demographic headwind</a:t>
            </a:r>
          </a:p>
          <a:p>
            <a:r>
              <a:rPr lang="en-US" sz="4000" b="1" dirty="0"/>
              <a:t>Rising inequality, bottom 99% vs. average including top 1%</a:t>
            </a:r>
          </a:p>
          <a:p>
            <a:r>
              <a:rPr lang="en-US" sz="4000" b="1" dirty="0" smtClean="0"/>
              <a:t>The fiscal headwind</a:t>
            </a:r>
          </a:p>
        </p:txBody>
      </p:sp>
    </p:spTree>
    <p:extLst>
      <p:ext uri="{BB962C8B-B14F-4D97-AF65-F5344CB8AC3E}">
        <p14:creationId xmlns:p14="http://schemas.microsoft.com/office/powerpoint/2010/main" val="393427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Preview:  Primary Source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of Secular Stagnation 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is Slowing Productivity Growth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best organizing principle to think about innovation is to distinguish among the industrial revolutions (IR #1, IR #2, IR #3).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The 1</a:t>
            </a:r>
            <a:r>
              <a:rPr lang="en-US" b="1" i="1" baseline="30000" dirty="0">
                <a:solidFill>
                  <a:srgbClr val="C00000"/>
                </a:solidFill>
              </a:rPr>
              <a:t>st</a:t>
            </a:r>
            <a:r>
              <a:rPr lang="en-US" b="1" i="1" dirty="0">
                <a:solidFill>
                  <a:srgbClr val="C00000"/>
                </a:solidFill>
              </a:rPr>
              <a:t> IR occurred 1770-1840, continued impact through 1900</a:t>
            </a:r>
          </a:p>
          <a:p>
            <a:pPr marL="742950" lvl="2" indent="-342900"/>
            <a:r>
              <a:rPr lang="en-US" sz="2800" b="1" dirty="0"/>
              <a:t>Steam engine, railroad, </a:t>
            </a:r>
            <a:r>
              <a:rPr lang="en-US" sz="2800" b="1" dirty="0" smtClean="0"/>
              <a:t>steamships</a:t>
            </a:r>
          </a:p>
          <a:p>
            <a:pPr marL="742950" lvl="2" indent="-342900"/>
            <a:r>
              <a:rPr lang="en-US" sz="2800" b="1" dirty="0" smtClean="0"/>
              <a:t>Cotton spinning and weaving</a:t>
            </a:r>
          </a:p>
          <a:p>
            <a:pPr marL="742950" lvl="2" indent="-342900"/>
            <a:r>
              <a:rPr lang="en-US" sz="2800" b="1" dirty="0" smtClean="0"/>
              <a:t>Transition from wood to steel</a:t>
            </a:r>
            <a:endParaRPr lang="en-US" sz="2800" b="1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250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First Headwind:  Education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 major driver of that epochal 20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productivity achievement was education</a:t>
            </a:r>
          </a:p>
          <a:p>
            <a:pPr lvl="1"/>
            <a:r>
              <a:rPr lang="en-US" b="1" dirty="0" smtClean="0"/>
              <a:t>High school completion rate has barely changed since 1970. </a:t>
            </a:r>
          </a:p>
          <a:p>
            <a:pPr lvl="1"/>
            <a:r>
              <a:rPr lang="en-US" b="1" dirty="0" smtClean="0"/>
              <a:t>Most people drop out of 2-year community colleges</a:t>
            </a:r>
          </a:p>
          <a:p>
            <a:pPr lvl="1"/>
            <a:r>
              <a:rPr lang="en-US" b="1" dirty="0" smtClean="0"/>
              <a:t>College completion is increasing but 40% of recent graduates are in jobs that do not require a college education</a:t>
            </a:r>
          </a:p>
          <a:p>
            <a:pPr lvl="1"/>
            <a:r>
              <a:rPr lang="en-US" b="1" dirty="0" smtClean="0"/>
              <a:t>High cost, growing indebtedness</a:t>
            </a:r>
          </a:p>
          <a:p>
            <a:pPr marL="457200" lvl="1" indent="0">
              <a:buNone/>
            </a:pP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35222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Education:  International Comparisons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b="1" dirty="0"/>
              <a:t>Poor preparation for college.  International PISA test scores rank out of 34 OECD countries:  US #17 in reading, 20</a:t>
            </a:r>
            <a:r>
              <a:rPr lang="en-US" sz="3200" b="1" baseline="30000" dirty="0"/>
              <a:t>th</a:t>
            </a:r>
            <a:r>
              <a:rPr lang="en-US" sz="3200" b="1" dirty="0"/>
              <a:t> in science, 27</a:t>
            </a:r>
            <a:r>
              <a:rPr lang="en-US" sz="3200" b="1" baseline="30000" dirty="0"/>
              <a:t>th</a:t>
            </a:r>
            <a:r>
              <a:rPr lang="en-US" sz="3200" b="1" dirty="0"/>
              <a:t> in math</a:t>
            </a:r>
          </a:p>
          <a:p>
            <a:r>
              <a:rPr lang="en-US" b="1" dirty="0" smtClean="0"/>
              <a:t>U.S. has dropped from #1 to #16 in college completion as percent of population; same for high-school dropouts</a:t>
            </a:r>
          </a:p>
          <a:p>
            <a:r>
              <a:rPr lang="en-US" b="1" dirty="0" smtClean="0"/>
              <a:t>This will reduce future economic growth by -0.3 percent per year compared to the contribution of education to 20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growth</a:t>
            </a:r>
          </a:p>
          <a:p>
            <a:pPr lvl="1"/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30919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758"/>
            <a:ext cx="82296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Demographic Headwind:  Decline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 Hours per Person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Retirement of Baby-Boom Generation</a:t>
            </a:r>
          </a:p>
          <a:p>
            <a:r>
              <a:rPr lang="en-US" sz="3100" b="1" dirty="0" smtClean="0"/>
              <a:t>Reduction of Participation of Prime-Age Males</a:t>
            </a:r>
          </a:p>
          <a:p>
            <a:r>
              <a:rPr lang="en-US" sz="3100" b="1" dirty="0"/>
              <a:t>Females 20 and Over</a:t>
            </a:r>
          </a:p>
          <a:p>
            <a:pPr lvl="1"/>
            <a:r>
              <a:rPr lang="en-US" sz="3100" b="1" dirty="0"/>
              <a:t>Labor Force Participation Rate rose 35% in 1968 to 58% in 2000, then fell back to 55% in </a:t>
            </a:r>
            <a:r>
              <a:rPr lang="en-US" sz="3100" b="1" dirty="0" smtClean="0"/>
              <a:t>2012</a:t>
            </a:r>
          </a:p>
          <a:p>
            <a:r>
              <a:rPr lang="en-US" sz="3500" b="1" dirty="0" smtClean="0">
                <a:solidFill>
                  <a:srgbClr val="C00000"/>
                </a:solidFill>
              </a:rPr>
              <a:t>Source of Declining Growth</a:t>
            </a:r>
          </a:p>
          <a:p>
            <a:pPr lvl="1"/>
            <a:r>
              <a:rPr lang="en-US" sz="3100" b="1" dirty="0" smtClean="0"/>
              <a:t>Turnaround from rising LFPR due to female entry to falling LFPR due to baby-boom retirement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7324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Third Headwind:  Inequality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For </a:t>
            </a:r>
            <a:r>
              <a:rPr lang="en-US" sz="3600" b="1" dirty="0" smtClean="0"/>
              <a:t>1993-2015 the top 1% earned 52 percent of the total income gain</a:t>
            </a:r>
          </a:p>
          <a:p>
            <a:pPr lvl="1"/>
            <a:r>
              <a:rPr lang="en-US" b="1" dirty="0" smtClean="0"/>
              <a:t>Top 1% income growth 95%</a:t>
            </a:r>
          </a:p>
          <a:p>
            <a:pPr lvl="1"/>
            <a:r>
              <a:rPr lang="en-US" b="1" dirty="0" smtClean="0"/>
              <a:t>Bottom 99% income growth 15%</a:t>
            </a:r>
          </a:p>
          <a:p>
            <a:r>
              <a:rPr lang="en-US" sz="4000" b="1" dirty="0" smtClean="0"/>
              <a:t>This </a:t>
            </a:r>
            <a:r>
              <a:rPr lang="en-US" sz="4000" b="1" dirty="0" smtClean="0"/>
              <a:t>is continuing, it’s not over.  Count the ways</a:t>
            </a:r>
          </a:p>
          <a:p>
            <a:pPr lvl="1"/>
            <a:r>
              <a:rPr lang="en-US" b="1" dirty="0" smtClean="0"/>
              <a:t>CEO pay, sports and entertainment stars.  ($10-15 million)</a:t>
            </a:r>
          </a:p>
          <a:p>
            <a:pPr lvl="1"/>
            <a:r>
              <a:rPr lang="en-US" b="1" dirty="0" smtClean="0"/>
              <a:t>Wage pushbacks – lower wages, two-tier wages, shaving pension and medical care benefits </a:t>
            </a:r>
          </a:p>
          <a:p>
            <a:pPr lvl="1"/>
            <a:r>
              <a:rPr lang="en-US" b="1" dirty="0" smtClean="0"/>
              <a:t>Firms pushing employees into part-time work to avoid paying medical care benefits</a:t>
            </a:r>
            <a:endParaRPr lang="en-US" sz="5400" b="1" i="1" dirty="0"/>
          </a:p>
          <a:p>
            <a:pPr lvl="1"/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24585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91440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547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Socioeconomic Changes: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 Decline in Marriage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Changes 1982 to 2008, children born out of wedlock</a:t>
            </a:r>
          </a:p>
          <a:p>
            <a:pPr lvl="1"/>
            <a:r>
              <a:rPr lang="en-US" b="1" dirty="0" smtClean="0"/>
              <a:t>White high school grads 4 to 34 percent</a:t>
            </a:r>
          </a:p>
          <a:p>
            <a:pPr lvl="1"/>
            <a:r>
              <a:rPr lang="en-US" b="1" dirty="0" smtClean="0"/>
              <a:t>Black high school grads 48 to 74 percent</a:t>
            </a:r>
          </a:p>
          <a:p>
            <a:r>
              <a:rPr lang="en-US" b="1" dirty="0" smtClean="0"/>
              <a:t>Change 1960-2010, bottom 1/3 of white population</a:t>
            </a:r>
          </a:p>
          <a:p>
            <a:pPr lvl="1"/>
            <a:r>
              <a:rPr lang="en-US" b="1" dirty="0" smtClean="0"/>
              <a:t>For 40-year-old women percent of children living with both biological parents declined from 95 to 34 percent</a:t>
            </a:r>
          </a:p>
        </p:txBody>
      </p:sp>
    </p:spTree>
    <p:extLst>
      <p:ext uri="{BB962C8B-B14F-4D97-AF65-F5344CB8AC3E}">
        <p14:creationId xmlns:p14="http://schemas.microsoft.com/office/powerpoint/2010/main" val="3951523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Adverse Future Implications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Future consequences of single-parent households</a:t>
            </a:r>
          </a:p>
          <a:p>
            <a:pPr lvl="1"/>
            <a:r>
              <a:rPr lang="en-US" b="1" dirty="0" smtClean="0"/>
              <a:t>More children growing up in poverty</a:t>
            </a:r>
          </a:p>
          <a:p>
            <a:pPr lvl="1"/>
            <a:r>
              <a:rPr lang="en-US" b="1" dirty="0" smtClean="0"/>
              <a:t>Greater likelihood of future high-school dropping out</a:t>
            </a:r>
          </a:p>
          <a:p>
            <a:pPr lvl="1"/>
            <a:r>
              <a:rPr lang="en-US" b="1" dirty="0" smtClean="0"/>
              <a:t>Less likelihood of completing college</a:t>
            </a:r>
          </a:p>
          <a:p>
            <a:r>
              <a:rPr lang="en-US" b="1" dirty="0" smtClean="0"/>
              <a:t>Other indicators of low human capital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1"/>
            <a:r>
              <a:rPr lang="en-US" b="1" dirty="0" smtClean="0"/>
              <a:t>46 percent of 20-24 age black males in Chicago are neither at work </a:t>
            </a:r>
            <a:r>
              <a:rPr lang="en-US" b="1" dirty="0" smtClean="0"/>
              <a:t>nor </a:t>
            </a:r>
            <a:r>
              <a:rPr lang="en-US" b="1" dirty="0" smtClean="0"/>
              <a:t>in school (NY &amp; LA 32 percent)</a:t>
            </a:r>
          </a:p>
          <a:p>
            <a:pPr lvl="1"/>
            <a:r>
              <a:rPr lang="en-US" b="1" dirty="0" smtClean="0"/>
              <a:t>1979-2009 percent of white high school dropouts with prison records 4 to 28 percent</a:t>
            </a:r>
            <a:endParaRPr lang="en-US" b="1" dirty="0"/>
          </a:p>
          <a:p>
            <a:pPr lvl="1"/>
            <a:r>
              <a:rPr lang="en-US" b="1" dirty="0" smtClean="0"/>
              <a:t>Blacks 15 to 68 percent</a:t>
            </a:r>
          </a:p>
        </p:txBody>
      </p:sp>
    </p:spTree>
    <p:extLst>
      <p:ext uri="{BB962C8B-B14F-4D97-AF65-F5344CB8AC3E}">
        <p14:creationId xmlns:p14="http://schemas.microsoft.com/office/powerpoint/2010/main" val="38341817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Combined Effects of Headwinds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Education headwind reduces productivity growth</a:t>
            </a:r>
          </a:p>
          <a:p>
            <a:r>
              <a:rPr lang="en-US" b="1" dirty="0" smtClean="0"/>
              <a:t>Demographic headwind reduces hours per person</a:t>
            </a:r>
          </a:p>
          <a:p>
            <a:r>
              <a:rPr lang="en-US" b="1" dirty="0" smtClean="0"/>
              <a:t>Inequality headwind reduces median growth below average growth</a:t>
            </a:r>
          </a:p>
          <a:p>
            <a:r>
              <a:rPr lang="en-US" b="1" dirty="0" smtClean="0"/>
              <a:t>Fiscal headwind raises taxes or reduces transfer payments</a:t>
            </a:r>
          </a:p>
        </p:txBody>
      </p:sp>
    </p:spTree>
    <p:extLst>
      <p:ext uri="{BB962C8B-B14F-4D97-AF65-F5344CB8AC3E}">
        <p14:creationId xmlns:p14="http://schemas.microsoft.com/office/powerpoint/2010/main" val="3092551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7539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70 percent of all TFP growth since 1890 occurred 1920-70, attributed to IR #2</a:t>
            </a:r>
          </a:p>
          <a:p>
            <a:r>
              <a:rPr lang="en-US" b="1" dirty="0" smtClean="0"/>
              <a:t>The big impacts on TFP of IR #3 were largely completed by 2005</a:t>
            </a:r>
          </a:p>
          <a:p>
            <a:r>
              <a:rPr lang="en-US" b="1" dirty="0" smtClean="0"/>
              <a:t>Innovation </a:t>
            </a:r>
            <a:r>
              <a:rPr lang="en-US" b="1" dirty="0"/>
              <a:t>continues but </a:t>
            </a:r>
            <a:r>
              <a:rPr lang="en-US" b="1" dirty="0" smtClean="0"/>
              <a:t>has less impact</a:t>
            </a:r>
            <a:endParaRPr lang="en-US" b="1" dirty="0" smtClean="0"/>
          </a:p>
          <a:p>
            <a:r>
              <a:rPr lang="en-US" b="1" dirty="0" smtClean="0"/>
              <a:t>Much of the slowdown in future growth is caused by the headwinds</a:t>
            </a:r>
          </a:p>
          <a:p>
            <a:r>
              <a:rPr lang="en-US" b="1" dirty="0" smtClean="0"/>
              <a:t>A </a:t>
            </a:r>
            <a:r>
              <a:rPr lang="en-US" b="1" dirty="0"/>
              <a:t>moderate pace of innovation means that jobs will not disappear </a:t>
            </a:r>
            <a:r>
              <a:rPr lang="en-US" b="1" i="1" dirty="0" err="1"/>
              <a:t>en</a:t>
            </a:r>
            <a:r>
              <a:rPr lang="en-US" b="1" i="1" dirty="0"/>
              <a:t> masse </a:t>
            </a:r>
            <a:r>
              <a:rPr lang="en-US" b="1" dirty="0"/>
              <a:t>as predicted by the techno-optimists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5877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i="1" dirty="0" smtClean="0">
                <a:solidFill>
                  <a:srgbClr val="C00000"/>
                </a:solidFill>
              </a:rPr>
              <a:t>The 2</a:t>
            </a:r>
            <a:r>
              <a:rPr lang="en-US" sz="3200" b="1" i="1" baseline="30000" dirty="0" smtClean="0">
                <a:solidFill>
                  <a:srgbClr val="C00000"/>
                </a:solidFill>
              </a:rPr>
              <a:t>nd</a:t>
            </a:r>
            <a:r>
              <a:rPr lang="en-US" sz="3200" b="1" i="1" dirty="0" smtClean="0">
                <a:solidFill>
                  <a:srgbClr val="C00000"/>
                </a:solidFill>
              </a:rPr>
              <a:t> IR occurred 1870-1920, </a:t>
            </a:r>
            <a:br>
              <a:rPr lang="en-US" sz="3200" b="1" i="1" dirty="0" smtClean="0">
                <a:solidFill>
                  <a:srgbClr val="C00000"/>
                </a:solidFill>
              </a:rPr>
            </a:br>
            <a:r>
              <a:rPr lang="en-US" sz="3200" b="1" i="1" dirty="0" smtClean="0">
                <a:solidFill>
                  <a:srgbClr val="C00000"/>
                </a:solidFill>
              </a:rPr>
              <a:t>continued impact through 1970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742950" lvl="2" indent="-342900"/>
            <a:r>
              <a:rPr lang="en-US" sz="3200" b="1" dirty="0" smtClean="0"/>
              <a:t>Electricity, light, elevators, machines, air conditioning</a:t>
            </a:r>
            <a:endParaRPr lang="en-US" sz="3200" b="1" dirty="0"/>
          </a:p>
          <a:p>
            <a:pPr marL="742950" lvl="2" indent="-342900"/>
            <a:r>
              <a:rPr lang="en-US" sz="3200" b="1" dirty="0" smtClean="0"/>
              <a:t>Internal combustion engine, vehicles, air transport</a:t>
            </a:r>
          </a:p>
          <a:p>
            <a:pPr marL="742950" lvl="2" indent="-342900"/>
            <a:r>
              <a:rPr lang="en-US" sz="3200" b="1" dirty="0" smtClean="0"/>
              <a:t>Telephone, phonograph, movies, radio, TV</a:t>
            </a:r>
          </a:p>
          <a:p>
            <a:pPr marL="742950" lvl="2" indent="-342900"/>
            <a:r>
              <a:rPr lang="en-US" sz="3200" b="1" dirty="0" smtClean="0"/>
              <a:t>Running water, sewer pipes, and the conquest of infant mortality</a:t>
            </a:r>
          </a:p>
          <a:p>
            <a:pPr marL="742950" lvl="2" indent="-342900"/>
            <a:r>
              <a:rPr lang="en-US" sz="3200" b="1" dirty="0" smtClean="0"/>
              <a:t>Chemicals, plastics, antibiotics, modern medicine</a:t>
            </a:r>
          </a:p>
          <a:p>
            <a:pPr marL="742950" lvl="2" indent="-342900"/>
            <a:r>
              <a:rPr lang="en-US" sz="3200" b="1" dirty="0" smtClean="0"/>
              <a:t>Utter change in working conditions, job &amp; home</a:t>
            </a:r>
            <a:endParaRPr lang="en-US" sz="3200" b="1" dirty="0"/>
          </a:p>
          <a:p>
            <a:endParaRPr lang="en-US" sz="3600" b="1" i="1" dirty="0" smtClean="0">
              <a:solidFill>
                <a:srgbClr val="C00000"/>
              </a:solidFill>
            </a:endParaRPr>
          </a:p>
          <a:p>
            <a:pPr lvl="1"/>
            <a:endParaRPr lang="en-US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Why Did Productivity Grow Faster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 the Century Before 1970? 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 One-Time-Only Inventions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42900" lvl="1" indent="-342900"/>
            <a:endParaRPr lang="en-US" sz="3200" b="1" dirty="0" smtClean="0"/>
          </a:p>
          <a:p>
            <a:pPr marL="342900" lvl="1" indent="-342900"/>
            <a:r>
              <a:rPr lang="en-US" sz="3200" b="1" dirty="0" smtClean="0"/>
              <a:t>Polluting flames for light &gt;&gt; instant on-off electric light</a:t>
            </a:r>
          </a:p>
          <a:p>
            <a:pPr marL="342900" lvl="1" indent="-342900"/>
            <a:r>
              <a:rPr lang="en-US" sz="3200" b="1" dirty="0" smtClean="0"/>
              <a:t>Factory power with steam engines and belts &gt;&gt; electric machine tools and hand tools </a:t>
            </a:r>
          </a:p>
          <a:p>
            <a:pPr marL="342900" lvl="1" indent="-342900"/>
            <a:r>
              <a:rPr lang="en-US" sz="3200" b="1" dirty="0" smtClean="0"/>
              <a:t>Offices and home cold and hot &gt;&gt; central heating and air-conditioning</a:t>
            </a:r>
          </a:p>
          <a:p>
            <a:pPr marL="342900" lvl="1" indent="-342900"/>
            <a:r>
              <a:rPr lang="en-US" sz="3200" b="1" dirty="0" smtClean="0"/>
              <a:t>Horses &gt;&gt; motor vehicles and air travel</a:t>
            </a:r>
          </a:p>
          <a:p>
            <a:pPr marL="342900" lvl="1" indent="-342900"/>
            <a:r>
              <a:rPr lang="en-US" sz="3200" b="1" dirty="0" smtClean="0"/>
              <a:t>Mainly rural 1870 &gt;&gt; mainly urban 1950</a:t>
            </a:r>
          </a:p>
          <a:p>
            <a:pPr marL="342900" lvl="1" indent="-342900"/>
            <a:endParaRPr lang="en-US" sz="3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Retrospectives on the Revolutionary Century, 1870-1970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400050" lvl="1" indent="-400050"/>
            <a:r>
              <a:rPr lang="en-US" sz="4000" b="1" dirty="0" smtClean="0"/>
              <a:t>Looking </a:t>
            </a:r>
            <a:r>
              <a:rPr lang="en-US" sz="4000" b="1" dirty="0" smtClean="0"/>
              <a:t>Back at 1867 from </a:t>
            </a:r>
            <a:r>
              <a:rPr lang="en-US" sz="4000" b="1" dirty="0" smtClean="0"/>
              <a:t>1927</a:t>
            </a:r>
          </a:p>
          <a:p>
            <a:pPr marL="0" indent="-400050"/>
            <a:r>
              <a:rPr lang="en-US" sz="4400" b="1" dirty="0" smtClean="0"/>
              <a:t>Most </a:t>
            </a:r>
            <a:r>
              <a:rPr lang="en-US" sz="4400" b="1" dirty="0"/>
              <a:t>of the progress had been made by </a:t>
            </a:r>
            <a:r>
              <a:rPr lang="en-US" sz="4400" b="1" dirty="0" smtClean="0"/>
              <a:t>1940</a:t>
            </a:r>
            <a:endParaRPr lang="en-US" sz="4400" b="1" dirty="0" smtClean="0"/>
          </a:p>
          <a:p>
            <a:pPr marL="400050" lvl="1" indent="-400050"/>
            <a:r>
              <a:rPr lang="en-US" sz="4000" b="1" dirty="0" smtClean="0"/>
              <a:t>Looking Ahead to 2000 from 1939</a:t>
            </a:r>
          </a:p>
          <a:p>
            <a:pPr marL="400050" lvl="1" indent="-400050"/>
            <a:r>
              <a:rPr lang="en-US" sz="4000" b="1" dirty="0" smtClean="0"/>
              <a:t>Looking Ahead to 1939 from 1878</a:t>
            </a:r>
          </a:p>
          <a:p>
            <a:pPr marL="0" indent="0">
              <a:buNone/>
            </a:pPr>
            <a:r>
              <a:rPr lang="en-US" sz="3600" b="1" dirty="0" smtClean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5199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Third Industrial Revolution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Since 1960 the “EICT” Revolution</a:t>
            </a:r>
          </a:p>
          <a:p>
            <a:pPr lvl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Entertainment:  the evolution of TV from color to time-shifting and streaming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Information Tech – the evolution from mainframes to PCs, the web, and e-commerce</a:t>
            </a:r>
          </a:p>
          <a:p>
            <a:pPr lvl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Communications:  mobile phones, smart phones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Productivity enhancers:   ATM, bar-code scanning, fast credit card authorization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437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Three Eras of Productivity Growth</a:t>
            </a:r>
            <a:endParaRPr lang="en-US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94152"/>
            <a:ext cx="8686800" cy="56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Three Eras of TFP Growth</a:t>
            </a:r>
            <a:endParaRPr lang="en-US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8610599" cy="563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27187</TotalTime>
  <Words>1558</Words>
  <Application>Microsoft Office PowerPoint</Application>
  <PresentationFormat>On-screen Show (4:3)</PresentationFormat>
  <Paragraphs>214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The Rise and Fall of American Growth</vt:lpstr>
      <vt:lpstr>Secular Stagnation:  The Perspective in 2016</vt:lpstr>
      <vt:lpstr>Preview:  Primary Source  of Secular Stagnation  is Slowing Productivity Growth</vt:lpstr>
      <vt:lpstr>The 2nd IR occurred 1870-1920,  continued impact through 1970</vt:lpstr>
      <vt:lpstr>Why Did Productivity Grow Faster  In the Century Before 1970?   The One-Time-Only Inventions</vt:lpstr>
      <vt:lpstr>Retrospectives on the Revolutionary Century, 1870-1970</vt:lpstr>
      <vt:lpstr>Third Industrial Revolution</vt:lpstr>
      <vt:lpstr>The Three Eras of Productivity Growth</vt:lpstr>
      <vt:lpstr>The Three Eras of TFP Growth</vt:lpstr>
      <vt:lpstr>TFP Growth 1952-2015, Five-Year Moving Average</vt:lpstr>
      <vt:lpstr>IR #3 Has Failed the TFP Test</vt:lpstr>
      <vt:lpstr>IR #3 Changed Business Practices, Pre-Internet Phase 1, 1970-1995 </vt:lpstr>
      <vt:lpstr>Completing the Change, 1995-2005</vt:lpstr>
      <vt:lpstr>Paper to Electronic Catalogs, A Transition Completed by 2005</vt:lpstr>
      <vt:lpstr>Summary:  Stasis Everywhere You Look</vt:lpstr>
      <vt:lpstr>TFP Growth 1952-2015, Five-Year Moving Average</vt:lpstr>
      <vt:lpstr>Declining Business “Dynamism” Measured by New Firm Entry</vt:lpstr>
      <vt:lpstr>Stagnation Symptom #2: Declining Rate of Net Investment</vt:lpstr>
      <vt:lpstr>Stagnation Symptom #3: Growth in Manufacturing Capacity</vt:lpstr>
      <vt:lpstr>#4 and #5:  Computer Prices and the Demise of “Moore’s Law”</vt:lpstr>
      <vt:lpstr>Innovations Continue But How Important Are They? (I only look ahead 25 years)</vt:lpstr>
      <vt:lpstr>Innovations Continue But How Important Are They?</vt:lpstr>
      <vt:lpstr>Innovations Continue But Are  Evolutionary Not Revolutionary</vt:lpstr>
      <vt:lpstr>Will Computers Take Away All the Jobs?</vt:lpstr>
      <vt:lpstr>Genuine Reasons for Worry </vt:lpstr>
      <vt:lpstr>Productivity Growth, Europe vs. US, 1955-2016</vt:lpstr>
      <vt:lpstr>Productivity Growth, Europe vs. Asia, 1955-2016</vt:lpstr>
      <vt:lpstr>Ratio of Productivity in Asia and Europe to the US, 1955-2016</vt:lpstr>
      <vt:lpstr>Slower Growth Goes Beyond Innovation:  The Four Headwinds</vt:lpstr>
      <vt:lpstr>First Headwind:  Education</vt:lpstr>
      <vt:lpstr>Education:  International Comparisons</vt:lpstr>
      <vt:lpstr>Demographic Headwind:  Decline in Hours per Person</vt:lpstr>
      <vt:lpstr>Third Headwind:  Inequality</vt:lpstr>
      <vt:lpstr>PowerPoint Presentation</vt:lpstr>
      <vt:lpstr>Socioeconomic Changes: The Decline in Marriage</vt:lpstr>
      <vt:lpstr>Adverse Future Implications</vt:lpstr>
      <vt:lpstr>Combined Effects of Headwinds</vt:lpstr>
      <vt:lpstr>PowerPoint Presentation</vt:lpstr>
      <vt:lpstr>Conclusions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Robert Gordon</cp:lastModifiedBy>
  <cp:revision>103</cp:revision>
  <cp:lastPrinted>2015-04-09T18:03:11Z</cp:lastPrinted>
  <dcterms:created xsi:type="dcterms:W3CDTF">2015-04-08T17:41:41Z</dcterms:created>
  <dcterms:modified xsi:type="dcterms:W3CDTF">2016-07-05T20:33:40Z</dcterms:modified>
</cp:coreProperties>
</file>