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72" r:id="rId3"/>
    <p:sldId id="414" r:id="rId4"/>
    <p:sldId id="406" r:id="rId5"/>
    <p:sldId id="407" r:id="rId6"/>
    <p:sldId id="297" r:id="rId7"/>
    <p:sldId id="373" r:id="rId8"/>
    <p:sldId id="415" r:id="rId9"/>
    <p:sldId id="411" r:id="rId10"/>
    <p:sldId id="412" r:id="rId11"/>
    <p:sldId id="321" r:id="rId12"/>
    <p:sldId id="417" r:id="rId13"/>
    <p:sldId id="41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obert%20Gordon\Documents\Research%20Files%20by%20Project%20Number\P383\Word%20and%20Excel%20for%20DE\Ch%2001%20Figs%20Tabs_1506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Figure 1-1. Annualized Growth Rate of Output per Capita, Output per Hour, and Hours per Person, 1870-2014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479422725962399E-2"/>
          <c:y val="0.13458499721343101"/>
          <c:w val="0.88437927327158405"/>
          <c:h val="0.77930451631389996"/>
        </c:manualLayout>
      </c:layout>
      <c:barChart>
        <c:barDir val="col"/>
        <c:grouping val="clustered"/>
        <c:varyColors val="0"/>
        <c:ser>
          <c:idx val="1"/>
          <c:order val="0"/>
          <c:tx>
            <c:v>Y/N</c:v>
          </c:tx>
          <c:spPr>
            <a:solidFill>
              <a:schemeClr val="bg1"/>
            </a:solidFill>
            <a:ln w="38100">
              <a:solidFill>
                <a:schemeClr val="tx1"/>
              </a:solidFill>
            </a:ln>
          </c:spPr>
          <c:invertIfNegative val="0"/>
          <c:cat>
            <c:strRef>
              <c:f>'Data Fig 1-1 and 1-2'!$B$4:$D$4</c:f>
              <c:strCache>
                <c:ptCount val="3"/>
                <c:pt idx="0">
                  <c:v>1870-1920</c:v>
                </c:pt>
                <c:pt idx="1">
                  <c:v>1920-1970</c:v>
                </c:pt>
                <c:pt idx="2">
                  <c:v>1970-2014</c:v>
                </c:pt>
              </c:strCache>
            </c:strRef>
          </c:cat>
          <c:val>
            <c:numRef>
              <c:f>'Data Fig 1-1 and 1-2'!$B$6:$D$6</c:f>
              <c:numCache>
                <c:formatCode>0.00</c:formatCode>
                <c:ptCount val="3"/>
                <c:pt idx="0" formatCode="General">
                  <c:v>1.84</c:v>
                </c:pt>
                <c:pt idx="1">
                  <c:v>2.41</c:v>
                </c:pt>
                <c:pt idx="2" formatCode="General">
                  <c:v>1.77</c:v>
                </c:pt>
              </c:numCache>
            </c:numRef>
          </c:val>
        </c:ser>
        <c:ser>
          <c:idx val="0"/>
          <c:order val="1"/>
          <c:tx>
            <c:v>Y/H</c:v>
          </c:tx>
          <c:spPr>
            <a:solidFill>
              <a:schemeClr val="tx1"/>
            </a:solidFill>
            <a:ln w="38100">
              <a:solidFill>
                <a:schemeClr val="tx1"/>
              </a:solidFill>
            </a:ln>
          </c:spPr>
          <c:invertIfNegative val="0"/>
          <c:cat>
            <c:strRef>
              <c:f>'Data Fig 1-1 and 1-2'!$B$4:$D$4</c:f>
              <c:strCache>
                <c:ptCount val="3"/>
                <c:pt idx="0">
                  <c:v>1870-1920</c:v>
                </c:pt>
                <c:pt idx="1">
                  <c:v>1920-1970</c:v>
                </c:pt>
                <c:pt idx="2">
                  <c:v>1970-2014</c:v>
                </c:pt>
              </c:strCache>
            </c:strRef>
          </c:cat>
          <c:val>
            <c:numRef>
              <c:f>'Data Fig 1-1 and 1-2'!$B$7:$D$7</c:f>
              <c:numCache>
                <c:formatCode>0.00</c:formatCode>
                <c:ptCount val="3"/>
                <c:pt idx="0">
                  <c:v>1.79</c:v>
                </c:pt>
                <c:pt idx="1">
                  <c:v>2.82</c:v>
                </c:pt>
                <c:pt idx="2" formatCode="General">
                  <c:v>1.62</c:v>
                </c:pt>
              </c:numCache>
            </c:numRef>
          </c:val>
        </c:ser>
        <c:ser>
          <c:idx val="2"/>
          <c:order val="2"/>
          <c:tx>
            <c:v>H/N</c:v>
          </c:tx>
          <c:spPr>
            <a:solidFill>
              <a:schemeClr val="bg1">
                <a:lumMod val="65000"/>
              </a:schemeClr>
            </a:solidFill>
            <a:ln w="38100">
              <a:solidFill>
                <a:schemeClr val="tx1"/>
              </a:solidFill>
            </a:ln>
          </c:spPr>
          <c:invertIfNegative val="0"/>
          <c:cat>
            <c:strRef>
              <c:f>'Data Fig 1-1 and 1-2'!$B$4:$D$4</c:f>
              <c:strCache>
                <c:ptCount val="3"/>
                <c:pt idx="0">
                  <c:v>1870-1920</c:v>
                </c:pt>
                <c:pt idx="1">
                  <c:v>1920-1970</c:v>
                </c:pt>
                <c:pt idx="2">
                  <c:v>1970-2014</c:v>
                </c:pt>
              </c:strCache>
            </c:strRef>
          </c:cat>
          <c:val>
            <c:numRef>
              <c:f>'Data Fig 1-1 and 1-2'!$B$8:$D$8</c:f>
              <c:numCache>
                <c:formatCode>0.00</c:formatCode>
                <c:ptCount val="3"/>
                <c:pt idx="0">
                  <c:v>5.0000000000000044E-2</c:v>
                </c:pt>
                <c:pt idx="1">
                  <c:v>-0.4099999999999997</c:v>
                </c:pt>
                <c:pt idx="2">
                  <c:v>0.14999999999999991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9714816"/>
        <c:axId val="39717888"/>
      </c:barChart>
      <c:catAx>
        <c:axId val="39714816"/>
        <c:scaling>
          <c:orientation val="minMax"/>
        </c:scaling>
        <c:delete val="1"/>
        <c:axPos val="b"/>
        <c:majorTickMark val="out"/>
        <c:minorTickMark val="none"/>
        <c:tickLblPos val="nextTo"/>
        <c:crossAx val="39717888"/>
        <c:crossesAt val="0"/>
        <c:auto val="1"/>
        <c:lblAlgn val="ctr"/>
        <c:lblOffset val="100"/>
        <c:noMultiLvlLbl val="0"/>
      </c:catAx>
      <c:valAx>
        <c:axId val="39717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Percent</a:t>
                </a:r>
                <a:r>
                  <a:rPr lang="en-US" sz="1400" baseline="0"/>
                  <a:t> per Year</a:t>
                </a:r>
                <a:endParaRPr lang="en-US" sz="1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9714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0.13046</cdr:x>
      <cdr:y>0.36381</cdr:y>
    </cdr:from>
    <cdr:to>
      <cdr:x>0.20266</cdr:x>
      <cdr:y>0.71954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20818" y="2133555"/>
          <a:ext cx="620312" cy="20861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en-US" sz="1400" b="1"/>
            <a:t>Output </a:t>
          </a:r>
        </a:p>
        <a:p xmlns:a="http://schemas.openxmlformats.org/drawingml/2006/main">
          <a:pPr algn="ctr"/>
          <a:r>
            <a:rPr lang="en-US" sz="1400" b="1"/>
            <a:t>per</a:t>
          </a:r>
        </a:p>
        <a:p xmlns:a="http://schemas.openxmlformats.org/drawingml/2006/main">
          <a:pPr algn="ctr"/>
          <a:r>
            <a:rPr lang="en-US" sz="1400" b="1"/>
            <a:t>Person</a:t>
          </a:r>
        </a:p>
      </cdr:txBody>
    </cdr:sp>
  </cdr:relSizeAnchor>
  <cdr:relSizeAnchor xmlns:cdr="http://schemas.openxmlformats.org/drawingml/2006/chartDrawing">
    <cdr:from>
      <cdr:x>0.2082</cdr:x>
      <cdr:y>0.36989</cdr:y>
    </cdr:from>
    <cdr:to>
      <cdr:x>0.28612</cdr:x>
      <cdr:y>0.71954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788640" y="2169189"/>
          <a:ext cx="669426" cy="2050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>
              <a:solidFill>
                <a:schemeClr val="bg1"/>
              </a:solidFill>
            </a:rPr>
            <a:t>Output </a:t>
          </a:r>
        </a:p>
        <a:p xmlns:a="http://schemas.openxmlformats.org/drawingml/2006/main">
          <a:pPr algn="ctr"/>
          <a:r>
            <a:rPr lang="en-US" sz="1400" b="1">
              <a:solidFill>
                <a:schemeClr val="bg1"/>
              </a:solidFill>
            </a:rPr>
            <a:t>per</a:t>
          </a:r>
        </a:p>
        <a:p xmlns:a="http://schemas.openxmlformats.org/drawingml/2006/main">
          <a:pPr algn="ctr"/>
          <a:r>
            <a:rPr lang="en-US" sz="1400" b="1">
              <a:solidFill>
                <a:schemeClr val="bg1"/>
              </a:solidFill>
            </a:rPr>
            <a:t>Hour</a:t>
          </a:r>
        </a:p>
      </cdr:txBody>
    </cdr:sp>
  </cdr:relSizeAnchor>
  <cdr:relSizeAnchor xmlns:cdr="http://schemas.openxmlformats.org/drawingml/2006/chartDrawing">
    <cdr:from>
      <cdr:x>0.28612</cdr:x>
      <cdr:y>0.71255</cdr:y>
    </cdr:from>
    <cdr:to>
      <cdr:x>0.3648</cdr:x>
      <cdr:y>0.84464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2458065" y="4178709"/>
          <a:ext cx="675967" cy="7746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Hours </a:t>
          </a:r>
        </a:p>
        <a:p xmlns:a="http://schemas.openxmlformats.org/drawingml/2006/main">
          <a:pPr algn="ctr"/>
          <a:r>
            <a:rPr lang="en-US" sz="1400" b="1"/>
            <a:t>per</a:t>
          </a:r>
        </a:p>
        <a:p xmlns:a="http://schemas.openxmlformats.org/drawingml/2006/main">
          <a:pPr algn="ctr"/>
          <a:r>
            <a:rPr lang="en-US" sz="1400" b="1"/>
            <a:t>Person</a:t>
          </a:r>
        </a:p>
      </cdr:txBody>
    </cdr:sp>
  </cdr:relSizeAnchor>
  <cdr:relSizeAnchor xmlns:cdr="http://schemas.openxmlformats.org/drawingml/2006/chartDrawing">
    <cdr:from>
      <cdr:x>0.57938</cdr:x>
      <cdr:y>0.67413</cdr:y>
    </cdr:from>
    <cdr:to>
      <cdr:x>0.65926</cdr:x>
      <cdr:y>0.79638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4977581" y="3953387"/>
          <a:ext cx="686209" cy="7169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Hours </a:t>
          </a:r>
        </a:p>
        <a:p xmlns:a="http://schemas.openxmlformats.org/drawingml/2006/main">
          <a:pPr algn="ctr"/>
          <a:r>
            <a:rPr lang="en-US" sz="1400" b="1"/>
            <a:t>per</a:t>
          </a:r>
        </a:p>
        <a:p xmlns:a="http://schemas.openxmlformats.org/drawingml/2006/main">
          <a:pPr algn="ctr"/>
          <a:r>
            <a:rPr lang="en-US" sz="1400" b="1"/>
            <a:t>Person</a:t>
          </a:r>
        </a:p>
      </cdr:txBody>
    </cdr:sp>
  </cdr:relSizeAnchor>
  <cdr:relSizeAnchor xmlns:cdr="http://schemas.openxmlformats.org/drawingml/2006/chartDrawing">
    <cdr:from>
      <cdr:x>0.18513</cdr:x>
      <cdr:y>0.9189</cdr:y>
    </cdr:from>
    <cdr:to>
      <cdr:x>0.29471</cdr:x>
      <cdr:y>0.98348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1602249" y="5765849"/>
          <a:ext cx="948419" cy="405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1870-1920</a:t>
          </a:r>
        </a:p>
      </cdr:txBody>
    </cdr:sp>
  </cdr:relSizeAnchor>
  <cdr:relSizeAnchor xmlns:cdr="http://schemas.openxmlformats.org/drawingml/2006/chartDrawing">
    <cdr:from>
      <cdr:x>0.48579</cdr:x>
      <cdr:y>0.9176</cdr:y>
    </cdr:from>
    <cdr:to>
      <cdr:x>0.59537</cdr:x>
      <cdr:y>0.98219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4204421" y="5757693"/>
          <a:ext cx="948419" cy="405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1920-1970</a:t>
          </a:r>
        </a:p>
      </cdr:txBody>
    </cdr:sp>
  </cdr:relSizeAnchor>
  <cdr:relSizeAnchor xmlns:cdr="http://schemas.openxmlformats.org/drawingml/2006/chartDrawing">
    <cdr:from>
      <cdr:x>0.78645</cdr:x>
      <cdr:y>0.9176</cdr:y>
    </cdr:from>
    <cdr:to>
      <cdr:x>0.89603</cdr:x>
      <cdr:y>0.98219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806588" y="5757693"/>
          <a:ext cx="948418" cy="405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1970-2014</a:t>
          </a:r>
        </a:p>
      </cdr:txBody>
    </cdr:sp>
  </cdr:relSizeAnchor>
  <cdr:relSizeAnchor xmlns:cdr="http://schemas.openxmlformats.org/drawingml/2006/chartDrawing">
    <cdr:from>
      <cdr:x>0.42555</cdr:x>
      <cdr:y>0.25317</cdr:y>
    </cdr:from>
    <cdr:to>
      <cdr:x>0.49775</cdr:x>
      <cdr:y>0.72129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655961" y="1484671"/>
          <a:ext cx="620312" cy="27452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Output </a:t>
          </a:r>
        </a:p>
        <a:p xmlns:a="http://schemas.openxmlformats.org/drawingml/2006/main">
          <a:pPr algn="ctr"/>
          <a:r>
            <a:rPr lang="en-US" sz="1400" b="1"/>
            <a:t>per</a:t>
          </a:r>
        </a:p>
        <a:p xmlns:a="http://schemas.openxmlformats.org/drawingml/2006/main">
          <a:pPr algn="ctr"/>
          <a:r>
            <a:rPr lang="en-US" sz="1400" b="1"/>
            <a:t>Person</a:t>
          </a:r>
        </a:p>
      </cdr:txBody>
    </cdr:sp>
  </cdr:relSizeAnchor>
  <cdr:relSizeAnchor xmlns:cdr="http://schemas.openxmlformats.org/drawingml/2006/chartDrawing">
    <cdr:from>
      <cdr:x>0.7212</cdr:x>
      <cdr:y>0.37716</cdr:y>
    </cdr:from>
    <cdr:to>
      <cdr:x>0.7934</cdr:x>
      <cdr:y>0.71605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195961" y="2211849"/>
          <a:ext cx="620312" cy="19873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Output </a:t>
          </a:r>
        </a:p>
        <a:p xmlns:a="http://schemas.openxmlformats.org/drawingml/2006/main">
          <a:pPr algn="ctr"/>
          <a:r>
            <a:rPr lang="en-US" sz="1400" b="1"/>
            <a:t>per</a:t>
          </a:r>
        </a:p>
        <a:p xmlns:a="http://schemas.openxmlformats.org/drawingml/2006/main">
          <a:pPr algn="ctr"/>
          <a:r>
            <a:rPr lang="en-US" sz="1400" b="1"/>
            <a:t>Person</a:t>
          </a:r>
        </a:p>
      </cdr:txBody>
    </cdr:sp>
  </cdr:relSizeAnchor>
  <cdr:relSizeAnchor xmlns:cdr="http://schemas.openxmlformats.org/drawingml/2006/chartDrawing">
    <cdr:from>
      <cdr:x>0.50185</cdr:x>
      <cdr:y>0.16934</cdr:y>
    </cdr:from>
    <cdr:to>
      <cdr:x>0.57977</cdr:x>
      <cdr:y>0.71255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311445" y="993058"/>
          <a:ext cx="669426" cy="31856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>
              <a:solidFill>
                <a:schemeClr val="bg1"/>
              </a:solidFill>
            </a:rPr>
            <a:t>Output </a:t>
          </a:r>
        </a:p>
        <a:p xmlns:a="http://schemas.openxmlformats.org/drawingml/2006/main">
          <a:pPr algn="ctr"/>
          <a:r>
            <a:rPr lang="en-US" sz="1400" b="1">
              <a:solidFill>
                <a:schemeClr val="bg1"/>
              </a:solidFill>
            </a:rPr>
            <a:t>per</a:t>
          </a:r>
        </a:p>
        <a:p xmlns:a="http://schemas.openxmlformats.org/drawingml/2006/main">
          <a:pPr algn="ctr"/>
          <a:r>
            <a:rPr lang="en-US" sz="1400" b="1">
              <a:solidFill>
                <a:schemeClr val="bg1"/>
              </a:solidFill>
            </a:rPr>
            <a:t>Hour</a:t>
          </a:r>
        </a:p>
      </cdr:txBody>
    </cdr:sp>
  </cdr:relSizeAnchor>
  <cdr:relSizeAnchor xmlns:cdr="http://schemas.openxmlformats.org/drawingml/2006/chartDrawing">
    <cdr:from>
      <cdr:x>0.79869</cdr:x>
      <cdr:y>0.40511</cdr:y>
    </cdr:from>
    <cdr:to>
      <cdr:x>0.87661</cdr:x>
      <cdr:y>0.72303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6861688" y="2375719"/>
          <a:ext cx="669426" cy="1864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>
              <a:solidFill>
                <a:schemeClr val="bg1"/>
              </a:solidFill>
            </a:rPr>
            <a:t>Output </a:t>
          </a:r>
        </a:p>
        <a:p xmlns:a="http://schemas.openxmlformats.org/drawingml/2006/main">
          <a:pPr algn="ctr"/>
          <a:r>
            <a:rPr lang="en-US" sz="1400" b="1">
              <a:solidFill>
                <a:schemeClr val="bg1"/>
              </a:solidFill>
            </a:rPr>
            <a:t>per</a:t>
          </a:r>
        </a:p>
        <a:p xmlns:a="http://schemas.openxmlformats.org/drawingml/2006/main">
          <a:pPr algn="ctr"/>
          <a:r>
            <a:rPr lang="en-US" sz="1400" b="1">
              <a:solidFill>
                <a:schemeClr val="bg1"/>
              </a:solidFill>
            </a:rPr>
            <a:t>Hour</a:t>
          </a:r>
        </a:p>
      </cdr:txBody>
    </cdr:sp>
  </cdr:relSizeAnchor>
  <cdr:relSizeAnchor xmlns:cdr="http://schemas.openxmlformats.org/drawingml/2006/chartDrawing">
    <cdr:from>
      <cdr:x>0.87618</cdr:x>
      <cdr:y>0.71074</cdr:y>
    </cdr:from>
    <cdr:to>
      <cdr:x>0.95367</cdr:x>
      <cdr:y>0.83299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7527413" y="4168058"/>
          <a:ext cx="665726" cy="7169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Hours </a:t>
          </a:r>
        </a:p>
        <a:p xmlns:a="http://schemas.openxmlformats.org/drawingml/2006/main">
          <a:pPr algn="ctr"/>
          <a:r>
            <a:rPr lang="en-US" sz="1400" b="1"/>
            <a:t>per</a:t>
          </a:r>
        </a:p>
        <a:p xmlns:a="http://schemas.openxmlformats.org/drawingml/2006/main">
          <a:pPr algn="ctr"/>
          <a:r>
            <a:rPr lang="en-US" sz="1400" b="1"/>
            <a:t>Person</a:t>
          </a:r>
        </a:p>
      </cdr:txBody>
    </cdr:sp>
  </cdr:relSizeAnchor>
  <cdr:relSizeAnchor xmlns:cdr="http://schemas.openxmlformats.org/drawingml/2006/chartDrawing">
    <cdr:from>
      <cdr:x>0.13352</cdr:x>
      <cdr:y>0.27936</cdr:y>
    </cdr:from>
    <cdr:to>
      <cdr:x>0.20386</cdr:x>
      <cdr:y>0.34929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147098" y="1638301"/>
          <a:ext cx="604274" cy="410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1.84</a:t>
          </a:r>
        </a:p>
      </cdr:txBody>
    </cdr:sp>
  </cdr:relSizeAnchor>
  <cdr:relSizeAnchor xmlns:cdr="http://schemas.openxmlformats.org/drawingml/2006/chartDrawing">
    <cdr:from>
      <cdr:x>0.21096</cdr:x>
      <cdr:y>0.32309</cdr:y>
    </cdr:from>
    <cdr:to>
      <cdr:x>0.28492</cdr:x>
      <cdr:y>0.37025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812413" y="1894758"/>
          <a:ext cx="635410" cy="2765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1.79</a:t>
          </a:r>
        </a:p>
      </cdr:txBody>
    </cdr:sp>
  </cdr:relSizeAnchor>
  <cdr:relSizeAnchor xmlns:cdr="http://schemas.openxmlformats.org/drawingml/2006/chartDrawing">
    <cdr:from>
      <cdr:x>0.4244</cdr:x>
      <cdr:y>0.1729</cdr:y>
    </cdr:from>
    <cdr:to>
      <cdr:x>0.49593</cdr:x>
      <cdr:y>0.24974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646129" y="1013953"/>
          <a:ext cx="614516" cy="450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2.41</a:t>
          </a:r>
        </a:p>
      </cdr:txBody>
    </cdr:sp>
  </cdr:relSizeAnchor>
  <cdr:relSizeAnchor xmlns:cdr="http://schemas.openxmlformats.org/drawingml/2006/chartDrawing">
    <cdr:from>
      <cdr:x>0.50423</cdr:x>
      <cdr:y>0.13273</cdr:y>
    </cdr:from>
    <cdr:to>
      <cdr:x>0.57819</cdr:x>
      <cdr:y>0.16417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4331930" y="778387"/>
          <a:ext cx="635410" cy="184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2.82</a:t>
          </a:r>
        </a:p>
      </cdr:txBody>
    </cdr:sp>
  </cdr:relSizeAnchor>
  <cdr:relSizeAnchor xmlns:cdr="http://schemas.openxmlformats.org/drawingml/2006/chartDrawing">
    <cdr:from>
      <cdr:x>0.71762</cdr:x>
      <cdr:y>0.32484</cdr:y>
    </cdr:from>
    <cdr:to>
      <cdr:x>0.79874</cdr:x>
      <cdr:y>0.37374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6165235" y="1905000"/>
          <a:ext cx="696862" cy="286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1.77</a:t>
          </a:r>
        </a:p>
      </cdr:txBody>
    </cdr:sp>
  </cdr:relSizeAnchor>
  <cdr:relSizeAnchor xmlns:cdr="http://schemas.openxmlformats.org/drawingml/2006/chartDrawing">
    <cdr:from>
      <cdr:x>0.7975</cdr:x>
      <cdr:y>0.34231</cdr:y>
    </cdr:from>
    <cdr:to>
      <cdr:x>0.87146</cdr:x>
      <cdr:y>0.40168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6851445" y="2007419"/>
          <a:ext cx="635410" cy="3482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1.62</a:t>
          </a:r>
        </a:p>
      </cdr:txBody>
    </cdr:sp>
  </cdr:relSizeAnchor>
  <cdr:relSizeAnchor xmlns:cdr="http://schemas.openxmlformats.org/drawingml/2006/chartDrawing">
    <cdr:from>
      <cdr:x>0.29084</cdr:x>
      <cdr:y>0.6392</cdr:y>
    </cdr:from>
    <cdr:to>
      <cdr:x>0.3648</cdr:x>
      <cdr:y>0.70208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2498622" y="3748548"/>
          <a:ext cx="635410" cy="3687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0.05</a:t>
          </a:r>
        </a:p>
      </cdr:txBody>
    </cdr:sp>
  </cdr:relSizeAnchor>
  <cdr:relSizeAnchor xmlns:cdr="http://schemas.openxmlformats.org/drawingml/2006/chartDrawing">
    <cdr:from>
      <cdr:x>0.58053</cdr:x>
      <cdr:y>0.80155</cdr:y>
    </cdr:from>
    <cdr:to>
      <cdr:x>0.65449</cdr:x>
      <cdr:y>0.86624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4987413" y="4700639"/>
          <a:ext cx="635410" cy="379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-0.41</a:t>
          </a:r>
        </a:p>
      </cdr:txBody>
    </cdr:sp>
  </cdr:relSizeAnchor>
  <cdr:relSizeAnchor xmlns:cdr="http://schemas.openxmlformats.org/drawingml/2006/chartDrawing">
    <cdr:from>
      <cdr:x>0.87976</cdr:x>
      <cdr:y>0.62698</cdr:y>
    </cdr:from>
    <cdr:to>
      <cdr:x>0.95372</cdr:x>
      <cdr:y>0.68461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7558138" y="3676855"/>
          <a:ext cx="635410" cy="3379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0.15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C21D6-4075-42FA-A830-A65D59515BC6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EE09-E4D3-4800-A889-158E07E13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4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1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1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6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5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7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8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4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6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38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2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4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6A52-B951-4644-83A1-9619B619B6E3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BCC2-AB01-477E-B893-D512DBBC7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1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Major Themes in the Slowing 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of Economic Growth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82000" cy="24384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Robert J. Gordon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Northwestern University and NBER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CUNY Conversation with Paul Krugman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March 4, 2016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4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IR #3 Changed Business Practices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Completely 1970-2005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1970 mechanical calculators, repetitive retyping, file cards, filing cabinets</a:t>
            </a:r>
          </a:p>
          <a:p>
            <a:r>
              <a:rPr lang="en-US" b="1" dirty="0" smtClean="0"/>
              <a:t>1970s and 1980s.  Memory typewriters, electronic calculators, PCs with word processing and spreadsheets.  </a:t>
            </a:r>
          </a:p>
          <a:p>
            <a:r>
              <a:rPr lang="en-US" b="1" dirty="0" smtClean="0"/>
              <a:t>1990s. The web, search engines, e-commerce</a:t>
            </a:r>
          </a:p>
          <a:p>
            <a:r>
              <a:rPr lang="en-US" b="1" dirty="0" smtClean="0"/>
              <a:t>2000-05 flat screens became ubiquitous</a:t>
            </a:r>
          </a:p>
          <a:p>
            <a:r>
              <a:rPr lang="en-US" b="1" dirty="0" smtClean="0"/>
              <a:t>Walking around, you see those same flat </a:t>
            </a:r>
            <a:r>
              <a:rPr lang="en-US" b="1" dirty="0" smtClean="0"/>
              <a:t>screens as in 2005 checking in and checking out</a:t>
            </a:r>
          </a:p>
          <a:p>
            <a:pPr lvl="1"/>
            <a:r>
              <a:rPr lang="en-US" b="1" dirty="0" err="1" smtClean="0"/>
              <a:t>dr</a:t>
            </a:r>
            <a:r>
              <a:rPr lang="en-US" b="1" dirty="0" smtClean="0"/>
              <a:t>, dentist, vet, </a:t>
            </a:r>
            <a:r>
              <a:rPr lang="en-US" b="1" dirty="0" smtClean="0"/>
              <a:t>pet store, </a:t>
            </a:r>
            <a:r>
              <a:rPr lang="en-US" b="1" dirty="0" smtClean="0"/>
              <a:t>pharmacy, bakery, even the econ department.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5111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Why Slow Productivity Growth Since 2010?  Stasis </a:t>
            </a:r>
            <a:r>
              <a:rPr lang="en-US" b="1" dirty="0" smtClean="0">
                <a:solidFill>
                  <a:srgbClr val="C00000"/>
                </a:solidFill>
              </a:rPr>
              <a:t>in How Business Operates Day-to-Day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905000"/>
            <a:ext cx="9372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Offices use desktop computers with proprietary and web information much as they did 10-15 years ago</a:t>
            </a:r>
          </a:p>
          <a:p>
            <a:r>
              <a:rPr lang="en-US" b="1" dirty="0" smtClean="0"/>
              <a:t>Retail stasis.  Shelves stocked by humans, meat sliced at service counters, checkout bar-code scanning by humans  </a:t>
            </a:r>
          </a:p>
          <a:p>
            <a:r>
              <a:rPr lang="en-US" b="1" dirty="0" smtClean="0"/>
              <a:t>Medicine:  little change in what nurses and doctors do, one-time transition to electronic records</a:t>
            </a:r>
          </a:p>
          <a:p>
            <a:r>
              <a:rPr lang="en-US" b="1" dirty="0" smtClean="0"/>
              <a:t>Higher Education:  cost inflation comes from rising ratio of administrative staff to instructional staff</a:t>
            </a:r>
          </a:p>
          <a:p>
            <a:pPr marL="457200" lvl="1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9931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41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The 60 Years Since 1955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6964"/>
            <a:ext cx="8915400" cy="600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21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41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Growth in Trend Output and Hours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7614"/>
            <a:ext cx="9143999" cy="596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3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Slowing of Economic Growth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Over Three Eras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Special Century 1870-1970 divided in half:  1870-1920 and 1920-1970</a:t>
            </a:r>
          </a:p>
          <a:p>
            <a:r>
              <a:rPr lang="en-US" b="1" dirty="0" smtClean="0"/>
              <a:t>The near half-century since 1970</a:t>
            </a:r>
          </a:p>
          <a:p>
            <a:r>
              <a:rPr lang="en-US" b="1" dirty="0" smtClean="0"/>
              <a:t>First question, why does it appear that US GDP per person grew steadily at 2 percent?</a:t>
            </a:r>
          </a:p>
          <a:p>
            <a:r>
              <a:rPr lang="en-US" b="1" dirty="0" smtClean="0"/>
              <a:t>Growth in output per person differs from output per hour when there are changes in hours per person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2829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Growth in Y/N, Y/H, and H/N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931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The Three Eras of Productivity Growth</a:t>
            </a:r>
            <a:endParaRPr lang="en-US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94152"/>
            <a:ext cx="8686800" cy="566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6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The Three Eras of TFP Growth</a:t>
            </a:r>
            <a:endParaRPr lang="en-US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8610599" cy="563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1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2</a:t>
            </a:r>
            <a:r>
              <a:rPr lang="en-US" b="1" baseline="30000" dirty="0" smtClean="0">
                <a:solidFill>
                  <a:srgbClr val="C00000"/>
                </a:solidFill>
              </a:rPr>
              <a:t>nd</a:t>
            </a:r>
            <a:r>
              <a:rPr lang="en-US" b="1" dirty="0" smtClean="0">
                <a:solidFill>
                  <a:srgbClr val="C00000"/>
                </a:solidFill>
              </a:rPr>
              <a:t> IR Occurred 1870-1920,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Continued Impact through 1970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sz="3200" b="1" i="1" dirty="0" smtClean="0">
                <a:solidFill>
                  <a:srgbClr val="C00000"/>
                </a:solidFill>
              </a:rPr>
              <a:t>At least 6 dimensions</a:t>
            </a:r>
            <a:endParaRPr lang="en-US" sz="3200" b="1" i="1" dirty="0">
              <a:solidFill>
                <a:srgbClr val="C00000"/>
              </a:solidFill>
            </a:endParaRPr>
          </a:p>
          <a:p>
            <a:pPr marL="742950" lvl="2" indent="-342900"/>
            <a:r>
              <a:rPr lang="en-US" sz="2800" b="1" dirty="0" smtClean="0"/>
              <a:t>Electricity: light, elevators, machines, air conditioning</a:t>
            </a:r>
            <a:endParaRPr lang="en-US" sz="2800" b="1" dirty="0"/>
          </a:p>
          <a:p>
            <a:pPr marL="742950" lvl="2" indent="-342900"/>
            <a:r>
              <a:rPr lang="en-US" sz="2800" b="1" dirty="0" smtClean="0"/>
              <a:t>Internal combustion engine: vehicles, air transport</a:t>
            </a:r>
          </a:p>
          <a:p>
            <a:pPr marL="742950" lvl="2" indent="-342900"/>
            <a:r>
              <a:rPr lang="en-US" sz="2800" b="1" dirty="0" smtClean="0"/>
              <a:t>EIC:  Telephone, phonograph, movies, radio, TV</a:t>
            </a:r>
          </a:p>
          <a:p>
            <a:pPr marL="742950" lvl="2" indent="-342900"/>
            <a:r>
              <a:rPr lang="en-US" sz="2800" b="1" dirty="0" smtClean="0"/>
              <a:t>Running water, sewer pipes, and the conquest of infant mortality</a:t>
            </a:r>
          </a:p>
          <a:p>
            <a:pPr marL="742950" lvl="2" indent="-342900"/>
            <a:r>
              <a:rPr lang="en-US" sz="2800" b="1" dirty="0" smtClean="0"/>
              <a:t>Chemicals, plastics, antibiotics, modern medicine</a:t>
            </a:r>
          </a:p>
          <a:p>
            <a:pPr marL="742950" lvl="2" indent="-342900"/>
            <a:r>
              <a:rPr lang="en-US" sz="2800" b="1" dirty="0" smtClean="0"/>
              <a:t>Utter change in working conditions, job &amp; home</a:t>
            </a:r>
            <a:endParaRPr lang="en-US" sz="2800" b="1" dirty="0"/>
          </a:p>
          <a:p>
            <a:endParaRPr lang="en-US" sz="3600" b="1" i="1" dirty="0" smtClean="0">
              <a:solidFill>
                <a:srgbClr val="C00000"/>
              </a:solidFill>
            </a:endParaRPr>
          </a:p>
          <a:p>
            <a:pPr lvl="1"/>
            <a:endParaRPr lang="en-US" b="1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Changes in Standard of Living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Not Included in GDP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sz="3200" b="1" dirty="0" smtClean="0"/>
              <a:t>Carrying pails of water &gt;&gt; running water</a:t>
            </a:r>
          </a:p>
          <a:p>
            <a:pPr marL="342900" lvl="1" indent="-342900"/>
            <a:r>
              <a:rPr lang="en-US" sz="3200" b="1" dirty="0" smtClean="0"/>
              <a:t>Outhouses &gt;&gt; indoor bathrooms</a:t>
            </a:r>
          </a:p>
          <a:p>
            <a:pPr marL="342900" lvl="1" indent="-342900"/>
            <a:r>
              <a:rPr lang="en-US" sz="3200" b="1" dirty="0" smtClean="0"/>
              <a:t>Infant mortality 20% &gt;&gt; infant mortality 1%</a:t>
            </a:r>
          </a:p>
          <a:p>
            <a:pPr marL="342900" lvl="1" indent="-342900"/>
            <a:r>
              <a:rPr lang="en-US" sz="3200" b="1" dirty="0" smtClean="0"/>
              <a:t>Child labor.  1890 almost half of 14-15 year old boys were in the labor force &gt;&gt; almost none after 1940</a:t>
            </a:r>
          </a:p>
          <a:p>
            <a:pPr marL="342900" lvl="1" indent="-342900"/>
            <a:r>
              <a:rPr lang="en-US" sz="3200" b="1" dirty="0" smtClean="0"/>
              <a:t>Isolation -&gt; telephone + phonograph + radio + TV</a:t>
            </a:r>
          </a:p>
          <a:p>
            <a:pPr marL="342900" lvl="1" indent="-342900"/>
            <a:r>
              <a:rPr lang="en-US" sz="3200" b="1" dirty="0" smtClean="0"/>
              <a:t>Work and home from cold and hot to uniform temperature due to central heat &amp; air conditioning</a:t>
            </a:r>
          </a:p>
        </p:txBody>
      </p:sp>
    </p:spTree>
    <p:extLst>
      <p:ext uri="{BB962C8B-B14F-4D97-AF65-F5344CB8AC3E}">
        <p14:creationId xmlns:p14="http://schemas.microsoft.com/office/powerpoint/2010/main" val="34492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41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The 60 Years Since 1955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6964"/>
            <a:ext cx="8915400" cy="600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2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How to Interpret the 1995-2004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Productivity Growth Revival Followed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by Growth Slowdown?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b="1" dirty="0" smtClean="0"/>
              <a:t>Comparing 1970 with 2005, there was a quantum leap increase in the LEVEL of labor productivity</a:t>
            </a:r>
          </a:p>
          <a:p>
            <a:r>
              <a:rPr lang="en-US" b="1" dirty="0" smtClean="0"/>
              <a:t>This translates into a temporary hump in the GROWTH RATE of labor productivity</a:t>
            </a:r>
          </a:p>
          <a:p>
            <a:r>
              <a:rPr lang="en-US" b="1" dirty="0" smtClean="0"/>
              <a:t>Let’s be specific about the advances that created the quantum leap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69900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22901</TotalTime>
  <Words>528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Major Themes in the Slowing  of Economic Growth</vt:lpstr>
      <vt:lpstr>The Slowing of Economic Growth Over Three Eras</vt:lpstr>
      <vt:lpstr>Growth in Y/N, Y/H, and H/N</vt:lpstr>
      <vt:lpstr>The Three Eras of Productivity Growth</vt:lpstr>
      <vt:lpstr>The Three Eras of TFP Growth</vt:lpstr>
      <vt:lpstr>The 2nd IR Occurred 1870-1920, Continued Impact through 1970</vt:lpstr>
      <vt:lpstr>Changes in Standard of Living Not Included in GDP</vt:lpstr>
      <vt:lpstr>The 60 Years Since 1955</vt:lpstr>
      <vt:lpstr>How to Interpret the 1995-2004  Productivity Growth Revival Followed  by Growth Slowdown? </vt:lpstr>
      <vt:lpstr>IR #3 Changed Business Practices Completely 1970-2005 </vt:lpstr>
      <vt:lpstr>Why Slow Productivity Growth Since 2010?  Stasis in How Business Operates Day-to-Day</vt:lpstr>
      <vt:lpstr>The 60 Years Since 1955</vt:lpstr>
      <vt:lpstr>Growth in Trend Output and Hours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Robert Gordon</cp:lastModifiedBy>
  <cp:revision>142</cp:revision>
  <cp:lastPrinted>2015-04-09T18:03:11Z</cp:lastPrinted>
  <dcterms:created xsi:type="dcterms:W3CDTF">2015-04-08T17:41:41Z</dcterms:created>
  <dcterms:modified xsi:type="dcterms:W3CDTF">2016-03-04T03:15:57Z</dcterms:modified>
</cp:coreProperties>
</file>