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4"/>
  </p:notesMasterIdLst>
  <p:sldIdLst>
    <p:sldId id="270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5" r:id="rId11"/>
    <p:sldId id="296" r:id="rId12"/>
    <p:sldId id="446" r:id="rId13"/>
    <p:sldId id="447" r:id="rId14"/>
    <p:sldId id="444" r:id="rId15"/>
    <p:sldId id="441" r:id="rId16"/>
    <p:sldId id="418" r:id="rId17"/>
    <p:sldId id="422" r:id="rId18"/>
    <p:sldId id="423" r:id="rId19"/>
    <p:sldId id="328" r:id="rId20"/>
    <p:sldId id="329" r:id="rId21"/>
    <p:sldId id="442" r:id="rId22"/>
    <p:sldId id="387" r:id="rId23"/>
    <p:sldId id="388" r:id="rId24"/>
    <p:sldId id="389" r:id="rId25"/>
    <p:sldId id="424" r:id="rId26"/>
    <p:sldId id="419" r:id="rId27"/>
    <p:sldId id="337" r:id="rId28"/>
    <p:sldId id="392" r:id="rId29"/>
    <p:sldId id="393" r:id="rId30"/>
    <p:sldId id="432" r:id="rId31"/>
    <p:sldId id="425" r:id="rId32"/>
    <p:sldId id="426" r:id="rId33"/>
    <p:sldId id="427" r:id="rId34"/>
    <p:sldId id="428" r:id="rId35"/>
    <p:sldId id="429" r:id="rId36"/>
    <p:sldId id="448" r:id="rId37"/>
    <p:sldId id="462" r:id="rId38"/>
    <p:sldId id="463" r:id="rId39"/>
    <p:sldId id="450" r:id="rId40"/>
    <p:sldId id="454" r:id="rId41"/>
    <p:sldId id="467" r:id="rId42"/>
    <p:sldId id="468" r:id="rId43"/>
    <p:sldId id="451" r:id="rId44"/>
    <p:sldId id="455" r:id="rId45"/>
    <p:sldId id="456" r:id="rId46"/>
    <p:sldId id="459" r:id="rId47"/>
    <p:sldId id="457" r:id="rId48"/>
    <p:sldId id="460" r:id="rId49"/>
    <p:sldId id="461" r:id="rId50"/>
    <p:sldId id="366" r:id="rId51"/>
    <p:sldId id="464" r:id="rId52"/>
    <p:sldId id="369" r:id="rId53"/>
    <p:sldId id="465" r:id="rId54"/>
    <p:sldId id="466" r:id="rId55"/>
    <p:sldId id="370" r:id="rId56"/>
    <p:sldId id="381" r:id="rId57"/>
    <p:sldId id="469" r:id="rId58"/>
    <p:sldId id="471" r:id="rId59"/>
    <p:sldId id="470" r:id="rId60"/>
    <p:sldId id="374" r:id="rId61"/>
    <p:sldId id="404" r:id="rId62"/>
    <p:sldId id="39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%20Gordon\AppData\Local\Microsoft\Windows\Temporary%20Internet%20Files\Content.Outlook\BLYF02XH\Data%20and%20Trends%201704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%20Gordon\Documents\Research%20Files%20by%20Project%20Number\P388\Fernald%20tfp%20with%20charts_1604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%20Gordon\Documents\Research%20Files%20by%20Project%20Number\P388\Fernald%20tfp%20with%20charts_16042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\Downloads\Young_share_1981_201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obert%20Gordon\Documents\Research%20Files%20by%20Project%20Number\P383\Word%20and%20Excel%20for%20DE\Ch%2018%20Figs%20Tabs_1508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N Kalman Trends for Total</a:t>
            </a:r>
            <a:r>
              <a:rPr lang="en-US" sz="1800" baseline="0"/>
              <a:t> vs Alt NAIRU</a:t>
            </a:r>
            <a:endParaRPr lang="en-US" sz="18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STU</c:v>
          </c:tx>
          <c:spPr>
            <a:ln w="63500"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YI!$A$24:$A$278</c:f>
              <c:numCache>
                <c:formatCode>0.00</c:formatCode>
                <c:ptCount val="255"/>
                <c:pt idx="0">
                  <c:v>1953.25</c:v>
                </c:pt>
                <c:pt idx="1">
                  <c:v>1953.5</c:v>
                </c:pt>
                <c:pt idx="2">
                  <c:v>1953.75</c:v>
                </c:pt>
                <c:pt idx="3">
                  <c:v>1954</c:v>
                </c:pt>
                <c:pt idx="4">
                  <c:v>1954.25</c:v>
                </c:pt>
                <c:pt idx="5">
                  <c:v>1954.5</c:v>
                </c:pt>
                <c:pt idx="6">
                  <c:v>1954.75</c:v>
                </c:pt>
                <c:pt idx="7">
                  <c:v>1955</c:v>
                </c:pt>
                <c:pt idx="8">
                  <c:v>1955.25</c:v>
                </c:pt>
                <c:pt idx="9">
                  <c:v>1955.5</c:v>
                </c:pt>
                <c:pt idx="10">
                  <c:v>1955.75</c:v>
                </c:pt>
                <c:pt idx="11">
                  <c:v>1956</c:v>
                </c:pt>
                <c:pt idx="12">
                  <c:v>1956.25</c:v>
                </c:pt>
                <c:pt idx="13">
                  <c:v>1956.5</c:v>
                </c:pt>
                <c:pt idx="14">
                  <c:v>1956.75</c:v>
                </c:pt>
                <c:pt idx="15">
                  <c:v>1957</c:v>
                </c:pt>
                <c:pt idx="16">
                  <c:v>1957.25</c:v>
                </c:pt>
                <c:pt idx="17">
                  <c:v>1957.5</c:v>
                </c:pt>
                <c:pt idx="18">
                  <c:v>1957.75</c:v>
                </c:pt>
                <c:pt idx="19">
                  <c:v>1958</c:v>
                </c:pt>
                <c:pt idx="20">
                  <c:v>1958.25</c:v>
                </c:pt>
                <c:pt idx="21">
                  <c:v>1958.5</c:v>
                </c:pt>
                <c:pt idx="22">
                  <c:v>1958.75</c:v>
                </c:pt>
                <c:pt idx="23">
                  <c:v>1959</c:v>
                </c:pt>
                <c:pt idx="24">
                  <c:v>1959.25</c:v>
                </c:pt>
                <c:pt idx="25">
                  <c:v>1959.5</c:v>
                </c:pt>
                <c:pt idx="26">
                  <c:v>1959.75</c:v>
                </c:pt>
                <c:pt idx="27">
                  <c:v>1960</c:v>
                </c:pt>
                <c:pt idx="28">
                  <c:v>1960.25</c:v>
                </c:pt>
                <c:pt idx="29">
                  <c:v>1960.5</c:v>
                </c:pt>
                <c:pt idx="30">
                  <c:v>1960.75</c:v>
                </c:pt>
                <c:pt idx="31">
                  <c:v>1961</c:v>
                </c:pt>
                <c:pt idx="32">
                  <c:v>1961.25</c:v>
                </c:pt>
                <c:pt idx="33">
                  <c:v>1961.5</c:v>
                </c:pt>
                <c:pt idx="34">
                  <c:v>1961.75</c:v>
                </c:pt>
                <c:pt idx="35">
                  <c:v>1962</c:v>
                </c:pt>
                <c:pt idx="36">
                  <c:v>1962.25</c:v>
                </c:pt>
                <c:pt idx="37">
                  <c:v>1962.5</c:v>
                </c:pt>
                <c:pt idx="38">
                  <c:v>1962.75</c:v>
                </c:pt>
                <c:pt idx="39">
                  <c:v>1963</c:v>
                </c:pt>
                <c:pt idx="40">
                  <c:v>1963.25</c:v>
                </c:pt>
                <c:pt idx="41">
                  <c:v>1963.5</c:v>
                </c:pt>
                <c:pt idx="42">
                  <c:v>1963.75</c:v>
                </c:pt>
                <c:pt idx="43">
                  <c:v>1964</c:v>
                </c:pt>
                <c:pt idx="44">
                  <c:v>1964.25</c:v>
                </c:pt>
                <c:pt idx="45">
                  <c:v>1964.5</c:v>
                </c:pt>
                <c:pt idx="46">
                  <c:v>1964.75</c:v>
                </c:pt>
                <c:pt idx="47">
                  <c:v>1965</c:v>
                </c:pt>
                <c:pt idx="48">
                  <c:v>1965.25</c:v>
                </c:pt>
                <c:pt idx="49">
                  <c:v>1965.5</c:v>
                </c:pt>
                <c:pt idx="50">
                  <c:v>1965.75</c:v>
                </c:pt>
                <c:pt idx="51">
                  <c:v>1966</c:v>
                </c:pt>
                <c:pt idx="52">
                  <c:v>1966.25</c:v>
                </c:pt>
                <c:pt idx="53">
                  <c:v>1966.5</c:v>
                </c:pt>
                <c:pt idx="54">
                  <c:v>1966.75</c:v>
                </c:pt>
                <c:pt idx="55">
                  <c:v>1967</c:v>
                </c:pt>
                <c:pt idx="56">
                  <c:v>1967.25</c:v>
                </c:pt>
                <c:pt idx="57">
                  <c:v>1967.5</c:v>
                </c:pt>
                <c:pt idx="58">
                  <c:v>1967.75</c:v>
                </c:pt>
                <c:pt idx="59">
                  <c:v>1968</c:v>
                </c:pt>
                <c:pt idx="60">
                  <c:v>1968.25</c:v>
                </c:pt>
                <c:pt idx="61">
                  <c:v>1968.5</c:v>
                </c:pt>
                <c:pt idx="62">
                  <c:v>1968.75</c:v>
                </c:pt>
                <c:pt idx="63">
                  <c:v>1969</c:v>
                </c:pt>
                <c:pt idx="64">
                  <c:v>1969.25</c:v>
                </c:pt>
                <c:pt idx="65">
                  <c:v>1969.5</c:v>
                </c:pt>
                <c:pt idx="66">
                  <c:v>1969.75</c:v>
                </c:pt>
                <c:pt idx="67">
                  <c:v>1970</c:v>
                </c:pt>
                <c:pt idx="68">
                  <c:v>1970.25</c:v>
                </c:pt>
                <c:pt idx="69">
                  <c:v>1970.5</c:v>
                </c:pt>
                <c:pt idx="70">
                  <c:v>1970.75</c:v>
                </c:pt>
                <c:pt idx="71">
                  <c:v>1971</c:v>
                </c:pt>
                <c:pt idx="72">
                  <c:v>1971.25</c:v>
                </c:pt>
                <c:pt idx="73">
                  <c:v>1971.5</c:v>
                </c:pt>
                <c:pt idx="74">
                  <c:v>1971.75</c:v>
                </c:pt>
                <c:pt idx="75">
                  <c:v>1972</c:v>
                </c:pt>
                <c:pt idx="76">
                  <c:v>1972.25</c:v>
                </c:pt>
                <c:pt idx="77">
                  <c:v>1972.5</c:v>
                </c:pt>
                <c:pt idx="78">
                  <c:v>1972.75</c:v>
                </c:pt>
                <c:pt idx="79">
                  <c:v>1973</c:v>
                </c:pt>
                <c:pt idx="80">
                  <c:v>1973.25</c:v>
                </c:pt>
                <c:pt idx="81">
                  <c:v>1973.5</c:v>
                </c:pt>
                <c:pt idx="82">
                  <c:v>1973.75</c:v>
                </c:pt>
                <c:pt idx="83">
                  <c:v>1974</c:v>
                </c:pt>
                <c:pt idx="84">
                  <c:v>1974.25</c:v>
                </c:pt>
                <c:pt idx="85">
                  <c:v>1974.5</c:v>
                </c:pt>
                <c:pt idx="86">
                  <c:v>1974.75</c:v>
                </c:pt>
                <c:pt idx="87">
                  <c:v>1975</c:v>
                </c:pt>
                <c:pt idx="88">
                  <c:v>1975.25</c:v>
                </c:pt>
                <c:pt idx="89">
                  <c:v>1975.5</c:v>
                </c:pt>
                <c:pt idx="90">
                  <c:v>1975.75</c:v>
                </c:pt>
                <c:pt idx="91">
                  <c:v>1976</c:v>
                </c:pt>
                <c:pt idx="92">
                  <c:v>1976.25</c:v>
                </c:pt>
                <c:pt idx="93">
                  <c:v>1976.5</c:v>
                </c:pt>
                <c:pt idx="94">
                  <c:v>1976.75</c:v>
                </c:pt>
                <c:pt idx="95">
                  <c:v>1977</c:v>
                </c:pt>
                <c:pt idx="96">
                  <c:v>1977.25</c:v>
                </c:pt>
                <c:pt idx="97">
                  <c:v>1977.5</c:v>
                </c:pt>
                <c:pt idx="98">
                  <c:v>1977.75</c:v>
                </c:pt>
                <c:pt idx="99">
                  <c:v>1978</c:v>
                </c:pt>
                <c:pt idx="100">
                  <c:v>1978.25</c:v>
                </c:pt>
                <c:pt idx="101">
                  <c:v>1978.5</c:v>
                </c:pt>
                <c:pt idx="102">
                  <c:v>1978.75</c:v>
                </c:pt>
                <c:pt idx="103">
                  <c:v>1979</c:v>
                </c:pt>
                <c:pt idx="104">
                  <c:v>1979.25</c:v>
                </c:pt>
                <c:pt idx="105">
                  <c:v>1979.5</c:v>
                </c:pt>
                <c:pt idx="106">
                  <c:v>1979.75</c:v>
                </c:pt>
                <c:pt idx="107">
                  <c:v>1980</c:v>
                </c:pt>
                <c:pt idx="108">
                  <c:v>1980.25</c:v>
                </c:pt>
                <c:pt idx="109">
                  <c:v>1980.5</c:v>
                </c:pt>
                <c:pt idx="110">
                  <c:v>1980.75</c:v>
                </c:pt>
                <c:pt idx="111">
                  <c:v>1981</c:v>
                </c:pt>
                <c:pt idx="112">
                  <c:v>1981.25</c:v>
                </c:pt>
                <c:pt idx="113">
                  <c:v>1981.5</c:v>
                </c:pt>
                <c:pt idx="114">
                  <c:v>1981.75</c:v>
                </c:pt>
                <c:pt idx="115">
                  <c:v>1982</c:v>
                </c:pt>
                <c:pt idx="116">
                  <c:v>1982.25</c:v>
                </c:pt>
                <c:pt idx="117">
                  <c:v>1982.5</c:v>
                </c:pt>
                <c:pt idx="118">
                  <c:v>1982.75</c:v>
                </c:pt>
                <c:pt idx="119">
                  <c:v>1983</c:v>
                </c:pt>
                <c:pt idx="120">
                  <c:v>1983.25</c:v>
                </c:pt>
                <c:pt idx="121">
                  <c:v>1983.5</c:v>
                </c:pt>
                <c:pt idx="122">
                  <c:v>1983.75</c:v>
                </c:pt>
                <c:pt idx="123">
                  <c:v>1984</c:v>
                </c:pt>
                <c:pt idx="124">
                  <c:v>1984.25</c:v>
                </c:pt>
                <c:pt idx="125">
                  <c:v>1984.5</c:v>
                </c:pt>
                <c:pt idx="126">
                  <c:v>1984.75</c:v>
                </c:pt>
                <c:pt idx="127">
                  <c:v>1985</c:v>
                </c:pt>
                <c:pt idx="128">
                  <c:v>1985.25</c:v>
                </c:pt>
                <c:pt idx="129">
                  <c:v>1985.5</c:v>
                </c:pt>
                <c:pt idx="130">
                  <c:v>1985.75</c:v>
                </c:pt>
                <c:pt idx="131">
                  <c:v>1986</c:v>
                </c:pt>
                <c:pt idx="132">
                  <c:v>1986.25</c:v>
                </c:pt>
                <c:pt idx="133">
                  <c:v>1986.5</c:v>
                </c:pt>
                <c:pt idx="134">
                  <c:v>1986.75</c:v>
                </c:pt>
                <c:pt idx="135">
                  <c:v>1987</c:v>
                </c:pt>
                <c:pt idx="136">
                  <c:v>1987.25</c:v>
                </c:pt>
                <c:pt idx="137">
                  <c:v>1987.5</c:v>
                </c:pt>
                <c:pt idx="138">
                  <c:v>1987.75</c:v>
                </c:pt>
                <c:pt idx="139">
                  <c:v>1988</c:v>
                </c:pt>
                <c:pt idx="140">
                  <c:v>1988.25</c:v>
                </c:pt>
                <c:pt idx="141">
                  <c:v>1988.5</c:v>
                </c:pt>
                <c:pt idx="142">
                  <c:v>1988.75</c:v>
                </c:pt>
                <c:pt idx="143">
                  <c:v>1989</c:v>
                </c:pt>
                <c:pt idx="144">
                  <c:v>1989.25</c:v>
                </c:pt>
                <c:pt idx="145">
                  <c:v>1989.5</c:v>
                </c:pt>
                <c:pt idx="146">
                  <c:v>1989.75</c:v>
                </c:pt>
                <c:pt idx="147">
                  <c:v>1990</c:v>
                </c:pt>
                <c:pt idx="148">
                  <c:v>1990.25</c:v>
                </c:pt>
                <c:pt idx="149">
                  <c:v>1990.5</c:v>
                </c:pt>
                <c:pt idx="150">
                  <c:v>1990.75</c:v>
                </c:pt>
                <c:pt idx="151">
                  <c:v>1991</c:v>
                </c:pt>
                <c:pt idx="152">
                  <c:v>1991.25</c:v>
                </c:pt>
                <c:pt idx="153">
                  <c:v>1991.5</c:v>
                </c:pt>
                <c:pt idx="154">
                  <c:v>1991.75</c:v>
                </c:pt>
                <c:pt idx="155">
                  <c:v>1992</c:v>
                </c:pt>
                <c:pt idx="156">
                  <c:v>1992.25</c:v>
                </c:pt>
                <c:pt idx="157">
                  <c:v>1992.5</c:v>
                </c:pt>
                <c:pt idx="158">
                  <c:v>1992.75</c:v>
                </c:pt>
                <c:pt idx="159">
                  <c:v>1993</c:v>
                </c:pt>
                <c:pt idx="160">
                  <c:v>1993.25</c:v>
                </c:pt>
                <c:pt idx="161">
                  <c:v>1993.5</c:v>
                </c:pt>
                <c:pt idx="162">
                  <c:v>1993.75</c:v>
                </c:pt>
                <c:pt idx="163">
                  <c:v>1994</c:v>
                </c:pt>
                <c:pt idx="164">
                  <c:v>1994.25</c:v>
                </c:pt>
                <c:pt idx="165">
                  <c:v>1994.5</c:v>
                </c:pt>
                <c:pt idx="166">
                  <c:v>1994.75</c:v>
                </c:pt>
                <c:pt idx="167">
                  <c:v>1995</c:v>
                </c:pt>
                <c:pt idx="168">
                  <c:v>1995.25</c:v>
                </c:pt>
                <c:pt idx="169">
                  <c:v>1995.5</c:v>
                </c:pt>
                <c:pt idx="170">
                  <c:v>1995.75</c:v>
                </c:pt>
                <c:pt idx="171">
                  <c:v>1996</c:v>
                </c:pt>
                <c:pt idx="172">
                  <c:v>1996.25</c:v>
                </c:pt>
                <c:pt idx="173">
                  <c:v>1996.5</c:v>
                </c:pt>
                <c:pt idx="174">
                  <c:v>1996.75</c:v>
                </c:pt>
                <c:pt idx="175">
                  <c:v>1997</c:v>
                </c:pt>
                <c:pt idx="176">
                  <c:v>1997.25</c:v>
                </c:pt>
                <c:pt idx="177">
                  <c:v>1997.5</c:v>
                </c:pt>
                <c:pt idx="178">
                  <c:v>1997.75</c:v>
                </c:pt>
                <c:pt idx="179">
                  <c:v>1998</c:v>
                </c:pt>
                <c:pt idx="180">
                  <c:v>1998.25</c:v>
                </c:pt>
                <c:pt idx="181">
                  <c:v>1998.5</c:v>
                </c:pt>
                <c:pt idx="182">
                  <c:v>1998.75</c:v>
                </c:pt>
                <c:pt idx="183">
                  <c:v>1999</c:v>
                </c:pt>
                <c:pt idx="184">
                  <c:v>1999.25</c:v>
                </c:pt>
                <c:pt idx="185">
                  <c:v>1999.5</c:v>
                </c:pt>
                <c:pt idx="186">
                  <c:v>1999.75</c:v>
                </c:pt>
                <c:pt idx="187">
                  <c:v>2000</c:v>
                </c:pt>
                <c:pt idx="188">
                  <c:v>2000.25</c:v>
                </c:pt>
                <c:pt idx="189">
                  <c:v>2000.5</c:v>
                </c:pt>
                <c:pt idx="190">
                  <c:v>2000.75</c:v>
                </c:pt>
                <c:pt idx="191">
                  <c:v>2001</c:v>
                </c:pt>
                <c:pt idx="192">
                  <c:v>2001.25</c:v>
                </c:pt>
                <c:pt idx="193">
                  <c:v>2001.5</c:v>
                </c:pt>
                <c:pt idx="194">
                  <c:v>2001.75</c:v>
                </c:pt>
                <c:pt idx="195">
                  <c:v>2002</c:v>
                </c:pt>
                <c:pt idx="196">
                  <c:v>2002.25</c:v>
                </c:pt>
                <c:pt idx="197">
                  <c:v>2002.5</c:v>
                </c:pt>
                <c:pt idx="198">
                  <c:v>2002.75</c:v>
                </c:pt>
                <c:pt idx="199">
                  <c:v>2003</c:v>
                </c:pt>
                <c:pt idx="200">
                  <c:v>2003.25</c:v>
                </c:pt>
                <c:pt idx="201">
                  <c:v>2003.5</c:v>
                </c:pt>
                <c:pt idx="202">
                  <c:v>2003.75</c:v>
                </c:pt>
                <c:pt idx="203">
                  <c:v>2004</c:v>
                </c:pt>
                <c:pt idx="204">
                  <c:v>2004.25</c:v>
                </c:pt>
                <c:pt idx="205">
                  <c:v>2004.5</c:v>
                </c:pt>
                <c:pt idx="206">
                  <c:v>2004.75</c:v>
                </c:pt>
                <c:pt idx="207">
                  <c:v>2005</c:v>
                </c:pt>
                <c:pt idx="208">
                  <c:v>2005.25</c:v>
                </c:pt>
                <c:pt idx="209">
                  <c:v>2005.5</c:v>
                </c:pt>
                <c:pt idx="210">
                  <c:v>2005.75</c:v>
                </c:pt>
                <c:pt idx="211">
                  <c:v>2006</c:v>
                </c:pt>
                <c:pt idx="212">
                  <c:v>2006.25</c:v>
                </c:pt>
                <c:pt idx="213">
                  <c:v>2006.5</c:v>
                </c:pt>
                <c:pt idx="214">
                  <c:v>2006.75</c:v>
                </c:pt>
                <c:pt idx="215">
                  <c:v>2007</c:v>
                </c:pt>
                <c:pt idx="216">
                  <c:v>2007.25</c:v>
                </c:pt>
                <c:pt idx="217">
                  <c:v>2007.5</c:v>
                </c:pt>
                <c:pt idx="218">
                  <c:v>2007.75</c:v>
                </c:pt>
                <c:pt idx="219">
                  <c:v>2008</c:v>
                </c:pt>
                <c:pt idx="220">
                  <c:v>2008.25</c:v>
                </c:pt>
                <c:pt idx="221">
                  <c:v>2008.5</c:v>
                </c:pt>
                <c:pt idx="222">
                  <c:v>2008.75</c:v>
                </c:pt>
                <c:pt idx="223">
                  <c:v>2009</c:v>
                </c:pt>
                <c:pt idx="224">
                  <c:v>2009.25</c:v>
                </c:pt>
                <c:pt idx="225">
                  <c:v>2009.5</c:v>
                </c:pt>
                <c:pt idx="226">
                  <c:v>2009.75</c:v>
                </c:pt>
                <c:pt idx="227">
                  <c:v>2010</c:v>
                </c:pt>
                <c:pt idx="228">
                  <c:v>2010.25</c:v>
                </c:pt>
                <c:pt idx="229">
                  <c:v>2010.5</c:v>
                </c:pt>
                <c:pt idx="230">
                  <c:v>2010.75</c:v>
                </c:pt>
                <c:pt idx="231">
                  <c:v>2011</c:v>
                </c:pt>
                <c:pt idx="232">
                  <c:v>2011.25</c:v>
                </c:pt>
                <c:pt idx="233">
                  <c:v>2011.5</c:v>
                </c:pt>
                <c:pt idx="234">
                  <c:v>2011.75</c:v>
                </c:pt>
                <c:pt idx="235">
                  <c:v>2012</c:v>
                </c:pt>
                <c:pt idx="236">
                  <c:v>2012.25</c:v>
                </c:pt>
                <c:pt idx="237">
                  <c:v>2012.5</c:v>
                </c:pt>
                <c:pt idx="238">
                  <c:v>2012.75</c:v>
                </c:pt>
                <c:pt idx="239">
                  <c:v>2013</c:v>
                </c:pt>
                <c:pt idx="240">
                  <c:v>2013.25</c:v>
                </c:pt>
                <c:pt idx="241">
                  <c:v>2013.5</c:v>
                </c:pt>
                <c:pt idx="242">
                  <c:v>2013.75</c:v>
                </c:pt>
                <c:pt idx="243">
                  <c:v>2014</c:v>
                </c:pt>
                <c:pt idx="244">
                  <c:v>2014.25</c:v>
                </c:pt>
                <c:pt idx="245">
                  <c:v>2014.5</c:v>
                </c:pt>
                <c:pt idx="246">
                  <c:v>2014.75</c:v>
                </c:pt>
                <c:pt idx="247">
                  <c:v>2015</c:v>
                </c:pt>
                <c:pt idx="248">
                  <c:v>2015.25</c:v>
                </c:pt>
                <c:pt idx="249">
                  <c:v>2015.5</c:v>
                </c:pt>
                <c:pt idx="250">
                  <c:v>2015.75</c:v>
                </c:pt>
                <c:pt idx="251">
                  <c:v>2016</c:v>
                </c:pt>
                <c:pt idx="252">
                  <c:v>2016.25</c:v>
                </c:pt>
                <c:pt idx="253">
                  <c:v>2016.5</c:v>
                </c:pt>
                <c:pt idx="254">
                  <c:v>2016.75</c:v>
                </c:pt>
              </c:numCache>
            </c:numRef>
          </c:xVal>
          <c:yVal>
            <c:numRef>
              <c:f>N!$G$24:$G$278</c:f>
              <c:numCache>
                <c:formatCode>0.00</c:formatCode>
                <c:ptCount val="255"/>
                <c:pt idx="0">
                  <c:v>1.2362900688601572</c:v>
                </c:pt>
                <c:pt idx="1">
                  <c:v>1.2379006199880256</c:v>
                </c:pt>
                <c:pt idx="2">
                  <c:v>1.2418279096036742</c:v>
                </c:pt>
                <c:pt idx="3">
                  <c:v>1.2457015975246184</c:v>
                </c:pt>
                <c:pt idx="4">
                  <c:v>1.2489213318352934</c:v>
                </c:pt>
                <c:pt idx="5">
                  <c:v>1.2530628273253883</c:v>
                </c:pt>
                <c:pt idx="6">
                  <c:v>1.2585128546902924</c:v>
                </c:pt>
                <c:pt idx="7">
                  <c:v>1.2635197054501783</c:v>
                </c:pt>
                <c:pt idx="8">
                  <c:v>1.2683316304759868</c:v>
                </c:pt>
                <c:pt idx="9">
                  <c:v>1.2715265087194119</c:v>
                </c:pt>
                <c:pt idx="10">
                  <c:v>1.2745704890508773</c:v>
                </c:pt>
                <c:pt idx="11">
                  <c:v>1.2784419370295905</c:v>
                </c:pt>
                <c:pt idx="12">
                  <c:v>1.2835888253716301</c:v>
                </c:pt>
                <c:pt idx="13">
                  <c:v>1.2895719136615456</c:v>
                </c:pt>
                <c:pt idx="14">
                  <c:v>1.2959819188186701</c:v>
                </c:pt>
                <c:pt idx="15">
                  <c:v>1.3027484697884975</c:v>
                </c:pt>
                <c:pt idx="16">
                  <c:v>1.3102671615129602</c:v>
                </c:pt>
                <c:pt idx="17">
                  <c:v>1.3178956548611487</c:v>
                </c:pt>
                <c:pt idx="18">
                  <c:v>1.3252902204255257</c:v>
                </c:pt>
                <c:pt idx="19">
                  <c:v>1.3321514945182118</c:v>
                </c:pt>
                <c:pt idx="20">
                  <c:v>1.3394995623431922</c:v>
                </c:pt>
                <c:pt idx="21">
                  <c:v>1.3485277029186187</c:v>
                </c:pt>
                <c:pt idx="22">
                  <c:v>1.3585155637142228</c:v>
                </c:pt>
                <c:pt idx="23">
                  <c:v>1.3669137946014414</c:v>
                </c:pt>
                <c:pt idx="24">
                  <c:v>1.3741500172315779</c:v>
                </c:pt>
                <c:pt idx="25">
                  <c:v>1.3807903967140935</c:v>
                </c:pt>
                <c:pt idx="26">
                  <c:v>1.3868998092248801</c:v>
                </c:pt>
                <c:pt idx="27">
                  <c:v>1.3929529892352279</c:v>
                </c:pt>
                <c:pt idx="28">
                  <c:v>1.3986417395152988</c:v>
                </c:pt>
                <c:pt idx="29">
                  <c:v>1.4060781118945065</c:v>
                </c:pt>
                <c:pt idx="30">
                  <c:v>1.4146925085586348</c:v>
                </c:pt>
                <c:pt idx="31">
                  <c:v>1.4237261327339212</c:v>
                </c:pt>
                <c:pt idx="32">
                  <c:v>1.4327553718352253</c:v>
                </c:pt>
                <c:pt idx="33">
                  <c:v>1.4427003293736178</c:v>
                </c:pt>
                <c:pt idx="34">
                  <c:v>1.4538042678057324</c:v>
                </c:pt>
                <c:pt idx="35">
                  <c:v>1.4698026074784756</c:v>
                </c:pt>
                <c:pt idx="36">
                  <c:v>1.4906320607064809</c:v>
                </c:pt>
                <c:pt idx="37">
                  <c:v>1.5112567201847613</c:v>
                </c:pt>
                <c:pt idx="38">
                  <c:v>1.5296624622704478</c:v>
                </c:pt>
                <c:pt idx="39">
                  <c:v>1.5432817784884734</c:v>
                </c:pt>
                <c:pt idx="40">
                  <c:v>1.5539367591370907</c:v>
                </c:pt>
                <c:pt idx="41">
                  <c:v>1.5631888582355218</c:v>
                </c:pt>
                <c:pt idx="42">
                  <c:v>1.5718184378022904</c:v>
                </c:pt>
                <c:pt idx="43">
                  <c:v>1.5793505358089195</c:v>
                </c:pt>
                <c:pt idx="44">
                  <c:v>1.5857753443571196</c:v>
                </c:pt>
                <c:pt idx="45">
                  <c:v>1.5918029365180333</c:v>
                </c:pt>
                <c:pt idx="46">
                  <c:v>1.5968858117828419</c:v>
                </c:pt>
                <c:pt idx="47">
                  <c:v>1.6007963373617424</c:v>
                </c:pt>
                <c:pt idx="48">
                  <c:v>1.603989388881192</c:v>
                </c:pt>
                <c:pt idx="49">
                  <c:v>1.6067037723077218</c:v>
                </c:pt>
                <c:pt idx="50">
                  <c:v>1.6107437797734772</c:v>
                </c:pt>
                <c:pt idx="51">
                  <c:v>1.6161304417493425</c:v>
                </c:pt>
                <c:pt idx="52">
                  <c:v>1.6245228730102812</c:v>
                </c:pt>
                <c:pt idx="53">
                  <c:v>1.6356710996276211</c:v>
                </c:pt>
                <c:pt idx="54">
                  <c:v>1.6495460543291185</c:v>
                </c:pt>
                <c:pt idx="55">
                  <c:v>1.6659872686937169</c:v>
                </c:pt>
                <c:pt idx="56">
                  <c:v>1.6842725127738725</c:v>
                </c:pt>
                <c:pt idx="57">
                  <c:v>1.7034549903301133</c:v>
                </c:pt>
                <c:pt idx="58">
                  <c:v>1.7207280041408053</c:v>
                </c:pt>
                <c:pt idx="59">
                  <c:v>1.7370372178653666</c:v>
                </c:pt>
                <c:pt idx="60">
                  <c:v>1.7541020194064616</c:v>
                </c:pt>
                <c:pt idx="61">
                  <c:v>1.7732894337704672</c:v>
                </c:pt>
                <c:pt idx="62">
                  <c:v>1.7928996026884296</c:v>
                </c:pt>
                <c:pt idx="63">
                  <c:v>1.8114699387406392</c:v>
                </c:pt>
                <c:pt idx="64">
                  <c:v>1.8295510051091022</c:v>
                </c:pt>
                <c:pt idx="65">
                  <c:v>1.8481933323284512</c:v>
                </c:pt>
                <c:pt idx="66">
                  <c:v>1.8670072660119419</c:v>
                </c:pt>
                <c:pt idx="67">
                  <c:v>1.8849520536741882</c:v>
                </c:pt>
                <c:pt idx="68">
                  <c:v>1.9013969803843453</c:v>
                </c:pt>
                <c:pt idx="69">
                  <c:v>1.9161689693160127</c:v>
                </c:pt>
                <c:pt idx="70">
                  <c:v>1.9285631195974484</c:v>
                </c:pt>
                <c:pt idx="71">
                  <c:v>1.9380073380854383</c:v>
                </c:pt>
                <c:pt idx="72">
                  <c:v>1.9453595052864749</c:v>
                </c:pt>
                <c:pt idx="73">
                  <c:v>1.9504089824565194</c:v>
                </c:pt>
                <c:pt idx="74">
                  <c:v>1.953439863378214</c:v>
                </c:pt>
                <c:pt idx="75">
                  <c:v>1.9541463066348377</c:v>
                </c:pt>
                <c:pt idx="76">
                  <c:v>1.9532241083958053</c:v>
                </c:pt>
                <c:pt idx="77">
                  <c:v>1.951419712319546</c:v>
                </c:pt>
                <c:pt idx="78">
                  <c:v>1.9485387885974541</c:v>
                </c:pt>
                <c:pt idx="79">
                  <c:v>1.9458178602954601</c:v>
                </c:pt>
                <c:pt idx="80">
                  <c:v>1.9423093224612389</c:v>
                </c:pt>
                <c:pt idx="81">
                  <c:v>1.9378761920400907</c:v>
                </c:pt>
                <c:pt idx="82">
                  <c:v>1.932425474323586</c:v>
                </c:pt>
                <c:pt idx="83">
                  <c:v>1.9260632577058274</c:v>
                </c:pt>
                <c:pt idx="84">
                  <c:v>1.9180060731852697</c:v>
                </c:pt>
                <c:pt idx="85">
                  <c:v>1.9089364753425568</c:v>
                </c:pt>
                <c:pt idx="86">
                  <c:v>1.8999392123427656</c:v>
                </c:pt>
                <c:pt idx="87">
                  <c:v>1.891176988431857</c:v>
                </c:pt>
                <c:pt idx="88">
                  <c:v>1.8823802960407399</c:v>
                </c:pt>
                <c:pt idx="89">
                  <c:v>1.8732873853604148</c:v>
                </c:pt>
                <c:pt idx="90">
                  <c:v>1.8615432486394625</c:v>
                </c:pt>
                <c:pt idx="91">
                  <c:v>1.8488441391954156</c:v>
                </c:pt>
                <c:pt idx="92">
                  <c:v>1.835928274343539</c:v>
                </c:pt>
                <c:pt idx="93">
                  <c:v>1.8235335079363779</c:v>
                </c:pt>
                <c:pt idx="94">
                  <c:v>1.8105506381640044</c:v>
                </c:pt>
                <c:pt idx="95">
                  <c:v>1.7978417485185794</c:v>
                </c:pt>
                <c:pt idx="96">
                  <c:v>1.7854906280300678</c:v>
                </c:pt>
                <c:pt idx="97">
                  <c:v>1.7727601984057753</c:v>
                </c:pt>
                <c:pt idx="98">
                  <c:v>1.7588572314159439</c:v>
                </c:pt>
                <c:pt idx="99">
                  <c:v>1.7447840635237899</c:v>
                </c:pt>
                <c:pt idx="100">
                  <c:v>1.7308161957555401</c:v>
                </c:pt>
                <c:pt idx="101">
                  <c:v>1.7170118438950372</c:v>
                </c:pt>
                <c:pt idx="102">
                  <c:v>1.7024396981738099</c:v>
                </c:pt>
                <c:pt idx="103">
                  <c:v>1.6867641239603948</c:v>
                </c:pt>
                <c:pt idx="104">
                  <c:v>1.670192811098979</c:v>
                </c:pt>
                <c:pt idx="105">
                  <c:v>1.6531445896559775</c:v>
                </c:pt>
                <c:pt idx="106">
                  <c:v>1.6347198042244788</c:v>
                </c:pt>
                <c:pt idx="107">
                  <c:v>1.6138899694180397</c:v>
                </c:pt>
                <c:pt idx="108">
                  <c:v>1.5926820815603111</c:v>
                </c:pt>
                <c:pt idx="109">
                  <c:v>1.5712467332901636</c:v>
                </c:pt>
                <c:pt idx="110">
                  <c:v>1.5486703056621707</c:v>
                </c:pt>
                <c:pt idx="111">
                  <c:v>1.5263999094321941</c:v>
                </c:pt>
                <c:pt idx="112">
                  <c:v>1.5042586698990268</c:v>
                </c:pt>
                <c:pt idx="113">
                  <c:v>1.4826437228506721</c:v>
                </c:pt>
                <c:pt idx="114">
                  <c:v>1.4616731002227878</c:v>
                </c:pt>
                <c:pt idx="115">
                  <c:v>1.4409329226776066</c:v>
                </c:pt>
                <c:pt idx="116">
                  <c:v>1.4217036432566823</c:v>
                </c:pt>
                <c:pt idx="117">
                  <c:v>1.4037695865905453</c:v>
                </c:pt>
                <c:pt idx="118">
                  <c:v>1.3874204085593906</c:v>
                </c:pt>
                <c:pt idx="119">
                  <c:v>1.3718495312687435</c:v>
                </c:pt>
                <c:pt idx="120">
                  <c:v>1.3581407412898341</c:v>
                </c:pt>
                <c:pt idx="121">
                  <c:v>1.3461215838007734</c:v>
                </c:pt>
                <c:pt idx="122">
                  <c:v>1.3349193415244116</c:v>
                </c:pt>
                <c:pt idx="123">
                  <c:v>1.324406904021278</c:v>
                </c:pt>
                <c:pt idx="124">
                  <c:v>1.3113719145967682</c:v>
                </c:pt>
                <c:pt idx="125">
                  <c:v>1.2998913755086394</c:v>
                </c:pt>
                <c:pt idx="126">
                  <c:v>1.2894686315179924</c:v>
                </c:pt>
                <c:pt idx="127">
                  <c:v>1.2792571825099581</c:v>
                </c:pt>
                <c:pt idx="128">
                  <c:v>1.2712417196205883</c:v>
                </c:pt>
                <c:pt idx="129">
                  <c:v>1.2647705706774075</c:v>
                </c:pt>
                <c:pt idx="130">
                  <c:v>1.2593117802108253</c:v>
                </c:pt>
                <c:pt idx="131">
                  <c:v>1.2541554696070776</c:v>
                </c:pt>
                <c:pt idx="132">
                  <c:v>1.2443180209709741</c:v>
                </c:pt>
                <c:pt idx="133">
                  <c:v>1.2351150703713862</c:v>
                </c:pt>
                <c:pt idx="134">
                  <c:v>1.2263054803089211</c:v>
                </c:pt>
                <c:pt idx="135">
                  <c:v>1.2175259884517526</c:v>
                </c:pt>
                <c:pt idx="136">
                  <c:v>1.207192278101697</c:v>
                </c:pt>
                <c:pt idx="137">
                  <c:v>1.1969043380995461</c:v>
                </c:pt>
                <c:pt idx="138">
                  <c:v>1.1870627230308985</c:v>
                </c:pt>
                <c:pt idx="139">
                  <c:v>1.1781373306961871</c:v>
                </c:pt>
                <c:pt idx="140">
                  <c:v>1.1693753149748203</c:v>
                </c:pt>
                <c:pt idx="141">
                  <c:v>1.1618565481791208</c:v>
                </c:pt>
                <c:pt idx="142">
                  <c:v>1.1550432549216885</c:v>
                </c:pt>
                <c:pt idx="143">
                  <c:v>1.149423264806483</c:v>
                </c:pt>
                <c:pt idx="144">
                  <c:v>1.1436625175133874</c:v>
                </c:pt>
                <c:pt idx="145">
                  <c:v>1.1392435147674291</c:v>
                </c:pt>
                <c:pt idx="146">
                  <c:v>1.1357679300565977</c:v>
                </c:pt>
                <c:pt idx="147">
                  <c:v>1.1331685862811864</c:v>
                </c:pt>
                <c:pt idx="148">
                  <c:v>1.1307606220640491</c:v>
                </c:pt>
                <c:pt idx="149">
                  <c:v>1.1294249517519472</c:v>
                </c:pt>
                <c:pt idx="150">
                  <c:v>1.1288025685954719</c:v>
                </c:pt>
                <c:pt idx="151">
                  <c:v>1.127883211110269</c:v>
                </c:pt>
                <c:pt idx="152">
                  <c:v>1.1279776058054323</c:v>
                </c:pt>
                <c:pt idx="153">
                  <c:v>1.1293160322210305</c:v>
                </c:pt>
                <c:pt idx="154">
                  <c:v>1.1309734014330846</c:v>
                </c:pt>
                <c:pt idx="155">
                  <c:v>1.1322119565394753</c:v>
                </c:pt>
                <c:pt idx="156">
                  <c:v>1.134432250893026</c:v>
                </c:pt>
                <c:pt idx="157">
                  <c:v>1.1374122183944022</c:v>
                </c:pt>
                <c:pt idx="158">
                  <c:v>1.1401048843845025</c:v>
                </c:pt>
                <c:pt idx="159">
                  <c:v>1.1417197335883775</c:v>
                </c:pt>
                <c:pt idx="160">
                  <c:v>1.1433055457127403</c:v>
                </c:pt>
                <c:pt idx="161">
                  <c:v>1.1453225635205753</c:v>
                </c:pt>
                <c:pt idx="162">
                  <c:v>1.1470347389765392</c:v>
                </c:pt>
                <c:pt idx="163">
                  <c:v>1.1480529973177214</c:v>
                </c:pt>
                <c:pt idx="164">
                  <c:v>1.1494968661874256</c:v>
                </c:pt>
                <c:pt idx="165">
                  <c:v>1.1517107461466951</c:v>
                </c:pt>
                <c:pt idx="166">
                  <c:v>1.1534237960632205</c:v>
                </c:pt>
                <c:pt idx="167">
                  <c:v>1.1546166402224323</c:v>
                </c:pt>
                <c:pt idx="168">
                  <c:v>1.1588226720322587</c:v>
                </c:pt>
                <c:pt idx="169">
                  <c:v>1.1643463671655603</c:v>
                </c:pt>
                <c:pt idx="170">
                  <c:v>1.1699926976434463</c:v>
                </c:pt>
                <c:pt idx="171">
                  <c:v>1.1752933454850862</c:v>
                </c:pt>
                <c:pt idx="172">
                  <c:v>1.1817892747566541</c:v>
                </c:pt>
                <c:pt idx="173">
                  <c:v>1.1886452663199134</c:v>
                </c:pt>
                <c:pt idx="174">
                  <c:v>1.1952424615461472</c:v>
                </c:pt>
                <c:pt idx="175">
                  <c:v>1.2010258972948309</c:v>
                </c:pt>
                <c:pt idx="176">
                  <c:v>1.201877560890295</c:v>
                </c:pt>
                <c:pt idx="177">
                  <c:v>1.2040823115866994</c:v>
                </c:pt>
                <c:pt idx="178">
                  <c:v>1.2064331093835057</c:v>
                </c:pt>
                <c:pt idx="179">
                  <c:v>1.208594590202839</c:v>
                </c:pt>
                <c:pt idx="180">
                  <c:v>1.2118823751060146</c:v>
                </c:pt>
                <c:pt idx="181">
                  <c:v>1.2158382894215771</c:v>
                </c:pt>
                <c:pt idx="182">
                  <c:v>1.219531997885249</c:v>
                </c:pt>
                <c:pt idx="183">
                  <c:v>1.2226581889807075</c:v>
                </c:pt>
                <c:pt idx="184">
                  <c:v>1.2232574766394808</c:v>
                </c:pt>
                <c:pt idx="185">
                  <c:v>1.2240507317850446</c:v>
                </c:pt>
                <c:pt idx="186">
                  <c:v>1.2242892888044632</c:v>
                </c:pt>
                <c:pt idx="187">
                  <c:v>1.2240404290923927</c:v>
                </c:pt>
                <c:pt idx="188">
                  <c:v>1.2234641139425557</c:v>
                </c:pt>
                <c:pt idx="189">
                  <c:v>1.2225520230073521</c:v>
                </c:pt>
                <c:pt idx="190">
                  <c:v>1.2209713402560085</c:v>
                </c:pt>
                <c:pt idx="191">
                  <c:v>1.2192037586846456</c:v>
                </c:pt>
                <c:pt idx="192">
                  <c:v>1.218508463923941</c:v>
                </c:pt>
                <c:pt idx="193">
                  <c:v>1.2180750847670365</c:v>
                </c:pt>
                <c:pt idx="194">
                  <c:v>1.2174477719398669</c:v>
                </c:pt>
                <c:pt idx="195">
                  <c:v>1.2163275881927365</c:v>
                </c:pt>
                <c:pt idx="196">
                  <c:v>1.2158805320596171</c:v>
                </c:pt>
                <c:pt idx="197">
                  <c:v>1.2161900041808669</c:v>
                </c:pt>
                <c:pt idx="198">
                  <c:v>1.215942503830995</c:v>
                </c:pt>
                <c:pt idx="199">
                  <c:v>1.2151688257050901</c:v>
                </c:pt>
                <c:pt idx="200">
                  <c:v>1.214955632897613</c:v>
                </c:pt>
                <c:pt idx="201">
                  <c:v>1.2145828387875119</c:v>
                </c:pt>
                <c:pt idx="202">
                  <c:v>1.213111412539152</c:v>
                </c:pt>
                <c:pt idx="203">
                  <c:v>1.2103884654009847</c:v>
                </c:pt>
                <c:pt idx="204">
                  <c:v>1.206999657710129</c:v>
                </c:pt>
                <c:pt idx="205">
                  <c:v>1.2038531724452333</c:v>
                </c:pt>
                <c:pt idx="206">
                  <c:v>1.1999504818113125</c:v>
                </c:pt>
                <c:pt idx="207">
                  <c:v>1.1948660369410076</c:v>
                </c:pt>
                <c:pt idx="208">
                  <c:v>1.189985497585897</c:v>
                </c:pt>
                <c:pt idx="209">
                  <c:v>1.1851423349417105</c:v>
                </c:pt>
                <c:pt idx="210">
                  <c:v>1.179059037059117</c:v>
                </c:pt>
                <c:pt idx="211">
                  <c:v>1.17136362919591</c:v>
                </c:pt>
                <c:pt idx="212">
                  <c:v>1.1643475423726126</c:v>
                </c:pt>
                <c:pt idx="213">
                  <c:v>1.1568672332588468</c:v>
                </c:pt>
                <c:pt idx="214">
                  <c:v>1.148115247417349</c:v>
                </c:pt>
                <c:pt idx="215">
                  <c:v>1.1381256647478337</c:v>
                </c:pt>
                <c:pt idx="216">
                  <c:v>1.1245204282348653</c:v>
                </c:pt>
                <c:pt idx="217">
                  <c:v>1.110458543800336</c:v>
                </c:pt>
                <c:pt idx="218">
                  <c:v>1.0948462812150035</c:v>
                </c:pt>
                <c:pt idx="219">
                  <c:v>1.0775655339197334</c:v>
                </c:pt>
                <c:pt idx="220">
                  <c:v>1.0675002224082908</c:v>
                </c:pt>
                <c:pt idx="221">
                  <c:v>1.0569523567970691</c:v>
                </c:pt>
                <c:pt idx="222">
                  <c:v>1.0454043573938696</c:v>
                </c:pt>
                <c:pt idx="223">
                  <c:v>1.0329547858734798</c:v>
                </c:pt>
                <c:pt idx="224">
                  <c:v>1.025911113934076</c:v>
                </c:pt>
                <c:pt idx="225">
                  <c:v>1.0191029076830116</c:v>
                </c:pt>
                <c:pt idx="226">
                  <c:v>1.0116076120497368</c:v>
                </c:pt>
                <c:pt idx="227">
                  <c:v>1.0030382226556323</c:v>
                </c:pt>
                <c:pt idx="228">
                  <c:v>0.99759530179180134</c:v>
                </c:pt>
                <c:pt idx="229">
                  <c:v>0.99279495987534538</c:v>
                </c:pt>
                <c:pt idx="230">
                  <c:v>0.98756701298514704</c:v>
                </c:pt>
                <c:pt idx="231">
                  <c:v>0.98162397704489313</c:v>
                </c:pt>
                <c:pt idx="232">
                  <c:v>0.98004751017371983</c:v>
                </c:pt>
                <c:pt idx="233">
                  <c:v>0.97933711615648777</c:v>
                </c:pt>
                <c:pt idx="234">
                  <c:v>0.97854277868606987</c:v>
                </c:pt>
                <c:pt idx="235">
                  <c:v>0.97759846072358814</c:v>
                </c:pt>
                <c:pt idx="236">
                  <c:v>0.97827391120920826</c:v>
                </c:pt>
                <c:pt idx="237">
                  <c:v>0.97956585361074722</c:v>
                </c:pt>
                <c:pt idx="238">
                  <c:v>0.98092914213291971</c:v>
                </c:pt>
                <c:pt idx="239">
                  <c:v>0.98236802227631725</c:v>
                </c:pt>
                <c:pt idx="240">
                  <c:v>0.98329906807606804</c:v>
                </c:pt>
                <c:pt idx="241">
                  <c:v>0.98493890599297007</c:v>
                </c:pt>
                <c:pt idx="242">
                  <c:v>0.98665236405394297</c:v>
                </c:pt>
                <c:pt idx="243">
                  <c:v>0.98845485813708289</c:v>
                </c:pt>
                <c:pt idx="244">
                  <c:v>0.99117090104000272</c:v>
                </c:pt>
                <c:pt idx="245">
                  <c:v>0.99467111810104369</c:v>
                </c:pt>
                <c:pt idx="246">
                  <c:v>0.99819341644594839</c:v>
                </c:pt>
                <c:pt idx="247">
                  <c:v>1.0018993687948063</c:v>
                </c:pt>
                <c:pt idx="248">
                  <c:v>1.0013631160260497</c:v>
                </c:pt>
                <c:pt idx="249" formatCode="General">
                  <c:v>1.0015028052136481</c:v>
                </c:pt>
                <c:pt idx="250" formatCode="General">
                  <c:v>1.0015879648298396</c:v>
                </c:pt>
                <c:pt idx="251" formatCode="General">
                  <c:v>1.0015879648298396</c:v>
                </c:pt>
                <c:pt idx="252" formatCode="General">
                  <c:v>1.0015879648298396</c:v>
                </c:pt>
                <c:pt idx="253" formatCode="General">
                  <c:v>1.0015879648298396</c:v>
                </c:pt>
                <c:pt idx="254" formatCode="General">
                  <c:v>1.0015879648298396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72512"/>
        <c:axId val="31874432"/>
      </c:scatterChart>
      <c:valAx>
        <c:axId val="31872512"/>
        <c:scaling>
          <c:orientation val="minMax"/>
          <c:max val="2016.75"/>
          <c:min val="1953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874432"/>
        <c:crosses val="autoZero"/>
        <c:crossBetween val="midCat"/>
        <c:majorUnit val="5"/>
      </c:valAx>
      <c:valAx>
        <c:axId val="31874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87251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quarterly!$A$23:$A$278</c:f>
              <c:strCache>
                <c:ptCount val="256"/>
                <c:pt idx="0">
                  <c:v>1952:Q1</c:v>
                </c:pt>
                <c:pt idx="1">
                  <c:v>1952:Q2</c:v>
                </c:pt>
                <c:pt idx="2">
                  <c:v>1952:Q3</c:v>
                </c:pt>
                <c:pt idx="3">
                  <c:v>1952:Q4</c:v>
                </c:pt>
                <c:pt idx="4">
                  <c:v>1953:Q1</c:v>
                </c:pt>
                <c:pt idx="5">
                  <c:v>1953:Q2</c:v>
                </c:pt>
                <c:pt idx="6">
                  <c:v>1953:Q3</c:v>
                </c:pt>
                <c:pt idx="7">
                  <c:v>1953:Q4</c:v>
                </c:pt>
                <c:pt idx="8">
                  <c:v>1954:Q1</c:v>
                </c:pt>
                <c:pt idx="9">
                  <c:v>1954:Q2</c:v>
                </c:pt>
                <c:pt idx="10">
                  <c:v>1954:Q3</c:v>
                </c:pt>
                <c:pt idx="11">
                  <c:v>1954:Q4</c:v>
                </c:pt>
                <c:pt idx="12">
                  <c:v>1955:Q1</c:v>
                </c:pt>
                <c:pt idx="13">
                  <c:v>1955:Q2</c:v>
                </c:pt>
                <c:pt idx="14">
                  <c:v>1955:Q3</c:v>
                </c:pt>
                <c:pt idx="15">
                  <c:v>1955:Q4</c:v>
                </c:pt>
                <c:pt idx="16">
                  <c:v>1956:Q1</c:v>
                </c:pt>
                <c:pt idx="17">
                  <c:v>1956:Q2</c:v>
                </c:pt>
                <c:pt idx="18">
                  <c:v>1956:Q3</c:v>
                </c:pt>
                <c:pt idx="19">
                  <c:v>1956:Q4</c:v>
                </c:pt>
                <c:pt idx="20">
                  <c:v>1957:Q1</c:v>
                </c:pt>
                <c:pt idx="21">
                  <c:v>1957:Q2</c:v>
                </c:pt>
                <c:pt idx="22">
                  <c:v>1957:Q3</c:v>
                </c:pt>
                <c:pt idx="23">
                  <c:v>1957:Q4</c:v>
                </c:pt>
                <c:pt idx="24">
                  <c:v>1958:Q1</c:v>
                </c:pt>
                <c:pt idx="25">
                  <c:v>1958:Q2</c:v>
                </c:pt>
                <c:pt idx="26">
                  <c:v>1958:Q3</c:v>
                </c:pt>
                <c:pt idx="27">
                  <c:v>1958:Q4</c:v>
                </c:pt>
                <c:pt idx="28">
                  <c:v>1959:Q1</c:v>
                </c:pt>
                <c:pt idx="29">
                  <c:v>1959:Q2</c:v>
                </c:pt>
                <c:pt idx="30">
                  <c:v>1959:Q3</c:v>
                </c:pt>
                <c:pt idx="31">
                  <c:v>1959:Q4</c:v>
                </c:pt>
                <c:pt idx="32">
                  <c:v>1960:Q1</c:v>
                </c:pt>
                <c:pt idx="33">
                  <c:v>1960:Q2</c:v>
                </c:pt>
                <c:pt idx="34">
                  <c:v>1960:Q3</c:v>
                </c:pt>
                <c:pt idx="35">
                  <c:v>1960:Q4</c:v>
                </c:pt>
                <c:pt idx="36">
                  <c:v>1961:Q1</c:v>
                </c:pt>
                <c:pt idx="37">
                  <c:v>1961:Q2</c:v>
                </c:pt>
                <c:pt idx="38">
                  <c:v>1961:Q3</c:v>
                </c:pt>
                <c:pt idx="39">
                  <c:v>1961:Q4</c:v>
                </c:pt>
                <c:pt idx="40">
                  <c:v>1962:Q1</c:v>
                </c:pt>
                <c:pt idx="41">
                  <c:v>1962:Q2</c:v>
                </c:pt>
                <c:pt idx="42">
                  <c:v>1962:Q3</c:v>
                </c:pt>
                <c:pt idx="43">
                  <c:v>1962:Q4</c:v>
                </c:pt>
                <c:pt idx="44">
                  <c:v>1963:Q1</c:v>
                </c:pt>
                <c:pt idx="45">
                  <c:v>1963:Q2</c:v>
                </c:pt>
                <c:pt idx="46">
                  <c:v>1963:Q3</c:v>
                </c:pt>
                <c:pt idx="47">
                  <c:v>1963:Q4</c:v>
                </c:pt>
                <c:pt idx="48">
                  <c:v>1964:Q1</c:v>
                </c:pt>
                <c:pt idx="49">
                  <c:v>1964:Q2</c:v>
                </c:pt>
                <c:pt idx="50">
                  <c:v>1964:Q3</c:v>
                </c:pt>
                <c:pt idx="51">
                  <c:v>1964:Q4</c:v>
                </c:pt>
                <c:pt idx="52">
                  <c:v>1965:Q1</c:v>
                </c:pt>
                <c:pt idx="53">
                  <c:v>1965:Q2</c:v>
                </c:pt>
                <c:pt idx="54">
                  <c:v>1965:Q3</c:v>
                </c:pt>
                <c:pt idx="55">
                  <c:v>1965:Q4</c:v>
                </c:pt>
                <c:pt idx="56">
                  <c:v>1966:Q1</c:v>
                </c:pt>
                <c:pt idx="57">
                  <c:v>1966:Q2</c:v>
                </c:pt>
                <c:pt idx="58">
                  <c:v>1966:Q3</c:v>
                </c:pt>
                <c:pt idx="59">
                  <c:v>1966:Q4</c:v>
                </c:pt>
                <c:pt idx="60">
                  <c:v>1967:Q1</c:v>
                </c:pt>
                <c:pt idx="61">
                  <c:v>1967:Q2</c:v>
                </c:pt>
                <c:pt idx="62">
                  <c:v>1967:Q3</c:v>
                </c:pt>
                <c:pt idx="63">
                  <c:v>1967:Q4</c:v>
                </c:pt>
                <c:pt idx="64">
                  <c:v>1968:Q1</c:v>
                </c:pt>
                <c:pt idx="65">
                  <c:v>1968:Q2</c:v>
                </c:pt>
                <c:pt idx="66">
                  <c:v>1968:Q3</c:v>
                </c:pt>
                <c:pt idx="67">
                  <c:v>1968:Q4</c:v>
                </c:pt>
                <c:pt idx="68">
                  <c:v>1969:Q1</c:v>
                </c:pt>
                <c:pt idx="69">
                  <c:v>1969:Q2</c:v>
                </c:pt>
                <c:pt idx="70">
                  <c:v>1969:Q3</c:v>
                </c:pt>
                <c:pt idx="71">
                  <c:v>1969:Q4</c:v>
                </c:pt>
                <c:pt idx="72">
                  <c:v>1970:Q1</c:v>
                </c:pt>
                <c:pt idx="73">
                  <c:v>1970:Q2</c:v>
                </c:pt>
                <c:pt idx="74">
                  <c:v>1970:Q3</c:v>
                </c:pt>
                <c:pt idx="75">
                  <c:v>1970:Q4</c:v>
                </c:pt>
                <c:pt idx="76">
                  <c:v>1971:Q1</c:v>
                </c:pt>
                <c:pt idx="77">
                  <c:v>1971:Q2</c:v>
                </c:pt>
                <c:pt idx="78">
                  <c:v>1971:Q3</c:v>
                </c:pt>
                <c:pt idx="79">
                  <c:v>1971:Q4</c:v>
                </c:pt>
                <c:pt idx="80">
                  <c:v>1972:Q1</c:v>
                </c:pt>
                <c:pt idx="81">
                  <c:v>1972:Q2</c:v>
                </c:pt>
                <c:pt idx="82">
                  <c:v>1972:Q3</c:v>
                </c:pt>
                <c:pt idx="83">
                  <c:v>1972:Q4</c:v>
                </c:pt>
                <c:pt idx="84">
                  <c:v>1973:Q1</c:v>
                </c:pt>
                <c:pt idx="85">
                  <c:v>1973:Q2</c:v>
                </c:pt>
                <c:pt idx="86">
                  <c:v>1973:Q3</c:v>
                </c:pt>
                <c:pt idx="87">
                  <c:v>1973:Q4</c:v>
                </c:pt>
                <c:pt idx="88">
                  <c:v>1974:Q1</c:v>
                </c:pt>
                <c:pt idx="89">
                  <c:v>1974:Q2</c:v>
                </c:pt>
                <c:pt idx="90">
                  <c:v>1974:Q3</c:v>
                </c:pt>
                <c:pt idx="91">
                  <c:v>1974:Q4</c:v>
                </c:pt>
                <c:pt idx="92">
                  <c:v>1975:Q1</c:v>
                </c:pt>
                <c:pt idx="93">
                  <c:v>1975:Q2</c:v>
                </c:pt>
                <c:pt idx="94">
                  <c:v>1975:Q3</c:v>
                </c:pt>
                <c:pt idx="95">
                  <c:v>1975:Q4</c:v>
                </c:pt>
                <c:pt idx="96">
                  <c:v>1976:Q1</c:v>
                </c:pt>
                <c:pt idx="97">
                  <c:v>1976:Q2</c:v>
                </c:pt>
                <c:pt idx="98">
                  <c:v>1976:Q3</c:v>
                </c:pt>
                <c:pt idx="99">
                  <c:v>1976:Q4</c:v>
                </c:pt>
                <c:pt idx="100">
                  <c:v>1977:Q1</c:v>
                </c:pt>
                <c:pt idx="101">
                  <c:v>1977:Q2</c:v>
                </c:pt>
                <c:pt idx="102">
                  <c:v>1977:Q3</c:v>
                </c:pt>
                <c:pt idx="103">
                  <c:v>1977:Q4</c:v>
                </c:pt>
                <c:pt idx="104">
                  <c:v>1978:Q1</c:v>
                </c:pt>
                <c:pt idx="105">
                  <c:v>1978:Q2</c:v>
                </c:pt>
                <c:pt idx="106">
                  <c:v>1978:Q3</c:v>
                </c:pt>
                <c:pt idx="107">
                  <c:v>1978:Q4</c:v>
                </c:pt>
                <c:pt idx="108">
                  <c:v>1979:Q1</c:v>
                </c:pt>
                <c:pt idx="109">
                  <c:v>1979:Q2</c:v>
                </c:pt>
                <c:pt idx="110">
                  <c:v>1979:Q3</c:v>
                </c:pt>
                <c:pt idx="111">
                  <c:v>1979:Q4</c:v>
                </c:pt>
                <c:pt idx="112">
                  <c:v>1980:Q1</c:v>
                </c:pt>
                <c:pt idx="113">
                  <c:v>1980:Q2</c:v>
                </c:pt>
                <c:pt idx="114">
                  <c:v>1980:Q3</c:v>
                </c:pt>
                <c:pt idx="115">
                  <c:v>1980:Q4</c:v>
                </c:pt>
                <c:pt idx="116">
                  <c:v>1981:Q1</c:v>
                </c:pt>
                <c:pt idx="117">
                  <c:v>1981:Q2</c:v>
                </c:pt>
                <c:pt idx="118">
                  <c:v>1981:Q3</c:v>
                </c:pt>
                <c:pt idx="119">
                  <c:v>1981:Q4</c:v>
                </c:pt>
                <c:pt idx="120">
                  <c:v>1982:Q1</c:v>
                </c:pt>
                <c:pt idx="121">
                  <c:v>1982:Q2</c:v>
                </c:pt>
                <c:pt idx="122">
                  <c:v>1982:Q3</c:v>
                </c:pt>
                <c:pt idx="123">
                  <c:v>1982:Q4</c:v>
                </c:pt>
                <c:pt idx="124">
                  <c:v>1983:Q1</c:v>
                </c:pt>
                <c:pt idx="125">
                  <c:v>1983:Q2</c:v>
                </c:pt>
                <c:pt idx="126">
                  <c:v>1983:Q3</c:v>
                </c:pt>
                <c:pt idx="127">
                  <c:v>1983:Q4</c:v>
                </c:pt>
                <c:pt idx="128">
                  <c:v>1984:Q1</c:v>
                </c:pt>
                <c:pt idx="129">
                  <c:v>1984:Q2</c:v>
                </c:pt>
                <c:pt idx="130">
                  <c:v>1984:Q3</c:v>
                </c:pt>
                <c:pt idx="131">
                  <c:v>1984:Q4</c:v>
                </c:pt>
                <c:pt idx="132">
                  <c:v>1985:Q1</c:v>
                </c:pt>
                <c:pt idx="133">
                  <c:v>1985:Q2</c:v>
                </c:pt>
                <c:pt idx="134">
                  <c:v>1985:Q3</c:v>
                </c:pt>
                <c:pt idx="135">
                  <c:v>1985:Q4</c:v>
                </c:pt>
                <c:pt idx="136">
                  <c:v>1986:Q1</c:v>
                </c:pt>
                <c:pt idx="137">
                  <c:v>1986:Q2</c:v>
                </c:pt>
                <c:pt idx="138">
                  <c:v>1986:Q3</c:v>
                </c:pt>
                <c:pt idx="139">
                  <c:v>1986:Q4</c:v>
                </c:pt>
                <c:pt idx="140">
                  <c:v>1987:Q1</c:v>
                </c:pt>
                <c:pt idx="141">
                  <c:v>1987:Q2</c:v>
                </c:pt>
                <c:pt idx="142">
                  <c:v>1987:Q3</c:v>
                </c:pt>
                <c:pt idx="143">
                  <c:v>1987:Q4</c:v>
                </c:pt>
                <c:pt idx="144">
                  <c:v>1988:Q1</c:v>
                </c:pt>
                <c:pt idx="145">
                  <c:v>1988:Q2</c:v>
                </c:pt>
                <c:pt idx="146">
                  <c:v>1988:Q3</c:v>
                </c:pt>
                <c:pt idx="147">
                  <c:v>1988:Q4</c:v>
                </c:pt>
                <c:pt idx="148">
                  <c:v>1989:Q1</c:v>
                </c:pt>
                <c:pt idx="149">
                  <c:v>1989:Q2</c:v>
                </c:pt>
                <c:pt idx="150">
                  <c:v>1989:Q3</c:v>
                </c:pt>
                <c:pt idx="151">
                  <c:v>1989:Q4</c:v>
                </c:pt>
                <c:pt idx="152">
                  <c:v>1990:Q1</c:v>
                </c:pt>
                <c:pt idx="153">
                  <c:v>1990:Q2</c:v>
                </c:pt>
                <c:pt idx="154">
                  <c:v>1990:Q3</c:v>
                </c:pt>
                <c:pt idx="155">
                  <c:v>1990:Q4</c:v>
                </c:pt>
                <c:pt idx="156">
                  <c:v>1991:Q1</c:v>
                </c:pt>
                <c:pt idx="157">
                  <c:v>1991:Q2</c:v>
                </c:pt>
                <c:pt idx="158">
                  <c:v>1991:Q3</c:v>
                </c:pt>
                <c:pt idx="159">
                  <c:v>1991:Q4</c:v>
                </c:pt>
                <c:pt idx="160">
                  <c:v>1992:Q1</c:v>
                </c:pt>
                <c:pt idx="161">
                  <c:v>1992:Q2</c:v>
                </c:pt>
                <c:pt idx="162">
                  <c:v>1992:Q3</c:v>
                </c:pt>
                <c:pt idx="163">
                  <c:v>1992:Q4</c:v>
                </c:pt>
                <c:pt idx="164">
                  <c:v>1993:Q1</c:v>
                </c:pt>
                <c:pt idx="165">
                  <c:v>1993:Q2</c:v>
                </c:pt>
                <c:pt idx="166">
                  <c:v>1993:Q3</c:v>
                </c:pt>
                <c:pt idx="167">
                  <c:v>1993:Q4</c:v>
                </c:pt>
                <c:pt idx="168">
                  <c:v>1994:Q1</c:v>
                </c:pt>
                <c:pt idx="169">
                  <c:v>1994:Q2</c:v>
                </c:pt>
                <c:pt idx="170">
                  <c:v>1994:Q3</c:v>
                </c:pt>
                <c:pt idx="171">
                  <c:v>1994:Q4</c:v>
                </c:pt>
                <c:pt idx="172">
                  <c:v>1995:Q1</c:v>
                </c:pt>
                <c:pt idx="173">
                  <c:v>1995:Q2</c:v>
                </c:pt>
                <c:pt idx="174">
                  <c:v>1995:Q3</c:v>
                </c:pt>
                <c:pt idx="175">
                  <c:v>1995:Q4</c:v>
                </c:pt>
                <c:pt idx="176">
                  <c:v>1996:Q1</c:v>
                </c:pt>
                <c:pt idx="177">
                  <c:v>1996:Q2</c:v>
                </c:pt>
                <c:pt idx="178">
                  <c:v>1996:Q3</c:v>
                </c:pt>
                <c:pt idx="179">
                  <c:v>1996:Q4</c:v>
                </c:pt>
                <c:pt idx="180">
                  <c:v>1997:Q1</c:v>
                </c:pt>
                <c:pt idx="181">
                  <c:v>1997:Q2</c:v>
                </c:pt>
                <c:pt idx="182">
                  <c:v>1997:Q3</c:v>
                </c:pt>
                <c:pt idx="183">
                  <c:v>1997:Q4</c:v>
                </c:pt>
                <c:pt idx="184">
                  <c:v>1998:Q1</c:v>
                </c:pt>
                <c:pt idx="185">
                  <c:v>1998:Q2</c:v>
                </c:pt>
                <c:pt idx="186">
                  <c:v>1998:Q3</c:v>
                </c:pt>
                <c:pt idx="187">
                  <c:v>1998:Q4</c:v>
                </c:pt>
                <c:pt idx="188">
                  <c:v>1999:Q1</c:v>
                </c:pt>
                <c:pt idx="189">
                  <c:v>1999:Q2</c:v>
                </c:pt>
                <c:pt idx="190">
                  <c:v>1999:Q3</c:v>
                </c:pt>
                <c:pt idx="191">
                  <c:v>1999:Q4</c:v>
                </c:pt>
                <c:pt idx="192">
                  <c:v>2000:Q1</c:v>
                </c:pt>
                <c:pt idx="193">
                  <c:v>2000:Q2</c:v>
                </c:pt>
                <c:pt idx="194">
                  <c:v>2000:Q3</c:v>
                </c:pt>
                <c:pt idx="195">
                  <c:v>2000:Q4</c:v>
                </c:pt>
                <c:pt idx="196">
                  <c:v>2001:Q1</c:v>
                </c:pt>
                <c:pt idx="197">
                  <c:v>2001:Q2</c:v>
                </c:pt>
                <c:pt idx="198">
                  <c:v>2001:Q3</c:v>
                </c:pt>
                <c:pt idx="199">
                  <c:v>2001:Q4</c:v>
                </c:pt>
                <c:pt idx="200">
                  <c:v>2002:Q1</c:v>
                </c:pt>
                <c:pt idx="201">
                  <c:v>2002:Q2</c:v>
                </c:pt>
                <c:pt idx="202">
                  <c:v>2002:Q3</c:v>
                </c:pt>
                <c:pt idx="203">
                  <c:v>2002:Q4</c:v>
                </c:pt>
                <c:pt idx="204">
                  <c:v>2003:Q1</c:v>
                </c:pt>
                <c:pt idx="205">
                  <c:v>2003:Q2</c:v>
                </c:pt>
                <c:pt idx="206">
                  <c:v>2003:Q3</c:v>
                </c:pt>
                <c:pt idx="207">
                  <c:v>2003:Q4</c:v>
                </c:pt>
                <c:pt idx="208">
                  <c:v>2004:Q1</c:v>
                </c:pt>
                <c:pt idx="209">
                  <c:v>2004:Q2</c:v>
                </c:pt>
                <c:pt idx="210">
                  <c:v>2004:Q3</c:v>
                </c:pt>
                <c:pt idx="211">
                  <c:v>2004:Q4</c:v>
                </c:pt>
                <c:pt idx="212">
                  <c:v>2005:Q1</c:v>
                </c:pt>
                <c:pt idx="213">
                  <c:v>2005:Q2</c:v>
                </c:pt>
                <c:pt idx="214">
                  <c:v>2005:Q3</c:v>
                </c:pt>
                <c:pt idx="215">
                  <c:v>2005:Q4</c:v>
                </c:pt>
                <c:pt idx="216">
                  <c:v>2006:Q1</c:v>
                </c:pt>
                <c:pt idx="217">
                  <c:v>2006:Q2</c:v>
                </c:pt>
                <c:pt idx="218">
                  <c:v>2006:Q3</c:v>
                </c:pt>
                <c:pt idx="219">
                  <c:v>2006:Q4</c:v>
                </c:pt>
                <c:pt idx="220">
                  <c:v>2007:Q1</c:v>
                </c:pt>
                <c:pt idx="221">
                  <c:v>2007:Q2</c:v>
                </c:pt>
                <c:pt idx="222">
                  <c:v>2007:Q3</c:v>
                </c:pt>
                <c:pt idx="223">
                  <c:v>2007:Q4</c:v>
                </c:pt>
                <c:pt idx="224">
                  <c:v>2008:Q1</c:v>
                </c:pt>
                <c:pt idx="225">
                  <c:v>2008:Q2</c:v>
                </c:pt>
                <c:pt idx="226">
                  <c:v>2008:Q3</c:v>
                </c:pt>
                <c:pt idx="227">
                  <c:v>2008:Q4</c:v>
                </c:pt>
                <c:pt idx="228">
                  <c:v>2009:Q1</c:v>
                </c:pt>
                <c:pt idx="229">
                  <c:v>2009:Q2</c:v>
                </c:pt>
                <c:pt idx="230">
                  <c:v>2009:Q3</c:v>
                </c:pt>
                <c:pt idx="231">
                  <c:v>2009:Q4</c:v>
                </c:pt>
                <c:pt idx="232">
                  <c:v>2010:Q1</c:v>
                </c:pt>
                <c:pt idx="233">
                  <c:v>2010:Q2</c:v>
                </c:pt>
                <c:pt idx="234">
                  <c:v>2010:Q3</c:v>
                </c:pt>
                <c:pt idx="235">
                  <c:v>2010:Q4</c:v>
                </c:pt>
                <c:pt idx="236">
                  <c:v>2011:Q1</c:v>
                </c:pt>
                <c:pt idx="237">
                  <c:v>2011:Q2</c:v>
                </c:pt>
                <c:pt idx="238">
                  <c:v>2011:Q3</c:v>
                </c:pt>
                <c:pt idx="239">
                  <c:v>2011:Q4</c:v>
                </c:pt>
                <c:pt idx="240">
                  <c:v>2012:Q1</c:v>
                </c:pt>
                <c:pt idx="241">
                  <c:v>2012:Q2</c:v>
                </c:pt>
                <c:pt idx="242">
                  <c:v>2012:Q3</c:v>
                </c:pt>
                <c:pt idx="243">
                  <c:v>2012:Q4</c:v>
                </c:pt>
                <c:pt idx="244">
                  <c:v>2013:Q1</c:v>
                </c:pt>
                <c:pt idx="245">
                  <c:v>2013:Q2</c:v>
                </c:pt>
                <c:pt idx="246">
                  <c:v>2013:Q3</c:v>
                </c:pt>
                <c:pt idx="247">
                  <c:v>2013:Q4</c:v>
                </c:pt>
                <c:pt idx="248">
                  <c:v>2014:Q1</c:v>
                </c:pt>
                <c:pt idx="249">
                  <c:v>2014:Q2</c:v>
                </c:pt>
                <c:pt idx="250">
                  <c:v>2014:Q3</c:v>
                </c:pt>
                <c:pt idx="251">
                  <c:v>2014:Q4</c:v>
                </c:pt>
                <c:pt idx="252">
                  <c:v>2015:Q1</c:v>
                </c:pt>
                <c:pt idx="253">
                  <c:v>2015:Q2</c:v>
                </c:pt>
                <c:pt idx="254">
                  <c:v>2015:Q3</c:v>
                </c:pt>
                <c:pt idx="255">
                  <c:v>2015:Q4</c:v>
                </c:pt>
              </c:strCache>
            </c:strRef>
          </c:cat>
          <c:val>
            <c:numRef>
              <c:f>quarterly!$Q$23:$Q$278</c:f>
              <c:numCache>
                <c:formatCode>0.00</c:formatCode>
                <c:ptCount val="256"/>
                <c:pt idx="0">
                  <c:v>1.8849794923388601</c:v>
                </c:pt>
                <c:pt idx="1">
                  <c:v>2.3637809966416006</c:v>
                </c:pt>
                <c:pt idx="2">
                  <c:v>2.1149463997581877</c:v>
                </c:pt>
                <c:pt idx="3">
                  <c:v>2.2066941717242203</c:v>
                </c:pt>
                <c:pt idx="4">
                  <c:v>2.055189319211018</c:v>
                </c:pt>
                <c:pt idx="5">
                  <c:v>1.8643403588829717</c:v>
                </c:pt>
                <c:pt idx="6">
                  <c:v>2.0714634944320154</c:v>
                </c:pt>
                <c:pt idx="7">
                  <c:v>2.0449318745115383</c:v>
                </c:pt>
                <c:pt idx="8">
                  <c:v>2.4025802518007415</c:v>
                </c:pt>
                <c:pt idx="9">
                  <c:v>2.2492105611619264</c:v>
                </c:pt>
                <c:pt idx="10">
                  <c:v>2.2769621768053989</c:v>
                </c:pt>
                <c:pt idx="11">
                  <c:v>2.344594359889089</c:v>
                </c:pt>
                <c:pt idx="12">
                  <c:v>1.8391347609106243</c:v>
                </c:pt>
                <c:pt idx="13">
                  <c:v>1.9498113103807815</c:v>
                </c:pt>
                <c:pt idx="14">
                  <c:v>2.0386215532116534</c:v>
                </c:pt>
                <c:pt idx="15">
                  <c:v>1.7405502853806099</c:v>
                </c:pt>
                <c:pt idx="16">
                  <c:v>1.9777424273726418</c:v>
                </c:pt>
                <c:pt idx="17">
                  <c:v>2.3998197846147815</c:v>
                </c:pt>
                <c:pt idx="18">
                  <c:v>1.7333121225700672</c:v>
                </c:pt>
                <c:pt idx="19">
                  <c:v>1.9338046365886334</c:v>
                </c:pt>
                <c:pt idx="20">
                  <c:v>2.3807566699304443</c:v>
                </c:pt>
                <c:pt idx="21">
                  <c:v>2.2663114506525108</c:v>
                </c:pt>
                <c:pt idx="22">
                  <c:v>2.6417571966461724</c:v>
                </c:pt>
                <c:pt idx="23">
                  <c:v>3.1029731839066685</c:v>
                </c:pt>
                <c:pt idx="24">
                  <c:v>2.7243717257719382</c:v>
                </c:pt>
                <c:pt idx="25">
                  <c:v>2.5405045819893308</c:v>
                </c:pt>
                <c:pt idx="26">
                  <c:v>2.2502595803361345</c:v>
                </c:pt>
                <c:pt idx="27">
                  <c:v>2.1625985917898758</c:v>
                </c:pt>
                <c:pt idx="28">
                  <c:v>1.7263777203673407</c:v>
                </c:pt>
                <c:pt idx="29">
                  <c:v>1.5841171845685351</c:v>
                </c:pt>
                <c:pt idx="30">
                  <c:v>1.5398228252038837</c:v>
                </c:pt>
                <c:pt idx="31">
                  <c:v>1.6277369331696927</c:v>
                </c:pt>
                <c:pt idx="32">
                  <c:v>2.0344172723145095</c:v>
                </c:pt>
                <c:pt idx="33">
                  <c:v>1.9647774932622233</c:v>
                </c:pt>
                <c:pt idx="34">
                  <c:v>1.9511840960362146</c:v>
                </c:pt>
                <c:pt idx="35">
                  <c:v>2.4128060752917153</c:v>
                </c:pt>
                <c:pt idx="36">
                  <c:v>2.2834598195988396</c:v>
                </c:pt>
                <c:pt idx="37">
                  <c:v>2.1154779387073432</c:v>
                </c:pt>
                <c:pt idx="38">
                  <c:v>2.313401369717075</c:v>
                </c:pt>
                <c:pt idx="39">
                  <c:v>2.0273903741767425</c:v>
                </c:pt>
                <c:pt idx="40">
                  <c:v>2.021734340933127</c:v>
                </c:pt>
                <c:pt idx="41">
                  <c:v>1.6696839987446612</c:v>
                </c:pt>
                <c:pt idx="42">
                  <c:v>1.6581672749055518</c:v>
                </c:pt>
                <c:pt idx="43">
                  <c:v>1.4607763499046769</c:v>
                </c:pt>
                <c:pt idx="44">
                  <c:v>1.3561503140761206</c:v>
                </c:pt>
                <c:pt idx="45">
                  <c:v>1.3520354088138522</c:v>
                </c:pt>
                <c:pt idx="46">
                  <c:v>1.6201499120905354</c:v>
                </c:pt>
                <c:pt idx="47">
                  <c:v>1.5943993005870289</c:v>
                </c:pt>
                <c:pt idx="48">
                  <c:v>2.0924179396525573</c:v>
                </c:pt>
                <c:pt idx="49">
                  <c:v>1.938054459547228</c:v>
                </c:pt>
                <c:pt idx="50">
                  <c:v>1.939316986957045</c:v>
                </c:pt>
                <c:pt idx="51">
                  <c:v>1.7099414912532929</c:v>
                </c:pt>
                <c:pt idx="52">
                  <c:v>1.3788452807891332</c:v>
                </c:pt>
                <c:pt idx="53">
                  <c:v>1.4730007657544297</c:v>
                </c:pt>
                <c:pt idx="54">
                  <c:v>1.8002748248555041</c:v>
                </c:pt>
                <c:pt idx="55">
                  <c:v>1.7685566453106749</c:v>
                </c:pt>
                <c:pt idx="56">
                  <c:v>1.9588698546009937</c:v>
                </c:pt>
                <c:pt idx="57">
                  <c:v>1.7230125361386244</c:v>
                </c:pt>
                <c:pt idx="58">
                  <c:v>1.6618354754709954</c:v>
                </c:pt>
                <c:pt idx="59">
                  <c:v>2.0011263280537865</c:v>
                </c:pt>
                <c:pt idx="60">
                  <c:v>2.2123752839926465</c:v>
                </c:pt>
                <c:pt idx="61">
                  <c:v>2.4964682145655392</c:v>
                </c:pt>
                <c:pt idx="62">
                  <c:v>2.1957857176458622</c:v>
                </c:pt>
                <c:pt idx="63">
                  <c:v>2.1355594822692563</c:v>
                </c:pt>
                <c:pt idx="64">
                  <c:v>2.4752975907062917</c:v>
                </c:pt>
                <c:pt idx="65">
                  <c:v>2.5554665232450238</c:v>
                </c:pt>
                <c:pt idx="66">
                  <c:v>2.270346190191014</c:v>
                </c:pt>
                <c:pt idx="67">
                  <c:v>2.1824426352851747</c:v>
                </c:pt>
                <c:pt idx="68">
                  <c:v>1.8299186483956167</c:v>
                </c:pt>
                <c:pt idx="69">
                  <c:v>1.8377159373458176</c:v>
                </c:pt>
                <c:pt idx="70">
                  <c:v>1.6556959376498444</c:v>
                </c:pt>
                <c:pt idx="71">
                  <c:v>1.6771330081011655</c:v>
                </c:pt>
                <c:pt idx="72">
                  <c:v>1.9220496870834887</c:v>
                </c:pt>
                <c:pt idx="73">
                  <c:v>2.2038289591071938</c:v>
                </c:pt>
                <c:pt idx="74">
                  <c:v>2.0911183749028832</c:v>
                </c:pt>
                <c:pt idx="75">
                  <c:v>1.936710648649965</c:v>
                </c:pt>
                <c:pt idx="76">
                  <c:v>2.0166726185893893</c:v>
                </c:pt>
                <c:pt idx="77">
                  <c:v>2.124045614001131</c:v>
                </c:pt>
                <c:pt idx="78">
                  <c:v>2.5300600152803887</c:v>
                </c:pt>
                <c:pt idx="79">
                  <c:v>2.0784329511170196</c:v>
                </c:pt>
                <c:pt idx="80">
                  <c:v>1.7526669772075063</c:v>
                </c:pt>
                <c:pt idx="81">
                  <c:v>1.6715047723120815</c:v>
                </c:pt>
                <c:pt idx="82">
                  <c:v>1.8871838223969184</c:v>
                </c:pt>
                <c:pt idx="83">
                  <c:v>1.8837724439174024</c:v>
                </c:pt>
                <c:pt idx="84">
                  <c:v>1.8024335757977685</c:v>
                </c:pt>
                <c:pt idx="85">
                  <c:v>1.5646503304755841</c:v>
                </c:pt>
                <c:pt idx="86">
                  <c:v>1.4093425836826736</c:v>
                </c:pt>
                <c:pt idx="87">
                  <c:v>1.5571478976053492</c:v>
                </c:pt>
                <c:pt idx="88">
                  <c:v>1.4493570908011695</c:v>
                </c:pt>
                <c:pt idx="89">
                  <c:v>1.7439331918760537</c:v>
                </c:pt>
                <c:pt idx="90">
                  <c:v>1.4576161651339303</c:v>
                </c:pt>
                <c:pt idx="91">
                  <c:v>1.7530587018291457</c:v>
                </c:pt>
                <c:pt idx="92">
                  <c:v>2.0369242066783078</c:v>
                </c:pt>
                <c:pt idx="93">
                  <c:v>1.9015147777610903</c:v>
                </c:pt>
                <c:pt idx="94">
                  <c:v>1.5353688206702056</c:v>
                </c:pt>
                <c:pt idx="95">
                  <c:v>1.3319120670685853</c:v>
                </c:pt>
                <c:pt idx="96">
                  <c:v>1.1079882541589465</c:v>
                </c:pt>
                <c:pt idx="97">
                  <c:v>1.2583330743758014</c:v>
                </c:pt>
                <c:pt idx="98">
                  <c:v>0.79856806839198013</c:v>
                </c:pt>
                <c:pt idx="99">
                  <c:v>1.2678707070786959</c:v>
                </c:pt>
                <c:pt idx="100">
                  <c:v>1.3036005130938626</c:v>
                </c:pt>
                <c:pt idx="101">
                  <c:v>1.0472862182096461</c:v>
                </c:pt>
                <c:pt idx="102">
                  <c:v>1.2803193433757527</c:v>
                </c:pt>
                <c:pt idx="103">
                  <c:v>0.83801757922670761</c:v>
                </c:pt>
                <c:pt idx="104">
                  <c:v>0.79865817531851158</c:v>
                </c:pt>
                <c:pt idx="105">
                  <c:v>0.89137060966288539</c:v>
                </c:pt>
                <c:pt idx="106">
                  <c:v>1.0845989468159418</c:v>
                </c:pt>
                <c:pt idx="107">
                  <c:v>1.003365285062686</c:v>
                </c:pt>
                <c:pt idx="108">
                  <c:v>1.1458248167165241</c:v>
                </c:pt>
                <c:pt idx="109">
                  <c:v>1.2174451609991801</c:v>
                </c:pt>
                <c:pt idx="110">
                  <c:v>1.2698447468357634</c:v>
                </c:pt>
                <c:pt idx="111">
                  <c:v>0.96651259255611743</c:v>
                </c:pt>
                <c:pt idx="112">
                  <c:v>0.89256234105815158</c:v>
                </c:pt>
                <c:pt idx="113">
                  <c:v>0.49680657791395538</c:v>
                </c:pt>
                <c:pt idx="114">
                  <c:v>0.4795848837799796</c:v>
                </c:pt>
                <c:pt idx="115">
                  <c:v>0.54800781836007317</c:v>
                </c:pt>
                <c:pt idx="116">
                  <c:v>0.78848454003380941</c:v>
                </c:pt>
                <c:pt idx="117">
                  <c:v>0.42581147791130219</c:v>
                </c:pt>
                <c:pt idx="118">
                  <c:v>0.85889297097355455</c:v>
                </c:pt>
                <c:pt idx="119">
                  <c:v>0.53714278344164479</c:v>
                </c:pt>
                <c:pt idx="120">
                  <c:v>0.51537087421019112</c:v>
                </c:pt>
                <c:pt idx="121">
                  <c:v>0.51125110718906053</c:v>
                </c:pt>
                <c:pt idx="122">
                  <c:v>3.4667914486763429E-2</c:v>
                </c:pt>
                <c:pt idx="123">
                  <c:v>0.35268546996175559</c:v>
                </c:pt>
                <c:pt idx="124">
                  <c:v>0.11627432604262919</c:v>
                </c:pt>
                <c:pt idx="125">
                  <c:v>8.6493038213117004E-2</c:v>
                </c:pt>
                <c:pt idx="126">
                  <c:v>-0.15153174393603633</c:v>
                </c:pt>
                <c:pt idx="127">
                  <c:v>-9.9761244690887846E-2</c:v>
                </c:pt>
                <c:pt idx="128">
                  <c:v>5.4945887346331788E-2</c:v>
                </c:pt>
                <c:pt idx="129">
                  <c:v>-1.5008480542110547E-2</c:v>
                </c:pt>
                <c:pt idx="130">
                  <c:v>0.33133094537992253</c:v>
                </c:pt>
                <c:pt idx="131">
                  <c:v>0.43313480426757056</c:v>
                </c:pt>
                <c:pt idx="132">
                  <c:v>0.22575143005102344</c:v>
                </c:pt>
                <c:pt idx="133">
                  <c:v>0.33064113339119294</c:v>
                </c:pt>
                <c:pt idx="134">
                  <c:v>0.58679548235303047</c:v>
                </c:pt>
                <c:pt idx="135">
                  <c:v>0.67138070079339829</c:v>
                </c:pt>
                <c:pt idx="136">
                  <c:v>0.60597510273322264</c:v>
                </c:pt>
                <c:pt idx="137">
                  <c:v>0.96673356279546618</c:v>
                </c:pt>
                <c:pt idx="138">
                  <c:v>0.58878609391040171</c:v>
                </c:pt>
                <c:pt idx="139">
                  <c:v>0.64960696656489247</c:v>
                </c:pt>
                <c:pt idx="140">
                  <c:v>0.34644903253356168</c:v>
                </c:pt>
                <c:pt idx="141">
                  <c:v>0.67839006651022626</c:v>
                </c:pt>
                <c:pt idx="142">
                  <c:v>0.87650903776935363</c:v>
                </c:pt>
                <c:pt idx="143">
                  <c:v>0.8361596494662622</c:v>
                </c:pt>
                <c:pt idx="144">
                  <c:v>1.1820835963352905</c:v>
                </c:pt>
                <c:pt idx="145">
                  <c:v>1.2903338075836326</c:v>
                </c:pt>
                <c:pt idx="146">
                  <c:v>1.5981973079132046</c:v>
                </c:pt>
                <c:pt idx="147">
                  <c:v>1.5791392031754012</c:v>
                </c:pt>
                <c:pt idx="148">
                  <c:v>1.3608741847366652</c:v>
                </c:pt>
                <c:pt idx="149">
                  <c:v>1.0906059617959609</c:v>
                </c:pt>
                <c:pt idx="150">
                  <c:v>1.1149756304634175</c:v>
                </c:pt>
                <c:pt idx="151">
                  <c:v>0.99108166416752397</c:v>
                </c:pt>
                <c:pt idx="152">
                  <c:v>0.82658271395611282</c:v>
                </c:pt>
                <c:pt idx="153">
                  <c:v>0.94468192903438042</c:v>
                </c:pt>
                <c:pt idx="154">
                  <c:v>0.81212595611732874</c:v>
                </c:pt>
                <c:pt idx="155">
                  <c:v>0.85756010335197375</c:v>
                </c:pt>
                <c:pt idx="156">
                  <c:v>0.75826723113818306</c:v>
                </c:pt>
                <c:pt idx="157">
                  <c:v>0.71460447247061898</c:v>
                </c:pt>
                <c:pt idx="158">
                  <c:v>0.64377652316333422</c:v>
                </c:pt>
                <c:pt idx="159">
                  <c:v>0.6532357641739005</c:v>
                </c:pt>
                <c:pt idx="160">
                  <c:v>1.3763828010710195</c:v>
                </c:pt>
                <c:pt idx="161">
                  <c:v>1.0803733969454683</c:v>
                </c:pt>
                <c:pt idx="162">
                  <c:v>1.0238665278283701</c:v>
                </c:pt>
                <c:pt idx="163">
                  <c:v>0.9667918477387818</c:v>
                </c:pt>
                <c:pt idx="164">
                  <c:v>0.31600485762368524</c:v>
                </c:pt>
                <c:pt idx="165">
                  <c:v>0.15681973908330576</c:v>
                </c:pt>
                <c:pt idx="166">
                  <c:v>-9.1851393380937923E-2</c:v>
                </c:pt>
                <c:pt idx="167">
                  <c:v>0.10832377710519843</c:v>
                </c:pt>
                <c:pt idx="168">
                  <c:v>1.6044436947347827E-2</c:v>
                </c:pt>
                <c:pt idx="169">
                  <c:v>7.6421463527984498E-2</c:v>
                </c:pt>
                <c:pt idx="170">
                  <c:v>-6.0532179667825016E-2</c:v>
                </c:pt>
                <c:pt idx="171">
                  <c:v>0.12324102449502417</c:v>
                </c:pt>
                <c:pt idx="172">
                  <c:v>8.7626662515445347E-2</c:v>
                </c:pt>
                <c:pt idx="173">
                  <c:v>0.23245985089645452</c:v>
                </c:pt>
                <c:pt idx="174">
                  <c:v>0.25023908327195504</c:v>
                </c:pt>
                <c:pt idx="175">
                  <c:v>0.34222120810883355</c:v>
                </c:pt>
                <c:pt idx="176">
                  <c:v>0.60907134458717782</c:v>
                </c:pt>
                <c:pt idx="177">
                  <c:v>0.37200992169659231</c:v>
                </c:pt>
                <c:pt idx="178">
                  <c:v>0.41736767780050882</c:v>
                </c:pt>
                <c:pt idx="179">
                  <c:v>0.54705813497259215</c:v>
                </c:pt>
                <c:pt idx="180">
                  <c:v>-7.3001778702491485E-2</c:v>
                </c:pt>
                <c:pt idx="181">
                  <c:v>0.11600304802989762</c:v>
                </c:pt>
                <c:pt idx="182">
                  <c:v>0.33536168588917847</c:v>
                </c:pt>
                <c:pt idx="183">
                  <c:v>0.32918338331427754</c:v>
                </c:pt>
                <c:pt idx="184">
                  <c:v>0.78820085704736353</c:v>
                </c:pt>
                <c:pt idx="185">
                  <c:v>1.149198617237726</c:v>
                </c:pt>
                <c:pt idx="186">
                  <c:v>1.5425555797250163</c:v>
                </c:pt>
                <c:pt idx="187">
                  <c:v>1.2484838766054656</c:v>
                </c:pt>
                <c:pt idx="188">
                  <c:v>1.6624572629775241</c:v>
                </c:pt>
                <c:pt idx="189">
                  <c:v>1.6497523118079389</c:v>
                </c:pt>
                <c:pt idx="190">
                  <c:v>1.7195910952771556</c:v>
                </c:pt>
                <c:pt idx="191">
                  <c:v>1.8985605679762636</c:v>
                </c:pt>
                <c:pt idx="192">
                  <c:v>1.8859849706435863</c:v>
                </c:pt>
                <c:pt idx="193">
                  <c:v>1.8918538706563002</c:v>
                </c:pt>
                <c:pt idx="194">
                  <c:v>1.8979859893254782</c:v>
                </c:pt>
                <c:pt idx="195">
                  <c:v>2.0444983777362968</c:v>
                </c:pt>
                <c:pt idx="196">
                  <c:v>1.7448749950200622</c:v>
                </c:pt>
                <c:pt idx="197">
                  <c:v>2.047836759675167</c:v>
                </c:pt>
                <c:pt idx="198">
                  <c:v>2.0982147224250909</c:v>
                </c:pt>
                <c:pt idx="199">
                  <c:v>2.2335319582909139</c:v>
                </c:pt>
                <c:pt idx="200">
                  <c:v>2.6336633211442164</c:v>
                </c:pt>
                <c:pt idx="201">
                  <c:v>2.4391089289123928</c:v>
                </c:pt>
                <c:pt idx="202">
                  <c:v>2.2908721789445456</c:v>
                </c:pt>
                <c:pt idx="203">
                  <c:v>2.2949518484453302</c:v>
                </c:pt>
                <c:pt idx="204">
                  <c:v>2.2383119934648743</c:v>
                </c:pt>
                <c:pt idx="205">
                  <c:v>2.2546858802160124</c:v>
                </c:pt>
                <c:pt idx="206">
                  <c:v>2.2642117052706459</c:v>
                </c:pt>
                <c:pt idx="207">
                  <c:v>2.267562532296052</c:v>
                </c:pt>
                <c:pt idx="208">
                  <c:v>2.0015791652815533</c:v>
                </c:pt>
                <c:pt idx="209">
                  <c:v>2.2504622938461947</c:v>
                </c:pt>
                <c:pt idx="210">
                  <c:v>2.3591525842176453</c:v>
                </c:pt>
                <c:pt idx="211">
                  <c:v>2.1575441191230409</c:v>
                </c:pt>
                <c:pt idx="212">
                  <c:v>2.2053598367512164</c:v>
                </c:pt>
                <c:pt idx="213">
                  <c:v>2.0171269415975539</c:v>
                </c:pt>
                <c:pt idx="214">
                  <c:v>2.0263985861237686</c:v>
                </c:pt>
                <c:pt idx="215">
                  <c:v>1.7012466066757113</c:v>
                </c:pt>
                <c:pt idx="216">
                  <c:v>1.7939738501107179</c:v>
                </c:pt>
                <c:pt idx="217">
                  <c:v>1.4427615146139972</c:v>
                </c:pt>
                <c:pt idx="218">
                  <c:v>1.25559202316578</c:v>
                </c:pt>
                <c:pt idx="219">
                  <c:v>1.1186878337181894</c:v>
                </c:pt>
                <c:pt idx="220">
                  <c:v>0.76435474312306562</c:v>
                </c:pt>
                <c:pt idx="221">
                  <c:v>0.75370518823158839</c:v>
                </c:pt>
                <c:pt idx="222">
                  <c:v>0.69667586812016935</c:v>
                </c:pt>
                <c:pt idx="223">
                  <c:v>0.81957051217292298</c:v>
                </c:pt>
                <c:pt idx="224">
                  <c:v>0.55307439370269385</c:v>
                </c:pt>
                <c:pt idx="225">
                  <c:v>0.33320051802996159</c:v>
                </c:pt>
                <c:pt idx="226">
                  <c:v>0.18303327842081901</c:v>
                </c:pt>
                <c:pt idx="227">
                  <c:v>0.28723943055584794</c:v>
                </c:pt>
                <c:pt idx="228">
                  <c:v>0.53224950575498153</c:v>
                </c:pt>
                <c:pt idx="229">
                  <c:v>0.77288446390320265</c:v>
                </c:pt>
                <c:pt idx="230">
                  <c:v>0.64889562628971531</c:v>
                </c:pt>
                <c:pt idx="231">
                  <c:v>0.62206443265208844</c:v>
                </c:pt>
                <c:pt idx="232">
                  <c:v>0.36821192292457378</c:v>
                </c:pt>
                <c:pt idx="233">
                  <c:v>0.24750810924754232</c:v>
                </c:pt>
                <c:pt idx="234">
                  <c:v>0.29029393479367027</c:v>
                </c:pt>
                <c:pt idx="235">
                  <c:v>0.30293866062023395</c:v>
                </c:pt>
                <c:pt idx="236">
                  <c:v>8.4068749588120092E-2</c:v>
                </c:pt>
                <c:pt idx="237">
                  <c:v>0.18869454346660247</c:v>
                </c:pt>
                <c:pt idx="238">
                  <c:v>0.30732832296926105</c:v>
                </c:pt>
                <c:pt idx="239">
                  <c:v>0.36073097236826179</c:v>
                </c:pt>
                <c:pt idx="240">
                  <c:v>0.60308193087429296</c:v>
                </c:pt>
                <c:pt idx="241">
                  <c:v>0.69608751861947549</c:v>
                </c:pt>
                <c:pt idx="242">
                  <c:v>0.62590578127458818</c:v>
                </c:pt>
                <c:pt idx="243">
                  <c:v>0.47284293181452186</c:v>
                </c:pt>
                <c:pt idx="244">
                  <c:v>0.64497821350640983</c:v>
                </c:pt>
                <c:pt idx="245">
                  <c:v>0.63627900876643217</c:v>
                </c:pt>
                <c:pt idx="246">
                  <c:v>0.61770357829581057</c:v>
                </c:pt>
                <c:pt idx="247">
                  <c:v>0.71174875449396136</c:v>
                </c:pt>
                <c:pt idx="248">
                  <c:v>0.32822589997881391</c:v>
                </c:pt>
                <c:pt idx="249">
                  <c:v>-5.055071710335768E-3</c:v>
                </c:pt>
                <c:pt idx="250">
                  <c:v>0.10372230505067334</c:v>
                </c:pt>
                <c:pt idx="251">
                  <c:v>-3.1689453768455347E-2</c:v>
                </c:pt>
                <c:pt idx="252">
                  <c:v>0.15449582673750495</c:v>
                </c:pt>
                <c:pt idx="253">
                  <c:v>0.4404372875678636</c:v>
                </c:pt>
                <c:pt idx="254">
                  <c:v>0.37308183705929332</c:v>
                </c:pt>
                <c:pt idx="255">
                  <c:v>0.34229414666027136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16640"/>
        <c:axId val="152822528"/>
      </c:lineChart>
      <c:dateAx>
        <c:axId val="1488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22528"/>
        <c:crosses val="autoZero"/>
        <c:auto val="0"/>
        <c:lblOffset val="100"/>
        <c:baseTimeUnit val="days"/>
        <c:majorUnit val="40"/>
      </c:dateAx>
      <c:valAx>
        <c:axId val="1528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1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quarterly!$A$23:$A$278</c:f>
              <c:strCache>
                <c:ptCount val="256"/>
                <c:pt idx="0">
                  <c:v>1952:Q1</c:v>
                </c:pt>
                <c:pt idx="1">
                  <c:v>1952:Q2</c:v>
                </c:pt>
                <c:pt idx="2">
                  <c:v>1952:Q3</c:v>
                </c:pt>
                <c:pt idx="3">
                  <c:v>1952:Q4</c:v>
                </c:pt>
                <c:pt idx="4">
                  <c:v>1953:Q1</c:v>
                </c:pt>
                <c:pt idx="5">
                  <c:v>1953:Q2</c:v>
                </c:pt>
                <c:pt idx="6">
                  <c:v>1953:Q3</c:v>
                </c:pt>
                <c:pt idx="7">
                  <c:v>1953:Q4</c:v>
                </c:pt>
                <c:pt idx="8">
                  <c:v>1954:Q1</c:v>
                </c:pt>
                <c:pt idx="9">
                  <c:v>1954:Q2</c:v>
                </c:pt>
                <c:pt idx="10">
                  <c:v>1954:Q3</c:v>
                </c:pt>
                <c:pt idx="11">
                  <c:v>1954:Q4</c:v>
                </c:pt>
                <c:pt idx="12">
                  <c:v>1955:Q1</c:v>
                </c:pt>
                <c:pt idx="13">
                  <c:v>1955:Q2</c:v>
                </c:pt>
                <c:pt idx="14">
                  <c:v>1955:Q3</c:v>
                </c:pt>
                <c:pt idx="15">
                  <c:v>1955:Q4</c:v>
                </c:pt>
                <c:pt idx="16">
                  <c:v>1956:Q1</c:v>
                </c:pt>
                <c:pt idx="17">
                  <c:v>1956:Q2</c:v>
                </c:pt>
                <c:pt idx="18">
                  <c:v>1956:Q3</c:v>
                </c:pt>
                <c:pt idx="19">
                  <c:v>1956:Q4</c:v>
                </c:pt>
                <c:pt idx="20">
                  <c:v>1957:Q1</c:v>
                </c:pt>
                <c:pt idx="21">
                  <c:v>1957:Q2</c:v>
                </c:pt>
                <c:pt idx="22">
                  <c:v>1957:Q3</c:v>
                </c:pt>
                <c:pt idx="23">
                  <c:v>1957:Q4</c:v>
                </c:pt>
                <c:pt idx="24">
                  <c:v>1958:Q1</c:v>
                </c:pt>
                <c:pt idx="25">
                  <c:v>1958:Q2</c:v>
                </c:pt>
                <c:pt idx="26">
                  <c:v>1958:Q3</c:v>
                </c:pt>
                <c:pt idx="27">
                  <c:v>1958:Q4</c:v>
                </c:pt>
                <c:pt idx="28">
                  <c:v>1959:Q1</c:v>
                </c:pt>
                <c:pt idx="29">
                  <c:v>1959:Q2</c:v>
                </c:pt>
                <c:pt idx="30">
                  <c:v>1959:Q3</c:v>
                </c:pt>
                <c:pt idx="31">
                  <c:v>1959:Q4</c:v>
                </c:pt>
                <c:pt idx="32">
                  <c:v>1960:Q1</c:v>
                </c:pt>
                <c:pt idx="33">
                  <c:v>1960:Q2</c:v>
                </c:pt>
                <c:pt idx="34">
                  <c:v>1960:Q3</c:v>
                </c:pt>
                <c:pt idx="35">
                  <c:v>1960:Q4</c:v>
                </c:pt>
                <c:pt idx="36">
                  <c:v>1961:Q1</c:v>
                </c:pt>
                <c:pt idx="37">
                  <c:v>1961:Q2</c:v>
                </c:pt>
                <c:pt idx="38">
                  <c:v>1961:Q3</c:v>
                </c:pt>
                <c:pt idx="39">
                  <c:v>1961:Q4</c:v>
                </c:pt>
                <c:pt idx="40">
                  <c:v>1962:Q1</c:v>
                </c:pt>
                <c:pt idx="41">
                  <c:v>1962:Q2</c:v>
                </c:pt>
                <c:pt idx="42">
                  <c:v>1962:Q3</c:v>
                </c:pt>
                <c:pt idx="43">
                  <c:v>1962:Q4</c:v>
                </c:pt>
                <c:pt idx="44">
                  <c:v>1963:Q1</c:v>
                </c:pt>
                <c:pt idx="45">
                  <c:v>1963:Q2</c:v>
                </c:pt>
                <c:pt idx="46">
                  <c:v>1963:Q3</c:v>
                </c:pt>
                <c:pt idx="47">
                  <c:v>1963:Q4</c:v>
                </c:pt>
                <c:pt idx="48">
                  <c:v>1964:Q1</c:v>
                </c:pt>
                <c:pt idx="49">
                  <c:v>1964:Q2</c:v>
                </c:pt>
                <c:pt idx="50">
                  <c:v>1964:Q3</c:v>
                </c:pt>
                <c:pt idx="51">
                  <c:v>1964:Q4</c:v>
                </c:pt>
                <c:pt idx="52">
                  <c:v>1965:Q1</c:v>
                </c:pt>
                <c:pt idx="53">
                  <c:v>1965:Q2</c:v>
                </c:pt>
                <c:pt idx="54">
                  <c:v>1965:Q3</c:v>
                </c:pt>
                <c:pt idx="55">
                  <c:v>1965:Q4</c:v>
                </c:pt>
                <c:pt idx="56">
                  <c:v>1966:Q1</c:v>
                </c:pt>
                <c:pt idx="57">
                  <c:v>1966:Q2</c:v>
                </c:pt>
                <c:pt idx="58">
                  <c:v>1966:Q3</c:v>
                </c:pt>
                <c:pt idx="59">
                  <c:v>1966:Q4</c:v>
                </c:pt>
                <c:pt idx="60">
                  <c:v>1967:Q1</c:v>
                </c:pt>
                <c:pt idx="61">
                  <c:v>1967:Q2</c:v>
                </c:pt>
                <c:pt idx="62">
                  <c:v>1967:Q3</c:v>
                </c:pt>
                <c:pt idx="63">
                  <c:v>1967:Q4</c:v>
                </c:pt>
                <c:pt idx="64">
                  <c:v>1968:Q1</c:v>
                </c:pt>
                <c:pt idx="65">
                  <c:v>1968:Q2</c:v>
                </c:pt>
                <c:pt idx="66">
                  <c:v>1968:Q3</c:v>
                </c:pt>
                <c:pt idx="67">
                  <c:v>1968:Q4</c:v>
                </c:pt>
                <c:pt idx="68">
                  <c:v>1969:Q1</c:v>
                </c:pt>
                <c:pt idx="69">
                  <c:v>1969:Q2</c:v>
                </c:pt>
                <c:pt idx="70">
                  <c:v>1969:Q3</c:v>
                </c:pt>
                <c:pt idx="71">
                  <c:v>1969:Q4</c:v>
                </c:pt>
                <c:pt idx="72">
                  <c:v>1970:Q1</c:v>
                </c:pt>
                <c:pt idx="73">
                  <c:v>1970:Q2</c:v>
                </c:pt>
                <c:pt idx="74">
                  <c:v>1970:Q3</c:v>
                </c:pt>
                <c:pt idx="75">
                  <c:v>1970:Q4</c:v>
                </c:pt>
                <c:pt idx="76">
                  <c:v>1971:Q1</c:v>
                </c:pt>
                <c:pt idx="77">
                  <c:v>1971:Q2</c:v>
                </c:pt>
                <c:pt idx="78">
                  <c:v>1971:Q3</c:v>
                </c:pt>
                <c:pt idx="79">
                  <c:v>1971:Q4</c:v>
                </c:pt>
                <c:pt idx="80">
                  <c:v>1972:Q1</c:v>
                </c:pt>
                <c:pt idx="81">
                  <c:v>1972:Q2</c:v>
                </c:pt>
                <c:pt idx="82">
                  <c:v>1972:Q3</c:v>
                </c:pt>
                <c:pt idx="83">
                  <c:v>1972:Q4</c:v>
                </c:pt>
                <c:pt idx="84">
                  <c:v>1973:Q1</c:v>
                </c:pt>
                <c:pt idx="85">
                  <c:v>1973:Q2</c:v>
                </c:pt>
                <c:pt idx="86">
                  <c:v>1973:Q3</c:v>
                </c:pt>
                <c:pt idx="87">
                  <c:v>1973:Q4</c:v>
                </c:pt>
                <c:pt idx="88">
                  <c:v>1974:Q1</c:v>
                </c:pt>
                <c:pt idx="89">
                  <c:v>1974:Q2</c:v>
                </c:pt>
                <c:pt idx="90">
                  <c:v>1974:Q3</c:v>
                </c:pt>
                <c:pt idx="91">
                  <c:v>1974:Q4</c:v>
                </c:pt>
                <c:pt idx="92">
                  <c:v>1975:Q1</c:v>
                </c:pt>
                <c:pt idx="93">
                  <c:v>1975:Q2</c:v>
                </c:pt>
                <c:pt idx="94">
                  <c:v>1975:Q3</c:v>
                </c:pt>
                <c:pt idx="95">
                  <c:v>1975:Q4</c:v>
                </c:pt>
                <c:pt idx="96">
                  <c:v>1976:Q1</c:v>
                </c:pt>
                <c:pt idx="97">
                  <c:v>1976:Q2</c:v>
                </c:pt>
                <c:pt idx="98">
                  <c:v>1976:Q3</c:v>
                </c:pt>
                <c:pt idx="99">
                  <c:v>1976:Q4</c:v>
                </c:pt>
                <c:pt idx="100">
                  <c:v>1977:Q1</c:v>
                </c:pt>
                <c:pt idx="101">
                  <c:v>1977:Q2</c:v>
                </c:pt>
                <c:pt idx="102">
                  <c:v>1977:Q3</c:v>
                </c:pt>
                <c:pt idx="103">
                  <c:v>1977:Q4</c:v>
                </c:pt>
                <c:pt idx="104">
                  <c:v>1978:Q1</c:v>
                </c:pt>
                <c:pt idx="105">
                  <c:v>1978:Q2</c:v>
                </c:pt>
                <c:pt idx="106">
                  <c:v>1978:Q3</c:v>
                </c:pt>
                <c:pt idx="107">
                  <c:v>1978:Q4</c:v>
                </c:pt>
                <c:pt idx="108">
                  <c:v>1979:Q1</c:v>
                </c:pt>
                <c:pt idx="109">
                  <c:v>1979:Q2</c:v>
                </c:pt>
                <c:pt idx="110">
                  <c:v>1979:Q3</c:v>
                </c:pt>
                <c:pt idx="111">
                  <c:v>1979:Q4</c:v>
                </c:pt>
                <c:pt idx="112">
                  <c:v>1980:Q1</c:v>
                </c:pt>
                <c:pt idx="113">
                  <c:v>1980:Q2</c:v>
                </c:pt>
                <c:pt idx="114">
                  <c:v>1980:Q3</c:v>
                </c:pt>
                <c:pt idx="115">
                  <c:v>1980:Q4</c:v>
                </c:pt>
                <c:pt idx="116">
                  <c:v>1981:Q1</c:v>
                </c:pt>
                <c:pt idx="117">
                  <c:v>1981:Q2</c:v>
                </c:pt>
                <c:pt idx="118">
                  <c:v>1981:Q3</c:v>
                </c:pt>
                <c:pt idx="119">
                  <c:v>1981:Q4</c:v>
                </c:pt>
                <c:pt idx="120">
                  <c:v>1982:Q1</c:v>
                </c:pt>
                <c:pt idx="121">
                  <c:v>1982:Q2</c:v>
                </c:pt>
                <c:pt idx="122">
                  <c:v>1982:Q3</c:v>
                </c:pt>
                <c:pt idx="123">
                  <c:v>1982:Q4</c:v>
                </c:pt>
                <c:pt idx="124">
                  <c:v>1983:Q1</c:v>
                </c:pt>
                <c:pt idx="125">
                  <c:v>1983:Q2</c:v>
                </c:pt>
                <c:pt idx="126">
                  <c:v>1983:Q3</c:v>
                </c:pt>
                <c:pt idx="127">
                  <c:v>1983:Q4</c:v>
                </c:pt>
                <c:pt idx="128">
                  <c:v>1984:Q1</c:v>
                </c:pt>
                <c:pt idx="129">
                  <c:v>1984:Q2</c:v>
                </c:pt>
                <c:pt idx="130">
                  <c:v>1984:Q3</c:v>
                </c:pt>
                <c:pt idx="131">
                  <c:v>1984:Q4</c:v>
                </c:pt>
                <c:pt idx="132">
                  <c:v>1985:Q1</c:v>
                </c:pt>
                <c:pt idx="133">
                  <c:v>1985:Q2</c:v>
                </c:pt>
                <c:pt idx="134">
                  <c:v>1985:Q3</c:v>
                </c:pt>
                <c:pt idx="135">
                  <c:v>1985:Q4</c:v>
                </c:pt>
                <c:pt idx="136">
                  <c:v>1986:Q1</c:v>
                </c:pt>
                <c:pt idx="137">
                  <c:v>1986:Q2</c:v>
                </c:pt>
                <c:pt idx="138">
                  <c:v>1986:Q3</c:v>
                </c:pt>
                <c:pt idx="139">
                  <c:v>1986:Q4</c:v>
                </c:pt>
                <c:pt idx="140">
                  <c:v>1987:Q1</c:v>
                </c:pt>
                <c:pt idx="141">
                  <c:v>1987:Q2</c:v>
                </c:pt>
                <c:pt idx="142">
                  <c:v>1987:Q3</c:v>
                </c:pt>
                <c:pt idx="143">
                  <c:v>1987:Q4</c:v>
                </c:pt>
                <c:pt idx="144">
                  <c:v>1988:Q1</c:v>
                </c:pt>
                <c:pt idx="145">
                  <c:v>1988:Q2</c:v>
                </c:pt>
                <c:pt idx="146">
                  <c:v>1988:Q3</c:v>
                </c:pt>
                <c:pt idx="147">
                  <c:v>1988:Q4</c:v>
                </c:pt>
                <c:pt idx="148">
                  <c:v>1989:Q1</c:v>
                </c:pt>
                <c:pt idx="149">
                  <c:v>1989:Q2</c:v>
                </c:pt>
                <c:pt idx="150">
                  <c:v>1989:Q3</c:v>
                </c:pt>
                <c:pt idx="151">
                  <c:v>1989:Q4</c:v>
                </c:pt>
                <c:pt idx="152">
                  <c:v>1990:Q1</c:v>
                </c:pt>
                <c:pt idx="153">
                  <c:v>1990:Q2</c:v>
                </c:pt>
                <c:pt idx="154">
                  <c:v>1990:Q3</c:v>
                </c:pt>
                <c:pt idx="155">
                  <c:v>1990:Q4</c:v>
                </c:pt>
                <c:pt idx="156">
                  <c:v>1991:Q1</c:v>
                </c:pt>
                <c:pt idx="157">
                  <c:v>1991:Q2</c:v>
                </c:pt>
                <c:pt idx="158">
                  <c:v>1991:Q3</c:v>
                </c:pt>
                <c:pt idx="159">
                  <c:v>1991:Q4</c:v>
                </c:pt>
                <c:pt idx="160">
                  <c:v>1992:Q1</c:v>
                </c:pt>
                <c:pt idx="161">
                  <c:v>1992:Q2</c:v>
                </c:pt>
                <c:pt idx="162">
                  <c:v>1992:Q3</c:v>
                </c:pt>
                <c:pt idx="163">
                  <c:v>1992:Q4</c:v>
                </c:pt>
                <c:pt idx="164">
                  <c:v>1993:Q1</c:v>
                </c:pt>
                <c:pt idx="165">
                  <c:v>1993:Q2</c:v>
                </c:pt>
                <c:pt idx="166">
                  <c:v>1993:Q3</c:v>
                </c:pt>
                <c:pt idx="167">
                  <c:v>1993:Q4</c:v>
                </c:pt>
                <c:pt idx="168">
                  <c:v>1994:Q1</c:v>
                </c:pt>
                <c:pt idx="169">
                  <c:v>1994:Q2</c:v>
                </c:pt>
                <c:pt idx="170">
                  <c:v>1994:Q3</c:v>
                </c:pt>
                <c:pt idx="171">
                  <c:v>1994:Q4</c:v>
                </c:pt>
                <c:pt idx="172">
                  <c:v>1995:Q1</c:v>
                </c:pt>
                <c:pt idx="173">
                  <c:v>1995:Q2</c:v>
                </c:pt>
                <c:pt idx="174">
                  <c:v>1995:Q3</c:v>
                </c:pt>
                <c:pt idx="175">
                  <c:v>1995:Q4</c:v>
                </c:pt>
                <c:pt idx="176">
                  <c:v>1996:Q1</c:v>
                </c:pt>
                <c:pt idx="177">
                  <c:v>1996:Q2</c:v>
                </c:pt>
                <c:pt idx="178">
                  <c:v>1996:Q3</c:v>
                </c:pt>
                <c:pt idx="179">
                  <c:v>1996:Q4</c:v>
                </c:pt>
                <c:pt idx="180">
                  <c:v>1997:Q1</c:v>
                </c:pt>
                <c:pt idx="181">
                  <c:v>1997:Q2</c:v>
                </c:pt>
                <c:pt idx="182">
                  <c:v>1997:Q3</c:v>
                </c:pt>
                <c:pt idx="183">
                  <c:v>1997:Q4</c:v>
                </c:pt>
                <c:pt idx="184">
                  <c:v>1998:Q1</c:v>
                </c:pt>
                <c:pt idx="185">
                  <c:v>1998:Q2</c:v>
                </c:pt>
                <c:pt idx="186">
                  <c:v>1998:Q3</c:v>
                </c:pt>
                <c:pt idx="187">
                  <c:v>1998:Q4</c:v>
                </c:pt>
                <c:pt idx="188">
                  <c:v>1999:Q1</c:v>
                </c:pt>
                <c:pt idx="189">
                  <c:v>1999:Q2</c:v>
                </c:pt>
                <c:pt idx="190">
                  <c:v>1999:Q3</c:v>
                </c:pt>
                <c:pt idx="191">
                  <c:v>1999:Q4</c:v>
                </c:pt>
                <c:pt idx="192">
                  <c:v>2000:Q1</c:v>
                </c:pt>
                <c:pt idx="193">
                  <c:v>2000:Q2</c:v>
                </c:pt>
                <c:pt idx="194">
                  <c:v>2000:Q3</c:v>
                </c:pt>
                <c:pt idx="195">
                  <c:v>2000:Q4</c:v>
                </c:pt>
                <c:pt idx="196">
                  <c:v>2001:Q1</c:v>
                </c:pt>
                <c:pt idx="197">
                  <c:v>2001:Q2</c:v>
                </c:pt>
                <c:pt idx="198">
                  <c:v>2001:Q3</c:v>
                </c:pt>
                <c:pt idx="199">
                  <c:v>2001:Q4</c:v>
                </c:pt>
                <c:pt idx="200">
                  <c:v>2002:Q1</c:v>
                </c:pt>
                <c:pt idx="201">
                  <c:v>2002:Q2</c:v>
                </c:pt>
                <c:pt idx="202">
                  <c:v>2002:Q3</c:v>
                </c:pt>
                <c:pt idx="203">
                  <c:v>2002:Q4</c:v>
                </c:pt>
                <c:pt idx="204">
                  <c:v>2003:Q1</c:v>
                </c:pt>
                <c:pt idx="205">
                  <c:v>2003:Q2</c:v>
                </c:pt>
                <c:pt idx="206">
                  <c:v>2003:Q3</c:v>
                </c:pt>
                <c:pt idx="207">
                  <c:v>2003:Q4</c:v>
                </c:pt>
                <c:pt idx="208">
                  <c:v>2004:Q1</c:v>
                </c:pt>
                <c:pt idx="209">
                  <c:v>2004:Q2</c:v>
                </c:pt>
                <c:pt idx="210">
                  <c:v>2004:Q3</c:v>
                </c:pt>
                <c:pt idx="211">
                  <c:v>2004:Q4</c:v>
                </c:pt>
                <c:pt idx="212">
                  <c:v>2005:Q1</c:v>
                </c:pt>
                <c:pt idx="213">
                  <c:v>2005:Q2</c:v>
                </c:pt>
                <c:pt idx="214">
                  <c:v>2005:Q3</c:v>
                </c:pt>
                <c:pt idx="215">
                  <c:v>2005:Q4</c:v>
                </c:pt>
                <c:pt idx="216">
                  <c:v>2006:Q1</c:v>
                </c:pt>
                <c:pt idx="217">
                  <c:v>2006:Q2</c:v>
                </c:pt>
                <c:pt idx="218">
                  <c:v>2006:Q3</c:v>
                </c:pt>
                <c:pt idx="219">
                  <c:v>2006:Q4</c:v>
                </c:pt>
                <c:pt idx="220">
                  <c:v>2007:Q1</c:v>
                </c:pt>
                <c:pt idx="221">
                  <c:v>2007:Q2</c:v>
                </c:pt>
                <c:pt idx="222">
                  <c:v>2007:Q3</c:v>
                </c:pt>
                <c:pt idx="223">
                  <c:v>2007:Q4</c:v>
                </c:pt>
                <c:pt idx="224">
                  <c:v>2008:Q1</c:v>
                </c:pt>
                <c:pt idx="225">
                  <c:v>2008:Q2</c:v>
                </c:pt>
                <c:pt idx="226">
                  <c:v>2008:Q3</c:v>
                </c:pt>
                <c:pt idx="227">
                  <c:v>2008:Q4</c:v>
                </c:pt>
                <c:pt idx="228">
                  <c:v>2009:Q1</c:v>
                </c:pt>
                <c:pt idx="229">
                  <c:v>2009:Q2</c:v>
                </c:pt>
                <c:pt idx="230">
                  <c:v>2009:Q3</c:v>
                </c:pt>
                <c:pt idx="231">
                  <c:v>2009:Q4</c:v>
                </c:pt>
                <c:pt idx="232">
                  <c:v>2010:Q1</c:v>
                </c:pt>
                <c:pt idx="233">
                  <c:v>2010:Q2</c:v>
                </c:pt>
                <c:pt idx="234">
                  <c:v>2010:Q3</c:v>
                </c:pt>
                <c:pt idx="235">
                  <c:v>2010:Q4</c:v>
                </c:pt>
                <c:pt idx="236">
                  <c:v>2011:Q1</c:v>
                </c:pt>
                <c:pt idx="237">
                  <c:v>2011:Q2</c:v>
                </c:pt>
                <c:pt idx="238">
                  <c:v>2011:Q3</c:v>
                </c:pt>
                <c:pt idx="239">
                  <c:v>2011:Q4</c:v>
                </c:pt>
                <c:pt idx="240">
                  <c:v>2012:Q1</c:v>
                </c:pt>
                <c:pt idx="241">
                  <c:v>2012:Q2</c:v>
                </c:pt>
                <c:pt idx="242">
                  <c:v>2012:Q3</c:v>
                </c:pt>
                <c:pt idx="243">
                  <c:v>2012:Q4</c:v>
                </c:pt>
                <c:pt idx="244">
                  <c:v>2013:Q1</c:v>
                </c:pt>
                <c:pt idx="245">
                  <c:v>2013:Q2</c:v>
                </c:pt>
                <c:pt idx="246">
                  <c:v>2013:Q3</c:v>
                </c:pt>
                <c:pt idx="247">
                  <c:v>2013:Q4</c:v>
                </c:pt>
                <c:pt idx="248">
                  <c:v>2014:Q1</c:v>
                </c:pt>
                <c:pt idx="249">
                  <c:v>2014:Q2</c:v>
                </c:pt>
                <c:pt idx="250">
                  <c:v>2014:Q3</c:v>
                </c:pt>
                <c:pt idx="251">
                  <c:v>2014:Q4</c:v>
                </c:pt>
                <c:pt idx="252">
                  <c:v>2015:Q1</c:v>
                </c:pt>
                <c:pt idx="253">
                  <c:v>2015:Q2</c:v>
                </c:pt>
                <c:pt idx="254">
                  <c:v>2015:Q3</c:v>
                </c:pt>
                <c:pt idx="255">
                  <c:v>2015:Q4</c:v>
                </c:pt>
              </c:strCache>
            </c:strRef>
          </c:cat>
          <c:val>
            <c:numRef>
              <c:f>quarterly!$Q$23:$Q$278</c:f>
              <c:numCache>
                <c:formatCode>0.00</c:formatCode>
                <c:ptCount val="256"/>
                <c:pt idx="0">
                  <c:v>1.8849794923388601</c:v>
                </c:pt>
                <c:pt idx="1">
                  <c:v>2.3637809966416006</c:v>
                </c:pt>
                <c:pt idx="2">
                  <c:v>2.1149463997581877</c:v>
                </c:pt>
                <c:pt idx="3">
                  <c:v>2.2066941717242203</c:v>
                </c:pt>
                <c:pt idx="4">
                  <c:v>2.055189319211018</c:v>
                </c:pt>
                <c:pt idx="5">
                  <c:v>1.8643403588829717</c:v>
                </c:pt>
                <c:pt idx="6">
                  <c:v>2.0714634944320154</c:v>
                </c:pt>
                <c:pt idx="7">
                  <c:v>2.0449318745115383</c:v>
                </c:pt>
                <c:pt idx="8">
                  <c:v>2.4025802518007415</c:v>
                </c:pt>
                <c:pt idx="9">
                  <c:v>2.2492105611619264</c:v>
                </c:pt>
                <c:pt idx="10">
                  <c:v>2.2769621768053989</c:v>
                </c:pt>
                <c:pt idx="11">
                  <c:v>2.344594359889089</c:v>
                </c:pt>
                <c:pt idx="12">
                  <c:v>1.8391347609106243</c:v>
                </c:pt>
                <c:pt idx="13">
                  <c:v>1.9498113103807815</c:v>
                </c:pt>
                <c:pt idx="14">
                  <c:v>2.0386215532116534</c:v>
                </c:pt>
                <c:pt idx="15">
                  <c:v>1.7405502853806099</c:v>
                </c:pt>
                <c:pt idx="16">
                  <c:v>1.9777424273726418</c:v>
                </c:pt>
                <c:pt idx="17">
                  <c:v>2.3998197846147815</c:v>
                </c:pt>
                <c:pt idx="18">
                  <c:v>1.7333121225700672</c:v>
                </c:pt>
                <c:pt idx="19">
                  <c:v>1.9338046365886334</c:v>
                </c:pt>
                <c:pt idx="20">
                  <c:v>2.3807566699304443</c:v>
                </c:pt>
                <c:pt idx="21">
                  <c:v>2.2663114506525108</c:v>
                </c:pt>
                <c:pt idx="22">
                  <c:v>2.6417571966461724</c:v>
                </c:pt>
                <c:pt idx="23">
                  <c:v>3.1029731839066685</c:v>
                </c:pt>
                <c:pt idx="24">
                  <c:v>2.7243717257719382</c:v>
                </c:pt>
                <c:pt idx="25">
                  <c:v>2.5405045819893308</c:v>
                </c:pt>
                <c:pt idx="26">
                  <c:v>2.2502595803361345</c:v>
                </c:pt>
                <c:pt idx="27">
                  <c:v>2.1625985917898758</c:v>
                </c:pt>
                <c:pt idx="28">
                  <c:v>1.7263777203673407</c:v>
                </c:pt>
                <c:pt idx="29">
                  <c:v>1.5841171845685351</c:v>
                </c:pt>
                <c:pt idx="30">
                  <c:v>1.5398228252038837</c:v>
                </c:pt>
                <c:pt idx="31">
                  <c:v>1.6277369331696927</c:v>
                </c:pt>
                <c:pt idx="32">
                  <c:v>2.0344172723145095</c:v>
                </c:pt>
                <c:pt idx="33">
                  <c:v>1.9647774932622233</c:v>
                </c:pt>
                <c:pt idx="34">
                  <c:v>1.9511840960362146</c:v>
                </c:pt>
                <c:pt idx="35">
                  <c:v>2.4128060752917153</c:v>
                </c:pt>
                <c:pt idx="36">
                  <c:v>2.2834598195988396</c:v>
                </c:pt>
                <c:pt idx="37">
                  <c:v>2.1154779387073432</c:v>
                </c:pt>
                <c:pt idx="38">
                  <c:v>2.313401369717075</c:v>
                </c:pt>
                <c:pt idx="39">
                  <c:v>2.0273903741767425</c:v>
                </c:pt>
                <c:pt idx="40">
                  <c:v>2.021734340933127</c:v>
                </c:pt>
                <c:pt idx="41">
                  <c:v>1.6696839987446612</c:v>
                </c:pt>
                <c:pt idx="42">
                  <c:v>1.6581672749055518</c:v>
                </c:pt>
                <c:pt idx="43">
                  <c:v>1.4607763499046769</c:v>
                </c:pt>
                <c:pt idx="44">
                  <c:v>1.3561503140761206</c:v>
                </c:pt>
                <c:pt idx="45">
                  <c:v>1.3520354088138522</c:v>
                </c:pt>
                <c:pt idx="46">
                  <c:v>1.6201499120905354</c:v>
                </c:pt>
                <c:pt idx="47">
                  <c:v>1.5943993005870289</c:v>
                </c:pt>
                <c:pt idx="48">
                  <c:v>2.0924179396525573</c:v>
                </c:pt>
                <c:pt idx="49">
                  <c:v>1.938054459547228</c:v>
                </c:pt>
                <c:pt idx="50">
                  <c:v>1.939316986957045</c:v>
                </c:pt>
                <c:pt idx="51">
                  <c:v>1.7099414912532929</c:v>
                </c:pt>
                <c:pt idx="52">
                  <c:v>1.3788452807891332</c:v>
                </c:pt>
                <c:pt idx="53">
                  <c:v>1.4730007657544297</c:v>
                </c:pt>
                <c:pt idx="54">
                  <c:v>1.8002748248555041</c:v>
                </c:pt>
                <c:pt idx="55">
                  <c:v>1.7685566453106749</c:v>
                </c:pt>
                <c:pt idx="56">
                  <c:v>1.9588698546009937</c:v>
                </c:pt>
                <c:pt idx="57">
                  <c:v>1.7230125361386244</c:v>
                </c:pt>
                <c:pt idx="58">
                  <c:v>1.6618354754709954</c:v>
                </c:pt>
                <c:pt idx="59">
                  <c:v>2.0011263280537865</c:v>
                </c:pt>
                <c:pt idx="60">
                  <c:v>2.2123752839926465</c:v>
                </c:pt>
                <c:pt idx="61">
                  <c:v>2.4964682145655392</c:v>
                </c:pt>
                <c:pt idx="62">
                  <c:v>2.1957857176458622</c:v>
                </c:pt>
                <c:pt idx="63">
                  <c:v>2.1355594822692563</c:v>
                </c:pt>
                <c:pt idx="64">
                  <c:v>2.4752975907062917</c:v>
                </c:pt>
                <c:pt idx="65">
                  <c:v>2.5554665232450238</c:v>
                </c:pt>
                <c:pt idx="66">
                  <c:v>2.270346190191014</c:v>
                </c:pt>
                <c:pt idx="67">
                  <c:v>2.1824426352851747</c:v>
                </c:pt>
                <c:pt idx="68">
                  <c:v>1.8299186483956167</c:v>
                </c:pt>
                <c:pt idx="69">
                  <c:v>1.8377159373458176</c:v>
                </c:pt>
                <c:pt idx="70">
                  <c:v>1.6556959376498444</c:v>
                </c:pt>
                <c:pt idx="71">
                  <c:v>1.6771330081011655</c:v>
                </c:pt>
                <c:pt idx="72">
                  <c:v>1.9220496870834887</c:v>
                </c:pt>
                <c:pt idx="73">
                  <c:v>2.2038289591071938</c:v>
                </c:pt>
                <c:pt idx="74">
                  <c:v>2.0911183749028832</c:v>
                </c:pt>
                <c:pt idx="75">
                  <c:v>1.936710648649965</c:v>
                </c:pt>
                <c:pt idx="76">
                  <c:v>2.0166726185893893</c:v>
                </c:pt>
                <c:pt idx="77">
                  <c:v>2.124045614001131</c:v>
                </c:pt>
                <c:pt idx="78">
                  <c:v>2.5300600152803887</c:v>
                </c:pt>
                <c:pt idx="79">
                  <c:v>2.0784329511170196</c:v>
                </c:pt>
                <c:pt idx="80">
                  <c:v>1.7526669772075063</c:v>
                </c:pt>
                <c:pt idx="81">
                  <c:v>1.6715047723120815</c:v>
                </c:pt>
                <c:pt idx="82">
                  <c:v>1.8871838223969184</c:v>
                </c:pt>
                <c:pt idx="83">
                  <c:v>1.8837724439174024</c:v>
                </c:pt>
                <c:pt idx="84">
                  <c:v>1.8024335757977685</c:v>
                </c:pt>
                <c:pt idx="85">
                  <c:v>1.5646503304755841</c:v>
                </c:pt>
                <c:pt idx="86">
                  <c:v>1.4093425836826736</c:v>
                </c:pt>
                <c:pt idx="87">
                  <c:v>1.5571478976053492</c:v>
                </c:pt>
                <c:pt idx="88">
                  <c:v>1.4493570908011695</c:v>
                </c:pt>
                <c:pt idx="89">
                  <c:v>1.7439331918760537</c:v>
                </c:pt>
                <c:pt idx="90">
                  <c:v>1.4576161651339303</c:v>
                </c:pt>
                <c:pt idx="91">
                  <c:v>1.7530587018291457</c:v>
                </c:pt>
                <c:pt idx="92">
                  <c:v>2.0369242066783078</c:v>
                </c:pt>
                <c:pt idx="93">
                  <c:v>1.9015147777610903</c:v>
                </c:pt>
                <c:pt idx="94">
                  <c:v>1.5353688206702056</c:v>
                </c:pt>
                <c:pt idx="95">
                  <c:v>1.3319120670685853</c:v>
                </c:pt>
                <c:pt idx="96">
                  <c:v>1.1079882541589465</c:v>
                </c:pt>
                <c:pt idx="97">
                  <c:v>1.2583330743758014</c:v>
                </c:pt>
                <c:pt idx="98">
                  <c:v>0.79856806839198013</c:v>
                </c:pt>
                <c:pt idx="99">
                  <c:v>1.2678707070786959</c:v>
                </c:pt>
                <c:pt idx="100">
                  <c:v>1.3036005130938626</c:v>
                </c:pt>
                <c:pt idx="101">
                  <c:v>1.0472862182096461</c:v>
                </c:pt>
                <c:pt idx="102">
                  <c:v>1.2803193433757527</c:v>
                </c:pt>
                <c:pt idx="103">
                  <c:v>0.83801757922670761</c:v>
                </c:pt>
                <c:pt idx="104">
                  <c:v>0.79865817531851158</c:v>
                </c:pt>
                <c:pt idx="105">
                  <c:v>0.89137060966288539</c:v>
                </c:pt>
                <c:pt idx="106">
                  <c:v>1.0845989468159418</c:v>
                </c:pt>
                <c:pt idx="107">
                  <c:v>1.003365285062686</c:v>
                </c:pt>
                <c:pt idx="108">
                  <c:v>1.1458248167165241</c:v>
                </c:pt>
                <c:pt idx="109">
                  <c:v>1.2174451609991801</c:v>
                </c:pt>
                <c:pt idx="110">
                  <c:v>1.2698447468357634</c:v>
                </c:pt>
                <c:pt idx="111">
                  <c:v>0.96651259255611743</c:v>
                </c:pt>
                <c:pt idx="112">
                  <c:v>0.89256234105815158</c:v>
                </c:pt>
                <c:pt idx="113">
                  <c:v>0.49680657791395538</c:v>
                </c:pt>
                <c:pt idx="114">
                  <c:v>0.4795848837799796</c:v>
                </c:pt>
                <c:pt idx="115">
                  <c:v>0.54800781836007317</c:v>
                </c:pt>
                <c:pt idx="116">
                  <c:v>0.78848454003380941</c:v>
                </c:pt>
                <c:pt idx="117">
                  <c:v>0.42581147791130219</c:v>
                </c:pt>
                <c:pt idx="118">
                  <c:v>0.85889297097355455</c:v>
                </c:pt>
                <c:pt idx="119">
                  <c:v>0.53714278344164479</c:v>
                </c:pt>
                <c:pt idx="120">
                  <c:v>0.51537087421019112</c:v>
                </c:pt>
                <c:pt idx="121">
                  <c:v>0.51125110718906053</c:v>
                </c:pt>
                <c:pt idx="122">
                  <c:v>3.4667914486763429E-2</c:v>
                </c:pt>
                <c:pt idx="123">
                  <c:v>0.35268546996175559</c:v>
                </c:pt>
                <c:pt idx="124">
                  <c:v>0.11627432604262919</c:v>
                </c:pt>
                <c:pt idx="125">
                  <c:v>8.6493038213117004E-2</c:v>
                </c:pt>
                <c:pt idx="126">
                  <c:v>-0.15153174393603633</c:v>
                </c:pt>
                <c:pt idx="127">
                  <c:v>-9.9761244690887846E-2</c:v>
                </c:pt>
                <c:pt idx="128">
                  <c:v>5.4945887346331788E-2</c:v>
                </c:pt>
                <c:pt idx="129">
                  <c:v>-1.5008480542110547E-2</c:v>
                </c:pt>
                <c:pt idx="130">
                  <c:v>0.33133094537992253</c:v>
                </c:pt>
                <c:pt idx="131">
                  <c:v>0.43313480426757056</c:v>
                </c:pt>
                <c:pt idx="132">
                  <c:v>0.22575143005102344</c:v>
                </c:pt>
                <c:pt idx="133">
                  <c:v>0.33064113339119294</c:v>
                </c:pt>
                <c:pt idx="134">
                  <c:v>0.58679548235303047</c:v>
                </c:pt>
                <c:pt idx="135">
                  <c:v>0.67138070079339829</c:v>
                </c:pt>
                <c:pt idx="136">
                  <c:v>0.60597510273322264</c:v>
                </c:pt>
                <c:pt idx="137">
                  <c:v>0.96673356279546618</c:v>
                </c:pt>
                <c:pt idx="138">
                  <c:v>0.58878609391040171</c:v>
                </c:pt>
                <c:pt idx="139">
                  <c:v>0.64960696656489247</c:v>
                </c:pt>
                <c:pt idx="140">
                  <c:v>0.34644903253356168</c:v>
                </c:pt>
                <c:pt idx="141">
                  <c:v>0.67839006651022626</c:v>
                </c:pt>
                <c:pt idx="142">
                  <c:v>0.87650903776935363</c:v>
                </c:pt>
                <c:pt idx="143">
                  <c:v>0.8361596494662622</c:v>
                </c:pt>
                <c:pt idx="144">
                  <c:v>1.1820835963352905</c:v>
                </c:pt>
                <c:pt idx="145">
                  <c:v>1.2903338075836326</c:v>
                </c:pt>
                <c:pt idx="146">
                  <c:v>1.5981973079132046</c:v>
                </c:pt>
                <c:pt idx="147">
                  <c:v>1.5791392031754012</c:v>
                </c:pt>
                <c:pt idx="148">
                  <c:v>1.3608741847366652</c:v>
                </c:pt>
                <c:pt idx="149">
                  <c:v>1.0906059617959609</c:v>
                </c:pt>
                <c:pt idx="150">
                  <c:v>1.1149756304634175</c:v>
                </c:pt>
                <c:pt idx="151">
                  <c:v>0.99108166416752397</c:v>
                </c:pt>
                <c:pt idx="152">
                  <c:v>0.82658271395611282</c:v>
                </c:pt>
                <c:pt idx="153">
                  <c:v>0.94468192903438042</c:v>
                </c:pt>
                <c:pt idx="154">
                  <c:v>0.81212595611732874</c:v>
                </c:pt>
                <c:pt idx="155">
                  <c:v>0.85756010335197375</c:v>
                </c:pt>
                <c:pt idx="156">
                  <c:v>0.75826723113818306</c:v>
                </c:pt>
                <c:pt idx="157">
                  <c:v>0.71460447247061898</c:v>
                </c:pt>
                <c:pt idx="158">
                  <c:v>0.64377652316333422</c:v>
                </c:pt>
                <c:pt idx="159">
                  <c:v>0.6532357641739005</c:v>
                </c:pt>
                <c:pt idx="160">
                  <c:v>1.3763828010710195</c:v>
                </c:pt>
                <c:pt idx="161">
                  <c:v>1.0803733969454683</c:v>
                </c:pt>
                <c:pt idx="162">
                  <c:v>1.0238665278283701</c:v>
                </c:pt>
                <c:pt idx="163">
                  <c:v>0.9667918477387818</c:v>
                </c:pt>
                <c:pt idx="164">
                  <c:v>0.31600485762368524</c:v>
                </c:pt>
                <c:pt idx="165">
                  <c:v>0.15681973908330576</c:v>
                </c:pt>
                <c:pt idx="166">
                  <c:v>-9.1851393380937923E-2</c:v>
                </c:pt>
                <c:pt idx="167">
                  <c:v>0.10832377710519843</c:v>
                </c:pt>
                <c:pt idx="168">
                  <c:v>1.6044436947347827E-2</c:v>
                </c:pt>
                <c:pt idx="169">
                  <c:v>7.6421463527984498E-2</c:v>
                </c:pt>
                <c:pt idx="170">
                  <c:v>-6.0532179667825016E-2</c:v>
                </c:pt>
                <c:pt idx="171">
                  <c:v>0.12324102449502417</c:v>
                </c:pt>
                <c:pt idx="172">
                  <c:v>8.7626662515445347E-2</c:v>
                </c:pt>
                <c:pt idx="173">
                  <c:v>0.23245985089645452</c:v>
                </c:pt>
                <c:pt idx="174">
                  <c:v>0.25023908327195504</c:v>
                </c:pt>
                <c:pt idx="175">
                  <c:v>0.34222120810883355</c:v>
                </c:pt>
                <c:pt idx="176">
                  <c:v>0.60907134458717782</c:v>
                </c:pt>
                <c:pt idx="177">
                  <c:v>0.37200992169659231</c:v>
                </c:pt>
                <c:pt idx="178">
                  <c:v>0.41736767780050882</c:v>
                </c:pt>
                <c:pt idx="179">
                  <c:v>0.54705813497259215</c:v>
                </c:pt>
                <c:pt idx="180">
                  <c:v>-7.3001778702491485E-2</c:v>
                </c:pt>
                <c:pt idx="181">
                  <c:v>0.11600304802989762</c:v>
                </c:pt>
                <c:pt idx="182">
                  <c:v>0.33536168588917847</c:v>
                </c:pt>
                <c:pt idx="183">
                  <c:v>0.32918338331427754</c:v>
                </c:pt>
                <c:pt idx="184">
                  <c:v>0.78820085704736353</c:v>
                </c:pt>
                <c:pt idx="185">
                  <c:v>1.149198617237726</c:v>
                </c:pt>
                <c:pt idx="186">
                  <c:v>1.5425555797250163</c:v>
                </c:pt>
                <c:pt idx="187">
                  <c:v>1.2484838766054656</c:v>
                </c:pt>
                <c:pt idx="188">
                  <c:v>1.6624572629775241</c:v>
                </c:pt>
                <c:pt idx="189">
                  <c:v>1.6497523118079389</c:v>
                </c:pt>
                <c:pt idx="190">
                  <c:v>1.7195910952771556</c:v>
                </c:pt>
                <c:pt idx="191">
                  <c:v>1.8985605679762636</c:v>
                </c:pt>
                <c:pt idx="192">
                  <c:v>1.8859849706435863</c:v>
                </c:pt>
                <c:pt idx="193">
                  <c:v>1.8918538706563002</c:v>
                </c:pt>
                <c:pt idx="194">
                  <c:v>1.8979859893254782</c:v>
                </c:pt>
                <c:pt idx="195">
                  <c:v>2.0444983777362968</c:v>
                </c:pt>
                <c:pt idx="196">
                  <c:v>1.7448749950200622</c:v>
                </c:pt>
                <c:pt idx="197">
                  <c:v>2.047836759675167</c:v>
                </c:pt>
                <c:pt idx="198">
                  <c:v>2.0982147224250909</c:v>
                </c:pt>
                <c:pt idx="199">
                  <c:v>2.2335319582909139</c:v>
                </c:pt>
                <c:pt idx="200">
                  <c:v>2.6336633211442164</c:v>
                </c:pt>
                <c:pt idx="201">
                  <c:v>2.4391089289123928</c:v>
                </c:pt>
                <c:pt idx="202">
                  <c:v>2.2908721789445456</c:v>
                </c:pt>
                <c:pt idx="203">
                  <c:v>2.2949518484453302</c:v>
                </c:pt>
                <c:pt idx="204">
                  <c:v>2.2383119934648743</c:v>
                </c:pt>
                <c:pt idx="205">
                  <c:v>2.2546858802160124</c:v>
                </c:pt>
                <c:pt idx="206">
                  <c:v>2.2642117052706459</c:v>
                </c:pt>
                <c:pt idx="207">
                  <c:v>2.267562532296052</c:v>
                </c:pt>
                <c:pt idx="208">
                  <c:v>2.0015791652815533</c:v>
                </c:pt>
                <c:pt idx="209">
                  <c:v>2.2504622938461947</c:v>
                </c:pt>
                <c:pt idx="210">
                  <c:v>2.3591525842176453</c:v>
                </c:pt>
                <c:pt idx="211">
                  <c:v>2.1575441191230409</c:v>
                </c:pt>
                <c:pt idx="212">
                  <c:v>2.2053598367512164</c:v>
                </c:pt>
                <c:pt idx="213">
                  <c:v>2.0171269415975539</c:v>
                </c:pt>
                <c:pt idx="214">
                  <c:v>2.0263985861237686</c:v>
                </c:pt>
                <c:pt idx="215">
                  <c:v>1.7012466066757113</c:v>
                </c:pt>
                <c:pt idx="216">
                  <c:v>1.7939738501107179</c:v>
                </c:pt>
                <c:pt idx="217">
                  <c:v>1.4427615146139972</c:v>
                </c:pt>
                <c:pt idx="218">
                  <c:v>1.25559202316578</c:v>
                </c:pt>
                <c:pt idx="219">
                  <c:v>1.1186878337181894</c:v>
                </c:pt>
                <c:pt idx="220">
                  <c:v>0.76435474312306562</c:v>
                </c:pt>
                <c:pt idx="221">
                  <c:v>0.75370518823158839</c:v>
                </c:pt>
                <c:pt idx="222">
                  <c:v>0.69667586812016935</c:v>
                </c:pt>
                <c:pt idx="223">
                  <c:v>0.81957051217292298</c:v>
                </c:pt>
                <c:pt idx="224">
                  <c:v>0.55307439370269385</c:v>
                </c:pt>
                <c:pt idx="225">
                  <c:v>0.33320051802996159</c:v>
                </c:pt>
                <c:pt idx="226">
                  <c:v>0.18303327842081901</c:v>
                </c:pt>
                <c:pt idx="227">
                  <c:v>0.28723943055584794</c:v>
                </c:pt>
                <c:pt idx="228">
                  <c:v>0.53224950575498153</c:v>
                </c:pt>
                <c:pt idx="229">
                  <c:v>0.77288446390320265</c:v>
                </c:pt>
                <c:pt idx="230">
                  <c:v>0.64889562628971531</c:v>
                </c:pt>
                <c:pt idx="231">
                  <c:v>0.62206443265208844</c:v>
                </c:pt>
                <c:pt idx="232">
                  <c:v>0.36821192292457378</c:v>
                </c:pt>
                <c:pt idx="233">
                  <c:v>0.24750810924754232</c:v>
                </c:pt>
                <c:pt idx="234">
                  <c:v>0.29029393479367027</c:v>
                </c:pt>
                <c:pt idx="235">
                  <c:v>0.30293866062023395</c:v>
                </c:pt>
                <c:pt idx="236">
                  <c:v>8.4068749588120092E-2</c:v>
                </c:pt>
                <c:pt idx="237">
                  <c:v>0.18869454346660247</c:v>
                </c:pt>
                <c:pt idx="238">
                  <c:v>0.30732832296926105</c:v>
                </c:pt>
                <c:pt idx="239">
                  <c:v>0.36073097236826179</c:v>
                </c:pt>
                <c:pt idx="240">
                  <c:v>0.60308193087429296</c:v>
                </c:pt>
                <c:pt idx="241">
                  <c:v>0.69608751861947549</c:v>
                </c:pt>
                <c:pt idx="242">
                  <c:v>0.62590578127458818</c:v>
                </c:pt>
                <c:pt idx="243">
                  <c:v>0.47284293181452186</c:v>
                </c:pt>
                <c:pt idx="244">
                  <c:v>0.64497821350640983</c:v>
                </c:pt>
                <c:pt idx="245">
                  <c:v>0.63627900876643217</c:v>
                </c:pt>
                <c:pt idx="246">
                  <c:v>0.61770357829581057</c:v>
                </c:pt>
                <c:pt idx="247">
                  <c:v>0.71174875449396136</c:v>
                </c:pt>
                <c:pt idx="248">
                  <c:v>0.32822589997881391</c:v>
                </c:pt>
                <c:pt idx="249">
                  <c:v>-5.055071710335768E-3</c:v>
                </c:pt>
                <c:pt idx="250">
                  <c:v>0.10372230505067334</c:v>
                </c:pt>
                <c:pt idx="251">
                  <c:v>-3.1689453768455347E-2</c:v>
                </c:pt>
                <c:pt idx="252">
                  <c:v>0.15449582673750495</c:v>
                </c:pt>
                <c:pt idx="253">
                  <c:v>0.4404372875678636</c:v>
                </c:pt>
                <c:pt idx="254">
                  <c:v>0.37308183705929332</c:v>
                </c:pt>
                <c:pt idx="255">
                  <c:v>0.34229414666027136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30688"/>
        <c:axId val="78932224"/>
      </c:lineChart>
      <c:dateAx>
        <c:axId val="789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2224"/>
        <c:crosses val="autoZero"/>
        <c:auto val="0"/>
        <c:lblOffset val="100"/>
        <c:baseTimeUnit val="days"/>
        <c:majorUnit val="40"/>
      </c:dateAx>
      <c:valAx>
        <c:axId val="7893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Share of Employment at Young Firms (&lt;5 years old)</a:t>
            </a:r>
          </a:p>
        </c:rich>
      </c:tx>
      <c:layout>
        <c:manualLayout>
          <c:xMode val="edge"/>
          <c:yMode val="edge"/>
          <c:x val="0.24974185657469111"/>
          <c:y val="0.103095652096353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[Young_share_1981_2013.xlsx]Sheet1!$B$1</c:f>
              <c:strCache>
                <c:ptCount val="1"/>
                <c:pt idx="0">
                  <c:v>Share_Young*100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xVal>
            <c:numRef>
              <c:f>[Young_share_1981_2013.xlsx]Sheet1!$A$2:$A$34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</c:numCache>
            </c:numRef>
          </c:xVal>
          <c:yVal>
            <c:numRef>
              <c:f>[Young_share_1981_2013.xlsx]Sheet1!$B$2:$B$34</c:f>
              <c:numCache>
                <c:formatCode>General</c:formatCode>
                <c:ptCount val="33"/>
                <c:pt idx="0">
                  <c:v>17.599417269229889</c:v>
                </c:pt>
                <c:pt idx="1">
                  <c:v>16.703908145427704</c:v>
                </c:pt>
                <c:pt idx="2">
                  <c:v>16.105794906616211</c:v>
                </c:pt>
                <c:pt idx="3">
                  <c:v>16.230432689189911</c:v>
                </c:pt>
                <c:pt idx="4">
                  <c:v>16.939979791641235</c:v>
                </c:pt>
                <c:pt idx="5">
                  <c:v>16.884167492389679</c:v>
                </c:pt>
                <c:pt idx="6">
                  <c:v>17.913073301315308</c:v>
                </c:pt>
                <c:pt idx="7">
                  <c:v>17.830681800842285</c:v>
                </c:pt>
                <c:pt idx="8">
                  <c:v>17.156738042831421</c:v>
                </c:pt>
                <c:pt idx="9">
                  <c:v>16.417522728443146</c:v>
                </c:pt>
                <c:pt idx="10">
                  <c:v>15.568475425243378</c:v>
                </c:pt>
                <c:pt idx="11">
                  <c:v>14.097176492214203</c:v>
                </c:pt>
                <c:pt idx="12">
                  <c:v>13.705816864967346</c:v>
                </c:pt>
                <c:pt idx="13">
                  <c:v>13.47385048866272</c:v>
                </c:pt>
                <c:pt idx="14">
                  <c:v>13.364014029502869</c:v>
                </c:pt>
                <c:pt idx="15">
                  <c:v>13.317731022834778</c:v>
                </c:pt>
                <c:pt idx="16">
                  <c:v>13.080845773220062</c:v>
                </c:pt>
                <c:pt idx="17">
                  <c:v>13.32644522190094</c:v>
                </c:pt>
                <c:pt idx="18">
                  <c:v>13.30973356962204</c:v>
                </c:pt>
                <c:pt idx="19">
                  <c:v>13.483138382434845</c:v>
                </c:pt>
                <c:pt idx="20">
                  <c:v>13.227422535419464</c:v>
                </c:pt>
                <c:pt idx="21">
                  <c:v>13.005076348781586</c:v>
                </c:pt>
                <c:pt idx="22">
                  <c:v>12.586410343647003</c:v>
                </c:pt>
                <c:pt idx="23">
                  <c:v>12.380288541316986</c:v>
                </c:pt>
                <c:pt idx="24">
                  <c:v>12.238691747188568</c:v>
                </c:pt>
                <c:pt idx="25">
                  <c:v>12.43521049618721</c:v>
                </c:pt>
                <c:pt idx="26">
                  <c:v>12.023770064115524</c:v>
                </c:pt>
                <c:pt idx="27">
                  <c:v>11.385232955217361</c:v>
                </c:pt>
                <c:pt idx="28">
                  <c:v>10.620980709791183</c:v>
                </c:pt>
                <c:pt idx="29">
                  <c:v>10.045963525772095</c:v>
                </c:pt>
                <c:pt idx="30">
                  <c:v>9.4179056584835052</c:v>
                </c:pt>
                <c:pt idx="31">
                  <c:v>9.4628095626831055</c:v>
                </c:pt>
                <c:pt idx="32">
                  <c:v>9.1326229274272919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51936"/>
        <c:axId val="78953472"/>
      </c:scatterChart>
      <c:valAx>
        <c:axId val="78951936"/>
        <c:scaling>
          <c:orientation val="minMax"/>
          <c:max val="2014"/>
          <c:min val="198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53472"/>
        <c:crosses val="autoZero"/>
        <c:crossBetween val="midCat"/>
        <c:majorUnit val="5"/>
      </c:valAx>
      <c:valAx>
        <c:axId val="78953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51936"/>
        <c:crossesAt val="1978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 18-5.  Annual Growth Rate of Alternative Real Income</a:t>
            </a:r>
            <a:r>
              <a:rPr lang="en-US" baseline="0"/>
              <a:t> Concepts, </a:t>
            </a:r>
          </a:p>
          <a:p>
            <a:pPr>
              <a:defRPr/>
            </a:pPr>
            <a:r>
              <a:rPr lang="en-US" baseline="0"/>
              <a:t>Actual Outcomes 1920-2014 and Projected Values 2015-2040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5534558180227501E-2"/>
          <c:y val="0.13110061388761099"/>
          <c:w val="0.897821755613881"/>
          <c:h val="0.761486743196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'Data, T18-1,F 18-1'!$U$98</c:f>
              <c:strCache>
                <c:ptCount val="1"/>
                <c:pt idx="0">
                  <c:v>1920-2014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'Data, T18-1,F 18-1'!$T$99:$T$102</c:f>
              <c:strCache>
                <c:ptCount val="4"/>
                <c:pt idx="0">
                  <c:v>Output per Hour</c:v>
                </c:pt>
                <c:pt idx="1">
                  <c:v>Output per Person</c:v>
                </c:pt>
                <c:pt idx="2">
                  <c:v>Median Output per Person</c:v>
                </c:pt>
                <c:pt idx="3">
                  <c:v>Disposable Median Income Per Person</c:v>
                </c:pt>
              </c:strCache>
            </c:strRef>
          </c:cat>
          <c:val>
            <c:numRef>
              <c:f>'Data, T18-1,F 18-1'!$U$99:$U$102</c:f>
              <c:numCache>
                <c:formatCode>0.00</c:formatCode>
                <c:ptCount val="4"/>
                <c:pt idx="0">
                  <c:v>2.2582978723404254</c:v>
                </c:pt>
                <c:pt idx="1">
                  <c:v>2.1104255319148937</c:v>
                </c:pt>
                <c:pt idx="2">
                  <c:v>1.8244108384100481</c:v>
                </c:pt>
                <c:pt idx="3">
                  <c:v>1.6890916894738779</c:v>
                </c:pt>
              </c:numCache>
            </c:numRef>
          </c:val>
        </c:ser>
        <c:ser>
          <c:idx val="1"/>
          <c:order val="1"/>
          <c:tx>
            <c:strRef>
              <c:f>'Data, T18-1,F 18-1'!$V$98</c:f>
              <c:strCache>
                <c:ptCount val="1"/>
                <c:pt idx="0">
                  <c:v>2015-2040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'Data, T18-1,F 18-1'!$T$99:$T$102</c:f>
              <c:strCache>
                <c:ptCount val="4"/>
                <c:pt idx="0">
                  <c:v>Output per Hour</c:v>
                </c:pt>
                <c:pt idx="1">
                  <c:v>Output per Person</c:v>
                </c:pt>
                <c:pt idx="2">
                  <c:v>Median Output per Person</c:v>
                </c:pt>
                <c:pt idx="3">
                  <c:v>Disposable Median Income Per Person</c:v>
                </c:pt>
              </c:strCache>
            </c:strRef>
          </c:cat>
          <c:val>
            <c:numRef>
              <c:f>'Data, T18-1,F 18-1'!$V$99:$V$102</c:f>
              <c:numCache>
                <c:formatCode>0.00</c:formatCode>
                <c:ptCount val="4"/>
                <c:pt idx="0">
                  <c:v>1.2</c:v>
                </c:pt>
                <c:pt idx="1">
                  <c:v>0.8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26944"/>
        <c:axId val="158628480"/>
      </c:barChart>
      <c:catAx>
        <c:axId val="15862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58628480"/>
        <c:crosses val="autoZero"/>
        <c:auto val="1"/>
        <c:lblAlgn val="ctr"/>
        <c:lblOffset val="100"/>
        <c:noMultiLvlLbl val="0"/>
      </c:catAx>
      <c:valAx>
        <c:axId val="15862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Percent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5862694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9969155106575585"/>
          <c:y val="0.15038229833040698"/>
          <c:w val="0.12102273712589874"/>
          <c:h val="9.2677833160414058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0.26817</cdr:x>
      <cdr:y>0.36002</cdr:y>
    </cdr:from>
    <cdr:to>
      <cdr:x>0.42263</cdr:x>
      <cdr:y>0.42822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6910" y="2260392"/>
          <a:ext cx="1334469" cy="42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/>
            <a:t>New Firm Entry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0.12362</cdr:x>
      <cdr:y>0.15164</cdr:y>
    </cdr:from>
    <cdr:to>
      <cdr:x>0.18907</cdr:x>
      <cdr:y>0.21871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316" y="952500"/>
          <a:ext cx="566109" cy="421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2.26</a:t>
          </a:r>
        </a:p>
      </cdr:txBody>
    </cdr:sp>
  </cdr:relSizeAnchor>
  <cdr:relSizeAnchor xmlns:cdr="http://schemas.openxmlformats.org/drawingml/2006/chartDrawing">
    <cdr:from>
      <cdr:x>0.18699</cdr:x>
      <cdr:y>0.47068</cdr:y>
    </cdr:from>
    <cdr:to>
      <cdr:x>0.25348</cdr:x>
      <cdr:y>0.58107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7453" y="2956506"/>
          <a:ext cx="575094" cy="69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1.20</a:t>
          </a:r>
        </a:p>
      </cdr:txBody>
    </cdr:sp>
  </cdr:relSizeAnchor>
  <cdr:relSizeAnchor xmlns:cdr="http://schemas.openxmlformats.org/drawingml/2006/chartDrawing">
    <cdr:from>
      <cdr:x>0.0295</cdr:x>
      <cdr:y>0.9433</cdr:y>
    </cdr:from>
    <cdr:to>
      <cdr:x>0.32616</cdr:x>
      <cdr:y>0.99459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52889" y="5497233"/>
          <a:ext cx="2543159" cy="298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noAutofit/>
        </a:bodyPr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latin typeface="Calibri"/>
              <a:ea typeface="ＭＳ 明朝"/>
              <a:cs typeface="Times New Roman"/>
            </a:rPr>
            <a:t>Source: Data underlying</a:t>
          </a:r>
          <a:r>
            <a:rPr lang="en-US" sz="1200" baseline="0">
              <a:effectLst/>
              <a:latin typeface="Calibri"/>
              <a:ea typeface="ＭＳ 明朝"/>
              <a:cs typeface="Times New Roman"/>
            </a:rPr>
            <a:t> </a:t>
          </a:r>
          <a:r>
            <a:rPr lang="en-US" sz="1200">
              <a:effectLst/>
              <a:latin typeface="Calibri"/>
              <a:ea typeface="Times New Roman"/>
              <a:cs typeface="Times New Roman"/>
            </a:rPr>
            <a:t>Table 18-4.</a:t>
          </a:r>
          <a:endParaRPr lang="en-US" sz="1200">
            <a:effectLst/>
            <a:ea typeface="ＭＳ 明朝"/>
            <a:cs typeface="Times New Roman"/>
          </a:endParaRPr>
        </a:p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latin typeface="Calibri"/>
              <a:ea typeface="Times New Roman"/>
              <a:cs typeface="Times New Roman"/>
            </a:rPr>
            <a:t> </a:t>
          </a:r>
          <a:endParaRPr lang="en-US" sz="1200">
            <a:effectLst/>
            <a:ea typeface="ＭＳ 明朝"/>
            <a:cs typeface="Times New Roman"/>
          </a:endParaRPr>
        </a:p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latin typeface="Calibri"/>
              <a:ea typeface="Times New Roman"/>
              <a:cs typeface="Times New Roman"/>
            </a:rPr>
            <a:t> </a:t>
          </a:r>
          <a:endParaRPr lang="en-US" sz="1200">
            <a:effectLst/>
            <a:ea typeface="ＭＳ 明朝"/>
            <a:cs typeface="Times New Roman"/>
          </a:endParaRPr>
        </a:p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ea typeface="ＭＳ 明朝"/>
              <a:cs typeface="Times New Roman"/>
            </a:rPr>
            <a:t> </a:t>
          </a:r>
        </a:p>
      </cdr:txBody>
    </cdr:sp>
  </cdr:relSizeAnchor>
  <cdr:relSizeAnchor xmlns:cdr="http://schemas.openxmlformats.org/drawingml/2006/chartDrawing">
    <cdr:from>
      <cdr:x>0.34698</cdr:x>
      <cdr:y>0.19325</cdr:y>
    </cdr:from>
    <cdr:to>
      <cdr:x>0.41243</cdr:x>
      <cdr:y>0.26445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01275" y="1213871"/>
          <a:ext cx="566108" cy="44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2.11</a:t>
          </a:r>
        </a:p>
      </cdr:txBody>
    </cdr:sp>
  </cdr:relSizeAnchor>
  <cdr:relSizeAnchor xmlns:cdr="http://schemas.openxmlformats.org/drawingml/2006/chartDrawing">
    <cdr:from>
      <cdr:x>0.57357</cdr:x>
      <cdr:y>0.28112</cdr:y>
    </cdr:from>
    <cdr:to>
      <cdr:x>0.63682</cdr:x>
      <cdr:y>0.35232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61262" y="1765813"/>
          <a:ext cx="547063" cy="44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1.82</a:t>
          </a:r>
        </a:p>
      </cdr:txBody>
    </cdr:sp>
  </cdr:relSizeAnchor>
  <cdr:relSizeAnchor xmlns:cdr="http://schemas.openxmlformats.org/drawingml/2006/chartDrawing">
    <cdr:from>
      <cdr:x>0.7968</cdr:x>
      <cdr:y>0.32906</cdr:y>
    </cdr:from>
    <cdr:to>
      <cdr:x>0.86121</cdr:x>
      <cdr:y>0.38923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92147" y="2066924"/>
          <a:ext cx="557122" cy="377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1.69</a:t>
          </a:r>
        </a:p>
      </cdr:txBody>
    </cdr:sp>
  </cdr:relSizeAnchor>
  <cdr:relSizeAnchor xmlns:cdr="http://schemas.openxmlformats.org/drawingml/2006/chartDrawing">
    <cdr:from>
      <cdr:x>0.40931</cdr:x>
      <cdr:y>0.59654</cdr:y>
    </cdr:from>
    <cdr:to>
      <cdr:x>0.47607</cdr:x>
      <cdr:y>0.70083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540425" y="3747099"/>
          <a:ext cx="577428" cy="655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0.80</a:t>
          </a:r>
        </a:p>
      </cdr:txBody>
    </cdr:sp>
  </cdr:relSizeAnchor>
  <cdr:relSizeAnchor xmlns:cdr="http://schemas.openxmlformats.org/drawingml/2006/chartDrawing">
    <cdr:from>
      <cdr:x>0.63474</cdr:x>
      <cdr:y>0.69954</cdr:y>
    </cdr:from>
    <cdr:to>
      <cdr:x>0.70187</cdr:x>
      <cdr:y>0.8344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90354" y="4394080"/>
          <a:ext cx="580632" cy="84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0.40</a:t>
          </a:r>
        </a:p>
      </cdr:txBody>
    </cdr:sp>
  </cdr:relSizeAnchor>
  <cdr:relSizeAnchor xmlns:cdr="http://schemas.openxmlformats.org/drawingml/2006/chartDrawing">
    <cdr:from>
      <cdr:x>0.86018</cdr:x>
      <cdr:y>0.74861</cdr:y>
    </cdr:from>
    <cdr:to>
      <cdr:x>0.92666</cdr:x>
      <cdr:y>0.859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440283" y="4702282"/>
          <a:ext cx="575094" cy="69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0.30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908A-462D-4602-BBA1-A03C9A970D26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73F3-5C7F-4723-9853-56BD172C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D9EA-8A25-9E4A-B7A0-7E6E4E5AD8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0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Source: 
U.S. Bureau of Labor Statistics
Release: 
Employment Situation
The series comes from the 'Current Population Survey (Household Survey)'The source code is: LNS11300000
U.S. Bureau of Labor Statistics, 
      Civilian Labor Force Participation Rate [CIVPART], 
      retrieved from FRED, 
      Federal Reserve Bank of St. Louis; 
      https://fred.stlouisfed.org/series/CIVPART, 
      February 26, 2017.
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8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6A52-B951-4644-83A1-9619B619B6E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29E67.03A1A13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cQA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The Past and Future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of American Economic Growth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82000" cy="2438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Robert J. Gordon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The New School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New York City, April 25, 2017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4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2% Growth Path for Output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per Capita?  No Longer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0"/>
            <a:ext cx="8991600" cy="52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Sources of Slowdown:  Universal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vs. U.S. - Centric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Productivity Growth and Innovation</a:t>
            </a:r>
          </a:p>
          <a:p>
            <a:pPr lvl="1"/>
            <a:r>
              <a:rPr lang="en-US" b="1" dirty="0" smtClean="0"/>
              <a:t>Shared by all nations in developed world</a:t>
            </a:r>
          </a:p>
          <a:p>
            <a:pPr lvl="1"/>
            <a:r>
              <a:rPr lang="en-US" b="1" dirty="0" smtClean="0"/>
              <a:t>No mention here of catching-up process in emerging nations</a:t>
            </a:r>
          </a:p>
          <a:p>
            <a:r>
              <a:rPr lang="en-US" b="1" dirty="0" smtClean="0"/>
              <a:t>Headwinds:  U. S. Falling Behind</a:t>
            </a:r>
          </a:p>
          <a:p>
            <a:pPr lvl="1"/>
            <a:r>
              <a:rPr lang="en-US" b="1" dirty="0" smtClean="0"/>
              <a:t>Education</a:t>
            </a:r>
          </a:p>
          <a:p>
            <a:pPr lvl="1"/>
            <a:r>
              <a:rPr lang="en-US" b="1" dirty="0" smtClean="0"/>
              <a:t>Inequality</a:t>
            </a:r>
          </a:p>
          <a:p>
            <a:pPr lvl="1"/>
            <a:r>
              <a:rPr lang="en-US" b="1" dirty="0" smtClean="0"/>
              <a:t>Socioeconomic and welfare state issues</a:t>
            </a:r>
          </a:p>
          <a:p>
            <a:pPr lvl="2"/>
            <a:r>
              <a:rPr lang="en-US" b="1" dirty="0" smtClean="0"/>
              <a:t>Job loss, decline of marriage, single-family homes</a:t>
            </a:r>
          </a:p>
          <a:p>
            <a:pPr lvl="2"/>
            <a:r>
              <a:rPr lang="en-US" b="1" dirty="0" smtClean="0"/>
              <a:t>Life expectancy, mortality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25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U.S. vs. Western Europe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839200" cy="5410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9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U. S. vs. Developed Asia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181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92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Slowing Productivity Growth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Reflects a Smaller Impact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Innovation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best organizing principle to think about innovation is to distinguish among the industrial revolutions (IR #1, IR #2, IR #3).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The 1</a:t>
            </a:r>
            <a:r>
              <a:rPr lang="en-US" b="1" i="1" baseline="30000" dirty="0">
                <a:solidFill>
                  <a:srgbClr val="C00000"/>
                </a:solidFill>
              </a:rPr>
              <a:t>st</a:t>
            </a:r>
            <a:r>
              <a:rPr lang="en-US" b="1" i="1" dirty="0">
                <a:solidFill>
                  <a:srgbClr val="C00000"/>
                </a:solidFill>
              </a:rPr>
              <a:t> IR occurred 1770-1840, continued impact through 1900</a:t>
            </a:r>
          </a:p>
          <a:p>
            <a:pPr marL="742950" lvl="2" indent="-342900"/>
            <a:r>
              <a:rPr lang="en-US" sz="2800" b="1" dirty="0"/>
              <a:t>Steam engine, railroad, </a:t>
            </a:r>
            <a:r>
              <a:rPr lang="en-US" sz="2800" b="1" dirty="0" smtClean="0"/>
              <a:t>steamships</a:t>
            </a:r>
          </a:p>
          <a:p>
            <a:pPr marL="742950" lvl="2" indent="-342900"/>
            <a:r>
              <a:rPr lang="en-US" sz="2800" b="1" dirty="0" smtClean="0"/>
              <a:t>Cotton spinning and weaving</a:t>
            </a:r>
          </a:p>
          <a:p>
            <a:pPr marL="742950" lvl="2" indent="-342900"/>
            <a:r>
              <a:rPr lang="en-US" sz="2800" b="1" dirty="0" smtClean="0"/>
              <a:t>Transition from wood to steel</a:t>
            </a:r>
            <a:endParaRPr lang="en-US" sz="2800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25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Second Industrial Revolution:       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Six </a:t>
            </a:r>
            <a:r>
              <a:rPr lang="en-US" b="1" dirty="0" smtClean="0">
                <a:solidFill>
                  <a:srgbClr val="C00000"/>
                </a:solidFill>
              </a:rPr>
              <a:t>Dimensions of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Electricity:  </a:t>
            </a:r>
            <a:r>
              <a:rPr lang="en-US" sz="3200" b="1" dirty="0" smtClean="0"/>
              <a:t>Light, power, elevators, streetcars, subways, fixed and portable electric machines, kitchen appliances, air conditioning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Motor Vehicles:  </a:t>
            </a:r>
            <a:r>
              <a:rPr lang="en-US" sz="3200" b="1" dirty="0" smtClean="0"/>
              <a:t>Cars and trucks replace horses, personal </a:t>
            </a:r>
            <a:r>
              <a:rPr lang="en-US" sz="3200" b="1" dirty="0" smtClean="0"/>
              <a:t>travel, commercial </a:t>
            </a:r>
            <a:r>
              <a:rPr lang="en-US" sz="3200" b="1" dirty="0" smtClean="0"/>
              <a:t>air </a:t>
            </a:r>
            <a:r>
              <a:rPr lang="en-US" sz="3200" b="1" dirty="0" smtClean="0"/>
              <a:t>transport</a:t>
            </a:r>
            <a:endParaRPr lang="en-US" sz="3200" b="1" dirty="0" smtClean="0"/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Running water and sewers:  </a:t>
            </a:r>
            <a:r>
              <a:rPr lang="en-US" sz="3200" b="1" dirty="0" smtClean="0"/>
              <a:t> </a:t>
            </a:r>
            <a:r>
              <a:rPr lang="en-US" sz="3200" b="1" dirty="0" smtClean="0"/>
              <a:t>Female liberation</a:t>
            </a:r>
            <a:r>
              <a:rPr lang="en-US" sz="3200" b="1" dirty="0" smtClean="0"/>
              <a:t>, conquest of infant mortality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Info/Communication/Entertainment.  </a:t>
            </a:r>
            <a:r>
              <a:rPr lang="en-US" sz="3200" b="1" dirty="0" smtClean="0"/>
              <a:t>Newspapers, telephone, phonograph, radio, motion </a:t>
            </a:r>
            <a:r>
              <a:rPr lang="en-US" sz="3200" b="1" dirty="0" smtClean="0"/>
              <a:t>pictures, TV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Chemicals.  </a:t>
            </a:r>
            <a:r>
              <a:rPr lang="en-US" sz="3200" b="1" dirty="0" smtClean="0"/>
              <a:t>Plastics, antibiotics, modern medicine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Change in working conditions:  </a:t>
            </a:r>
            <a:r>
              <a:rPr lang="en-US" sz="3200" b="1" dirty="0" smtClean="0"/>
              <a:t>from hot and dirty agriculture and industry to air-conditioned offices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1" indent="-342900"/>
            <a:endParaRPr lang="en-US" sz="3200" b="1" dirty="0" smtClean="0"/>
          </a:p>
          <a:p>
            <a:pPr marL="342900" lvl="1" indent="-342900"/>
            <a:endParaRPr lang="en-US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All the Transitions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That Could Only Happen Once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Mainly Rural 1870 =&gt; Mainly Urban 1950</a:t>
            </a:r>
          </a:p>
          <a:p>
            <a:r>
              <a:rPr lang="en-US" b="1" dirty="0" smtClean="0"/>
              <a:t>Light:  Polluting Flames to Instant On-Off</a:t>
            </a:r>
          </a:p>
          <a:p>
            <a:r>
              <a:rPr lang="en-US" b="1" dirty="0" smtClean="0"/>
              <a:t>Speed:  “Hoof &amp; Sail” =&gt; Boeing 707</a:t>
            </a:r>
          </a:p>
          <a:p>
            <a:r>
              <a:rPr lang="en-US" b="1" dirty="0" smtClean="0"/>
              <a:t>Inside Temperature:  From Cold and Hot =&gt;&gt; Central Heating and Air Conditioning</a:t>
            </a:r>
          </a:p>
          <a:p>
            <a:r>
              <a:rPr lang="en-US" b="1" dirty="0" smtClean="0"/>
              <a:t>Instantaneous Communication:  telegraph, telephone, radio, television</a:t>
            </a:r>
          </a:p>
          <a:p>
            <a:r>
              <a:rPr lang="en-US" b="1" dirty="0" smtClean="0"/>
              <a:t>Bathrooms and running water</a:t>
            </a:r>
          </a:p>
          <a:p>
            <a:r>
              <a:rPr lang="en-US" b="1" dirty="0" smtClean="0"/>
              <a:t>Life expectancy improved twice as fast 1900-1950 as 1950-2000</a:t>
            </a:r>
          </a:p>
        </p:txBody>
      </p:sp>
    </p:spTree>
    <p:extLst>
      <p:ext uri="{BB962C8B-B14F-4D97-AF65-F5344CB8AC3E}">
        <p14:creationId xmlns:p14="http://schemas.microsoft.com/office/powerpoint/2010/main" val="29855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Third Industrial Revolution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Since 1960 the “EICT” Revolution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Entertainment:  the evolution of TV from color to time-shifting and streaming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Information Tech – the evolution from mainframes to PCs, the web, and e-commerce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Communications:  mobile phones, smart phones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Productivity enhancers:   ATM, bar-code scanning, fast credit card authorization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680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Retrospectives on the Revolutionary Century, 1870-1970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400050" lvl="1" indent="-400050"/>
            <a:r>
              <a:rPr lang="en-US" sz="4000" b="1" dirty="0" smtClean="0"/>
              <a:t>Looking Back at 1867 from 1927</a:t>
            </a:r>
          </a:p>
          <a:p>
            <a:pPr marL="0" indent="-400050"/>
            <a:r>
              <a:rPr lang="en-US" sz="4400" b="1" dirty="0" smtClean="0"/>
              <a:t>Most </a:t>
            </a:r>
            <a:r>
              <a:rPr lang="en-US" sz="4400" b="1" dirty="0"/>
              <a:t>of the progress had been made by </a:t>
            </a:r>
            <a:r>
              <a:rPr lang="en-US" sz="4400" b="1" dirty="0" smtClean="0"/>
              <a:t>1939</a:t>
            </a:r>
            <a:endParaRPr lang="en-US" sz="4400" b="1" dirty="0" smtClean="0"/>
          </a:p>
          <a:p>
            <a:pPr marL="400050" lvl="1" indent="-400050"/>
            <a:r>
              <a:rPr lang="en-US" sz="4000" b="1" dirty="0" smtClean="0"/>
              <a:t>Looking Ahead to 2000 from 1939</a:t>
            </a:r>
          </a:p>
          <a:p>
            <a:pPr marL="400050" lvl="1" indent="-400050"/>
            <a:r>
              <a:rPr lang="en-US" sz="4000" b="1" dirty="0" smtClean="0"/>
              <a:t>Looking Ahead to 1939 from 1878</a:t>
            </a:r>
          </a:p>
          <a:p>
            <a:pPr marL="0" indent="0">
              <a:buNone/>
            </a:pPr>
            <a:r>
              <a:rPr lang="en-US" sz="3600" b="1" dirty="0" smtClean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8687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Three Eras of Productivity Growth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4152"/>
            <a:ext cx="8686800" cy="56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Why We All </a:t>
            </a:r>
            <a:r>
              <a:rPr lang="en-US" b="1" dirty="0" smtClean="0">
                <a:solidFill>
                  <a:srgbClr val="C00000"/>
                </a:solidFill>
              </a:rPr>
              <a:t>Should Care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About Economic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Faster economic growth means faster growth of consumption</a:t>
            </a:r>
          </a:p>
          <a:p>
            <a:pPr lvl="1"/>
            <a:r>
              <a:rPr lang="en-US" b="1" dirty="0" smtClean="0"/>
              <a:t>Auto sales will be higher, e-commerce grow faster</a:t>
            </a:r>
            <a:endParaRPr lang="en-US" b="1" dirty="0" smtClean="0"/>
          </a:p>
          <a:p>
            <a:pPr lvl="1"/>
            <a:r>
              <a:rPr lang="en-US" b="1" dirty="0" smtClean="0"/>
              <a:t>Fewer bricks &amp; mortar stores will be closed</a:t>
            </a:r>
          </a:p>
          <a:p>
            <a:r>
              <a:rPr lang="en-US" sz="4000" b="1" dirty="0" smtClean="0"/>
              <a:t>Faster growth means more investment</a:t>
            </a:r>
          </a:p>
          <a:p>
            <a:r>
              <a:rPr lang="en-US" sz="4000" b="1" dirty="0" smtClean="0"/>
              <a:t>More output means more jobs</a:t>
            </a:r>
          </a:p>
          <a:p>
            <a:pPr lvl="1"/>
            <a:r>
              <a:rPr lang="en-US" sz="3600" b="1" dirty="0" smtClean="0"/>
              <a:t>A lower unemployment rate</a:t>
            </a:r>
          </a:p>
          <a:p>
            <a:pPr lvl="1"/>
            <a:r>
              <a:rPr lang="en-US" sz="3600" b="1" dirty="0" smtClean="0"/>
              <a:t>More people pulled into the labor force</a:t>
            </a:r>
          </a:p>
          <a:p>
            <a:pPr lvl="1"/>
            <a:r>
              <a:rPr lang="en-US" sz="3600" b="1" dirty="0" smtClean="0"/>
              <a:t>More forced part-time get full-time jobs</a:t>
            </a:r>
          </a:p>
          <a:p>
            <a:pPr lvl="1"/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1902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Three Eras of TFP Growth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10599" cy="56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Happened to Make Productivity Growth So Rapid </a:t>
            </a:r>
            <a:r>
              <a:rPr lang="en-US" b="1" dirty="0" smtClean="0">
                <a:solidFill>
                  <a:srgbClr val="C00000"/>
                </a:solidFill>
              </a:rPr>
              <a:t>before 1970?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The 2</a:t>
            </a:r>
            <a:r>
              <a:rPr lang="en-US" sz="3600" b="1" i="1" baseline="30000" dirty="0" smtClean="0">
                <a:solidFill>
                  <a:srgbClr val="C00000"/>
                </a:solidFill>
              </a:rPr>
              <a:t>nd</a:t>
            </a:r>
            <a:r>
              <a:rPr lang="en-US" sz="3600" b="1" i="1" dirty="0" smtClean="0">
                <a:solidFill>
                  <a:srgbClr val="C00000"/>
                </a:solidFill>
              </a:rPr>
              <a:t> IR consisted of at least </a:t>
            </a:r>
            <a:r>
              <a:rPr lang="en-US" sz="3600" b="1" i="1" dirty="0" smtClean="0">
                <a:solidFill>
                  <a:srgbClr val="C00000"/>
                </a:solidFill>
              </a:rPr>
              <a:t>six </a:t>
            </a:r>
            <a:r>
              <a:rPr lang="en-US" sz="3600" b="1" i="1" dirty="0" smtClean="0">
                <a:solidFill>
                  <a:srgbClr val="C00000"/>
                </a:solidFill>
              </a:rPr>
              <a:t>dimensions of Great Inventions</a:t>
            </a:r>
          </a:p>
          <a:p>
            <a:pPr lvl="1"/>
            <a:r>
              <a:rPr lang="en-US" sz="2800" b="1" dirty="0" smtClean="0"/>
              <a:t>Each </a:t>
            </a:r>
            <a:r>
              <a:rPr lang="en-US" sz="2800" b="1" dirty="0"/>
              <a:t>invention had spinoffs developed over </a:t>
            </a:r>
            <a:r>
              <a:rPr lang="en-US" sz="2800" b="1" dirty="0" smtClean="0"/>
              <a:t>1890-1970</a:t>
            </a:r>
            <a:endParaRPr lang="en-US" sz="2800" b="1" dirty="0" smtClean="0"/>
          </a:p>
          <a:p>
            <a:r>
              <a:rPr lang="en-US" sz="3600" b="1" dirty="0" smtClean="0">
                <a:solidFill>
                  <a:srgbClr val="C00000"/>
                </a:solidFill>
              </a:rPr>
              <a:t>In contrast the 3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3600" b="1" dirty="0" smtClean="0">
                <a:solidFill>
                  <a:srgbClr val="C00000"/>
                </a:solidFill>
              </a:rPr>
              <a:t> IR has been limited to one dimension, the ICT </a:t>
            </a:r>
            <a:r>
              <a:rPr lang="en-US" sz="3600" b="1" dirty="0" smtClean="0">
                <a:solidFill>
                  <a:srgbClr val="C00000"/>
                </a:solidFill>
              </a:rPr>
              <a:t>revolution</a:t>
            </a:r>
          </a:p>
          <a:p>
            <a:r>
              <a:rPr lang="en-US" sz="3600" b="1" dirty="0" smtClean="0"/>
              <a:t>The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IR altered every aspect of life for consumers and business, whereas the 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IR mainly mattered for business 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5624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TFP Growth 1952-2015,</a:t>
            </a:r>
            <a:br>
              <a:rPr lang="en-US" b="1" dirty="0" smtClean="0"/>
            </a:br>
            <a:r>
              <a:rPr lang="en-US" b="1" dirty="0" smtClean="0"/>
              <a:t>Five-Year Moving Average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5873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36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 #3 Has Failed the TFP Test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Failure #1:  TFP growth post-1970 barely 1/3 of 1920-70</a:t>
            </a:r>
          </a:p>
          <a:p>
            <a:r>
              <a:rPr lang="en-US" b="1" dirty="0" smtClean="0"/>
              <a:t>Failure #2:  IR #3 boosted TFP growth only briefly 1996-2004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STARTLING QUESTON:  HAS MOST OF THE PRODUCTIVITY IMPACT OF THE THIRD INDUSTRIAL REVOLUTION ALREADY HAPPENED?</a:t>
            </a:r>
          </a:p>
        </p:txBody>
      </p:sp>
    </p:spTree>
    <p:extLst>
      <p:ext uri="{BB962C8B-B14F-4D97-AF65-F5344CB8AC3E}">
        <p14:creationId xmlns:p14="http://schemas.microsoft.com/office/powerpoint/2010/main" val="3948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 #3 Changed Business Practices,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Pre-Internet Phase 1, 1970-1995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1970 mechanical calculators, repetitive retyping, file cards, filing cabinets</a:t>
            </a:r>
          </a:p>
          <a:p>
            <a:r>
              <a:rPr lang="en-US" b="1" dirty="0" smtClean="0"/>
              <a:t>1970s.  Memory typewriters, electronic calculators </a:t>
            </a:r>
          </a:p>
          <a:p>
            <a:r>
              <a:rPr lang="en-US" b="1" dirty="0" smtClean="0"/>
              <a:t>1980s.  PCs with word processing and spreadsheets </a:t>
            </a:r>
          </a:p>
          <a:p>
            <a:r>
              <a:rPr lang="en-US" b="1" dirty="0" smtClean="0"/>
              <a:t>Late 1980s, before the arrival of the internet.  </a:t>
            </a:r>
          </a:p>
          <a:p>
            <a:pPr lvl="1"/>
            <a:r>
              <a:rPr lang="en-US" b="1" dirty="0" smtClean="0"/>
              <a:t>E-mail, electronic catalogs, PCs connected inside firms, proprietary software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83333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Completing the Change,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1995-2005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Late 1990s.  The </a:t>
            </a:r>
            <a:r>
              <a:rPr lang="en-US" sz="4400" b="1" dirty="0"/>
              <a:t>web, search engines, </a:t>
            </a:r>
            <a:r>
              <a:rPr lang="en-US" sz="4400" b="1" dirty="0" smtClean="0"/>
              <a:t>e-commerce</a:t>
            </a:r>
          </a:p>
          <a:p>
            <a:r>
              <a:rPr lang="en-US" sz="4400" b="1" dirty="0" smtClean="0"/>
              <a:t>2000-05 </a:t>
            </a:r>
            <a:r>
              <a:rPr lang="en-US" sz="4400" b="1" dirty="0"/>
              <a:t>flat screens, </a:t>
            </a:r>
            <a:r>
              <a:rPr lang="en-US" sz="4400" b="1" dirty="0" smtClean="0"/>
              <a:t>airport check-in kiosks</a:t>
            </a:r>
          </a:p>
          <a:p>
            <a:r>
              <a:rPr lang="en-US" sz="4400" b="1" dirty="0" smtClean="0"/>
              <a:t>By 2005 the revolution in  business practices was almost over</a:t>
            </a:r>
          </a:p>
        </p:txBody>
      </p:sp>
    </p:spTree>
    <p:extLst>
      <p:ext uri="{BB962C8B-B14F-4D97-AF65-F5344CB8AC3E}">
        <p14:creationId xmlns:p14="http://schemas.microsoft.com/office/powerpoint/2010/main" val="324011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Paper to Electronic Catalogs,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 Transition Completed by 2005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Previous catalogs on cards or paper</a:t>
            </a:r>
          </a:p>
          <a:p>
            <a:pPr lvl="1"/>
            <a:r>
              <a:rPr lang="en-US" b="1" dirty="0" smtClean="0"/>
              <a:t>University and public libraries</a:t>
            </a:r>
          </a:p>
          <a:p>
            <a:pPr lvl="1"/>
            <a:r>
              <a:rPr lang="en-US" b="1" dirty="0" smtClean="0"/>
              <a:t>Parts departments at auto dealers</a:t>
            </a:r>
          </a:p>
          <a:p>
            <a:pPr lvl="1"/>
            <a:r>
              <a:rPr lang="en-US" b="1" dirty="0" smtClean="0"/>
              <a:t>Ordering items at hardware stores</a:t>
            </a:r>
          </a:p>
          <a:p>
            <a:pPr lvl="1"/>
            <a:r>
              <a:rPr lang="en-US" b="1" dirty="0" smtClean="0"/>
              <a:t>Selecting plants at nurseries/ garden </a:t>
            </a:r>
            <a:r>
              <a:rPr lang="en-US" b="1" dirty="0" smtClean="0"/>
              <a:t>shops</a:t>
            </a:r>
          </a:p>
          <a:p>
            <a:pPr lvl="1"/>
            <a:r>
              <a:rPr lang="en-US" b="1" dirty="0" smtClean="0"/>
              <a:t>Looking up flights in the </a:t>
            </a:r>
            <a:r>
              <a:rPr lang="en-US" b="1" i="1" dirty="0" smtClean="0"/>
              <a:t>Official Airline Guide</a:t>
            </a:r>
            <a:endParaRPr lang="en-US" b="1" dirty="0" smtClean="0"/>
          </a:p>
          <a:p>
            <a:r>
              <a:rPr lang="en-US" b="1" dirty="0" smtClean="0"/>
              <a:t>Electronic catalogs have in common</a:t>
            </a:r>
          </a:p>
          <a:p>
            <a:pPr lvl="1"/>
            <a:r>
              <a:rPr lang="en-US" b="1" dirty="0" smtClean="0"/>
              <a:t>Not only are items listed and pictured</a:t>
            </a:r>
          </a:p>
          <a:p>
            <a:pPr lvl="1"/>
            <a:r>
              <a:rPr lang="en-US" b="1" dirty="0" smtClean="0"/>
              <a:t>Available inventory, out-of-stock is indicated</a:t>
            </a:r>
          </a:p>
          <a:p>
            <a:pPr lvl="1"/>
            <a:r>
              <a:rPr lang="en-US" b="1" dirty="0" smtClean="0"/>
              <a:t>Same information available in multiple locations, including at home</a:t>
            </a:r>
          </a:p>
        </p:txBody>
      </p:sp>
    </p:spTree>
    <p:extLst>
      <p:ext uri="{BB962C8B-B14F-4D97-AF65-F5344CB8AC3E}">
        <p14:creationId xmlns:p14="http://schemas.microsoft.com/office/powerpoint/2010/main" val="8188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Summary:  Stasis Everywhere You Look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3726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Offices use desktop and laptop computers much as they did 10-15 years ago</a:t>
            </a:r>
          </a:p>
          <a:p>
            <a:r>
              <a:rPr lang="en-US" b="1" dirty="0" smtClean="0"/>
              <a:t>Other than e-Commerce, Stasis </a:t>
            </a:r>
            <a:r>
              <a:rPr lang="en-US" b="1" dirty="0" smtClean="0"/>
              <a:t>in </a:t>
            </a:r>
            <a:r>
              <a:rPr lang="en-US" b="1" dirty="0" smtClean="0"/>
              <a:t>Retailing:</a:t>
            </a:r>
          </a:p>
          <a:p>
            <a:pPr marL="0" indent="0">
              <a:buNone/>
            </a:pPr>
            <a:r>
              <a:rPr lang="en-US" b="1" dirty="0" smtClean="0"/>
              <a:t>	Shelves </a:t>
            </a:r>
            <a:r>
              <a:rPr lang="en-US" b="1" dirty="0" smtClean="0"/>
              <a:t>stocked by humans, meat sliced at </a:t>
            </a:r>
            <a:r>
              <a:rPr lang="en-US" b="1" dirty="0" smtClean="0"/>
              <a:t>	service </a:t>
            </a:r>
            <a:r>
              <a:rPr lang="en-US" b="1" dirty="0" smtClean="0"/>
              <a:t>counters, bar-code checkout</a:t>
            </a:r>
          </a:p>
          <a:p>
            <a:r>
              <a:rPr lang="en-US" b="1" dirty="0" smtClean="0"/>
              <a:t>Finance.  ATMs, billion-share days</a:t>
            </a:r>
          </a:p>
          <a:p>
            <a:r>
              <a:rPr lang="en-US" b="1" dirty="0" smtClean="0"/>
              <a:t>Medicine:  electronic medical records are here,  little change in what nurses and doctors do</a:t>
            </a:r>
          </a:p>
          <a:p>
            <a:r>
              <a:rPr lang="en-US" b="1" dirty="0" smtClean="0"/>
              <a:t>Higher Education:  cost inflation comes from rising ratio of administrative staff to instructional staff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0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Innovations Continue But How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Important Are They?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3-D Printing</a:t>
            </a:r>
          </a:p>
          <a:p>
            <a:pPr lvl="1"/>
            <a:r>
              <a:rPr lang="en-US" sz="3200" b="1" dirty="0" smtClean="0"/>
              <a:t>Greatly speeded up speed and efficiency of designing prototypes, not mass production</a:t>
            </a:r>
          </a:p>
          <a:p>
            <a:r>
              <a:rPr lang="en-US" b="1" dirty="0" smtClean="0"/>
              <a:t>Robots</a:t>
            </a:r>
          </a:p>
          <a:p>
            <a:pPr lvl="1"/>
            <a:r>
              <a:rPr lang="en-US" sz="3200" b="1" dirty="0" smtClean="0"/>
              <a:t>Robots date back to 1961, by mid-1990s were welding and painting auto bodies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Robot description from </a:t>
            </a:r>
            <a:r>
              <a:rPr lang="en-US" sz="3200" b="1" i="1" dirty="0" smtClean="0">
                <a:solidFill>
                  <a:srgbClr val="C00000"/>
                </a:solidFill>
              </a:rPr>
              <a:t>NYT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Innovations Continue But Are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Evolutionary Not Revolutionary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Driverless Cars and Trucks</a:t>
            </a:r>
          </a:p>
          <a:p>
            <a:pPr lvl="1"/>
            <a:r>
              <a:rPr lang="en-US" b="1" dirty="0" smtClean="0"/>
              <a:t>Truck drivers don’t just drive trucks, they unload them and stock the shelves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Consumer Reports</a:t>
            </a:r>
          </a:p>
          <a:p>
            <a:r>
              <a:rPr lang="en-US" b="1" dirty="0" smtClean="0"/>
              <a:t>Artificial Intelligence</a:t>
            </a:r>
          </a:p>
          <a:p>
            <a:pPr lvl="1"/>
            <a:r>
              <a:rPr lang="en-US" b="1" dirty="0" smtClean="0"/>
              <a:t>Predominant uses of big data are in marketing, zero-sum game</a:t>
            </a:r>
          </a:p>
          <a:p>
            <a:pPr lvl="1"/>
            <a:r>
              <a:rPr lang="en-US" b="1" dirty="0" smtClean="0"/>
              <a:t>Evolutionary change:  legal searches, radiology reading, voice recognition, language translation,</a:t>
            </a:r>
          </a:p>
          <a:p>
            <a:pPr marL="457200" lvl="1" indent="0">
              <a:buNone/>
            </a:pPr>
            <a:r>
              <a:rPr lang="en-US" b="1" dirty="0" smtClean="0"/>
              <a:t>   “</a:t>
            </a:r>
            <a:r>
              <a:rPr lang="en-US" b="1" dirty="0" err="1" smtClean="0"/>
              <a:t>Robo</a:t>
            </a:r>
            <a:r>
              <a:rPr lang="en-US" b="1" dirty="0" smtClean="0"/>
              <a:t>-advice”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How Big is the Impact?</a:t>
            </a:r>
          </a:p>
        </p:txBody>
      </p:sp>
    </p:spTree>
    <p:extLst>
      <p:ext uri="{BB962C8B-B14F-4D97-AF65-F5344CB8AC3E}">
        <p14:creationId xmlns:p14="http://schemas.microsoft.com/office/powerpoint/2010/main" val="473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2% Growth Path 2009-16: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Is It Sustainable?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Actual growth of 2% has been fed by employment growth of 1.5%</a:t>
            </a:r>
          </a:p>
          <a:p>
            <a:pPr lvl="1"/>
            <a:r>
              <a:rPr lang="en-US" b="1" dirty="0" smtClean="0"/>
              <a:t>Faster than population growth of 1.0%</a:t>
            </a:r>
            <a:endParaRPr lang="en-US" b="1" dirty="0" smtClean="0"/>
          </a:p>
          <a:p>
            <a:r>
              <a:rPr lang="en-US" sz="3600" b="1" dirty="0" smtClean="0"/>
              <a:t>Made possible by decline in unemployment rate from 10.0% in late 2009 to 4.5% today</a:t>
            </a:r>
          </a:p>
          <a:p>
            <a:r>
              <a:rPr lang="en-US" sz="3600" b="1" dirty="0" smtClean="0"/>
              <a:t>Unemployment can’t decline much further</a:t>
            </a:r>
          </a:p>
          <a:p>
            <a:pPr lvl="1"/>
            <a:r>
              <a:rPr lang="en-US" b="1" dirty="0" smtClean="0"/>
              <a:t>(3.9% reached 2000, 4.4% reached 2007)</a:t>
            </a:r>
          </a:p>
          <a:p>
            <a:r>
              <a:rPr lang="en-US" b="1" dirty="0" smtClean="0"/>
              <a:t>How rapidly can output grow at a constant unemployment rate?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79375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 “Bite-Back”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Some Innovations Have Adverse Consequences</a:t>
            </a:r>
          </a:p>
          <a:p>
            <a:r>
              <a:rPr lang="en-US" b="1" dirty="0" smtClean="0"/>
              <a:t>Auto deaths increased last year due to distracted driving due to smart phones</a:t>
            </a:r>
          </a:p>
          <a:p>
            <a:r>
              <a:rPr lang="en-US" b="1" dirty="0" smtClean="0"/>
              <a:t>Technology has brought viruses, hacking, and identity theft</a:t>
            </a:r>
          </a:p>
          <a:p>
            <a:r>
              <a:rPr lang="en-US" b="1" dirty="0" smtClean="0"/>
              <a:t>IT personnel in </a:t>
            </a:r>
            <a:r>
              <a:rPr lang="en-US" b="1" dirty="0" smtClean="0"/>
              <a:t>universities raises expenses, leading to tuition inflation</a:t>
            </a:r>
            <a:endParaRPr lang="en-US" b="1" dirty="0" smtClean="0"/>
          </a:p>
          <a:p>
            <a:r>
              <a:rPr lang="en-US" b="1" dirty="0" smtClean="0"/>
              <a:t>Clean-energy innovation a reaction to past pollution</a:t>
            </a:r>
          </a:p>
        </p:txBody>
      </p:sp>
    </p:spTree>
    <p:extLst>
      <p:ext uri="{BB962C8B-B14F-4D97-AF65-F5344CB8AC3E}">
        <p14:creationId xmlns:p14="http://schemas.microsoft.com/office/powerpoint/2010/main" val="7855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TFP Growth 1952-2015,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Five-Year Moving Average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81034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018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Declining Business “Dynamism” Measured by New Firm Entry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47205"/>
              </p:ext>
            </p:extLst>
          </p:nvPr>
        </p:nvGraphicFramePr>
        <p:xfrm>
          <a:off x="252211" y="990600"/>
          <a:ext cx="8639577" cy="557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9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Stagnation Symptom #2: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Declining Rate of Net Investment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Stagnation Symptom #3: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Growth in Manufacturing Capacity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#4 and #5:  Computer Prices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the Demise of “Moore’s Law”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0500"/>
            <a:ext cx="7467600" cy="53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Will Computers Take Away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All the Jobs?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Famous Study by Frey and </a:t>
            </a:r>
            <a:r>
              <a:rPr lang="en-US" b="1" dirty="0" smtClean="0"/>
              <a:t>Osborne in 2013</a:t>
            </a:r>
            <a:endParaRPr lang="en-US" b="1" dirty="0" smtClean="0"/>
          </a:p>
          <a:p>
            <a:pPr lvl="1"/>
            <a:r>
              <a:rPr lang="en-US" b="1" dirty="0" smtClean="0"/>
              <a:t>Computers will replace 47% of jobs within the next decade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Let’s look at some of their examples</a:t>
            </a:r>
          </a:p>
          <a:p>
            <a:r>
              <a:rPr lang="en-US" b="1" dirty="0" smtClean="0"/>
              <a:t>Real world:  Computers are </a:t>
            </a:r>
            <a:r>
              <a:rPr lang="en-US" b="1" dirty="0" smtClean="0"/>
              <a:t>often complements </a:t>
            </a:r>
            <a:r>
              <a:rPr lang="en-US" b="1" dirty="0" smtClean="0"/>
              <a:t>not just substitutes, reallocate rather than eliminate</a:t>
            </a:r>
          </a:p>
          <a:p>
            <a:pPr lvl="1"/>
            <a:r>
              <a:rPr lang="en-US" b="1" dirty="0" smtClean="0"/>
              <a:t>ATMs did not make bank tellers disappear</a:t>
            </a:r>
          </a:p>
          <a:p>
            <a:pPr lvl="1"/>
            <a:r>
              <a:rPr lang="en-US" b="1" dirty="0" smtClean="0"/>
              <a:t>Bar-code scanning did not make check-out clerks disappear</a:t>
            </a:r>
          </a:p>
          <a:p>
            <a:pPr lvl="1"/>
            <a:r>
              <a:rPr lang="en-US" b="1" dirty="0" smtClean="0"/>
              <a:t>Radiologists have not disappeared, their work has become more accurate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102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Genuine Reasons for Worry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b="1" dirty="0" smtClean="0"/>
              <a:t>Job “Polarization” Fosters Rising Inequality</a:t>
            </a:r>
          </a:p>
          <a:p>
            <a:pPr lvl="1"/>
            <a:r>
              <a:rPr lang="en-US" sz="3200" b="1" dirty="0" smtClean="0"/>
              <a:t>Increased demand for highly skilled technical </a:t>
            </a:r>
            <a:r>
              <a:rPr lang="en-US" sz="3200" b="1" dirty="0" smtClean="0"/>
              <a:t>jobs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Increased demand for low-skilled jobs, </a:t>
            </a:r>
            <a:r>
              <a:rPr lang="en-US" sz="3200" b="1" dirty="0" smtClean="0"/>
              <a:t>flipping burgers and making beds, personal trainers and in-home care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Decreased demand for middle-skill blue-collar and clerical </a:t>
            </a:r>
            <a:r>
              <a:rPr lang="en-US" sz="3200" b="1" dirty="0" smtClean="0"/>
              <a:t>workers</a:t>
            </a:r>
          </a:p>
          <a:p>
            <a:r>
              <a:rPr lang="en-US" sz="3600" b="1" dirty="0" smtClean="0"/>
              <a:t>Social and Economic Consequences for Middle-Aged Men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843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Middle-Skill Job Loss,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Particularly for Men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Extension of the Book’s Discussion of the “Demographic Headwind”</a:t>
            </a:r>
          </a:p>
          <a:p>
            <a:r>
              <a:rPr lang="en-US" sz="2800" b="1" dirty="0" smtClean="0"/>
              <a:t>Multiple Consequences of Middle-Skill Job Loss</a:t>
            </a:r>
          </a:p>
          <a:p>
            <a:pPr lvl="1"/>
            <a:r>
              <a:rPr lang="en-US" b="1" dirty="0" smtClean="0"/>
              <a:t>Clash of actual outcome vs. expectations for a better life</a:t>
            </a:r>
          </a:p>
          <a:p>
            <a:pPr lvl="1"/>
            <a:r>
              <a:rPr lang="en-US" b="1" dirty="0" smtClean="0"/>
              <a:t>Labor-force drop outs</a:t>
            </a:r>
          </a:p>
          <a:p>
            <a:pPr lvl="1"/>
            <a:r>
              <a:rPr lang="en-US" b="1" dirty="0" smtClean="0"/>
              <a:t>Less attractive marriage partners, decline of marriage</a:t>
            </a:r>
          </a:p>
          <a:p>
            <a:pPr lvl="1"/>
            <a:r>
              <a:rPr lang="en-US" b="1" dirty="0" smtClean="0"/>
              <a:t>Consequences of single-family homes for behavior and outcomes of children</a:t>
            </a:r>
          </a:p>
          <a:p>
            <a:pPr lvl="1"/>
            <a:r>
              <a:rPr lang="en-US" b="1" dirty="0" smtClean="0"/>
              <a:t>Health and mortality consequences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016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4" descr="https://static01.nyt.com/images/2017/03/16/opinion/16edsallWeb/16edsallWeb-master768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91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8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Growth with the Same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Unemployment 4.7% in 1970:Q2, 1986:Q1, and 2016:Q4</a:t>
            </a:r>
          </a:p>
          <a:p>
            <a:r>
              <a:rPr lang="en-US" sz="3600" b="1" dirty="0" smtClean="0"/>
              <a:t>Actual </a:t>
            </a:r>
            <a:r>
              <a:rPr lang="en-US" sz="3600" b="1" dirty="0" smtClean="0"/>
              <a:t>real GDP growth:  </a:t>
            </a:r>
          </a:p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1970-2006 3.2</a:t>
            </a:r>
            <a:r>
              <a:rPr lang="en-US" sz="3600" b="1" dirty="0" smtClean="0"/>
              <a:t> </a:t>
            </a: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0070C0"/>
                </a:solidFill>
              </a:rPr>
              <a:t>2006-16 </a:t>
            </a:r>
            <a:r>
              <a:rPr lang="en-US" sz="3600" b="1" dirty="0" smtClean="0">
                <a:solidFill>
                  <a:srgbClr val="0070C0"/>
                </a:solidFill>
              </a:rPr>
              <a:t>1.3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/>
              <a:t>Sources of Slowing GDP </a:t>
            </a:r>
            <a:r>
              <a:rPr lang="en-US" sz="3600" b="1" dirty="0" smtClean="0"/>
              <a:t>growth</a:t>
            </a:r>
          </a:p>
          <a:p>
            <a:pPr lvl="1"/>
            <a:r>
              <a:rPr lang="en-US" sz="3600" b="1" dirty="0" smtClean="0"/>
              <a:t>Output </a:t>
            </a:r>
            <a:r>
              <a:rPr lang="en-US" sz="3600" b="1" dirty="0" smtClean="0"/>
              <a:t>per Hour (</a:t>
            </a:r>
            <a:r>
              <a:rPr lang="en-US" sz="3600" b="1" dirty="0" smtClean="0">
                <a:solidFill>
                  <a:srgbClr val="C00000"/>
                </a:solidFill>
              </a:rPr>
              <a:t>1.8</a:t>
            </a:r>
            <a:r>
              <a:rPr lang="en-US" sz="3600" b="1" dirty="0" smtClean="0"/>
              <a:t> </a:t>
            </a:r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0070C0"/>
                </a:solidFill>
              </a:rPr>
              <a:t>0.9</a:t>
            </a:r>
            <a:r>
              <a:rPr lang="en-US" sz="3600" b="1" dirty="0" smtClean="0"/>
              <a:t>)</a:t>
            </a:r>
            <a:endParaRPr lang="en-US" sz="3600" b="1" dirty="0" smtClean="0"/>
          </a:p>
          <a:p>
            <a:pPr lvl="1"/>
            <a:r>
              <a:rPr lang="en-US" sz="3600" b="1" dirty="0" smtClean="0"/>
              <a:t>Hours </a:t>
            </a:r>
            <a:r>
              <a:rPr lang="en-US" sz="3600" b="1" dirty="0" smtClean="0"/>
              <a:t>of Work (</a:t>
            </a:r>
            <a:r>
              <a:rPr lang="en-US" sz="3600" b="1" dirty="0" smtClean="0">
                <a:solidFill>
                  <a:srgbClr val="C00000"/>
                </a:solidFill>
              </a:rPr>
              <a:t>1.4</a:t>
            </a:r>
            <a:r>
              <a:rPr lang="en-US" sz="3600" b="1" dirty="0" smtClean="0"/>
              <a:t> </a:t>
            </a:r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0070C0"/>
                </a:solidFill>
              </a:rPr>
              <a:t>0.4</a:t>
            </a:r>
            <a:r>
              <a:rPr lang="en-US" sz="3600" b="1" dirty="0" smtClean="0"/>
              <a:t>)</a:t>
            </a:r>
            <a:endParaRPr lang="en-US" sz="3600" b="1" dirty="0" smtClean="0"/>
          </a:p>
          <a:p>
            <a:pPr lvl="2"/>
            <a:r>
              <a:rPr lang="en-US" sz="3600" b="1" dirty="0" smtClean="0"/>
              <a:t>Population 16+ (</a:t>
            </a:r>
            <a:r>
              <a:rPr lang="en-US" sz="3600" b="1" dirty="0" smtClean="0">
                <a:solidFill>
                  <a:srgbClr val="C00000"/>
                </a:solidFill>
              </a:rPr>
              <a:t>1.4</a:t>
            </a:r>
            <a:r>
              <a:rPr lang="en-US" sz="3600" b="1" dirty="0" smtClean="0"/>
              <a:t> </a:t>
            </a:r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0070C0"/>
                </a:solidFill>
              </a:rPr>
              <a:t>1.0</a:t>
            </a:r>
            <a:r>
              <a:rPr lang="en-US" sz="3600" b="1" dirty="0" smtClean="0"/>
              <a:t>)</a:t>
            </a:r>
            <a:endParaRPr lang="en-US" sz="3600" b="1" dirty="0" smtClean="0"/>
          </a:p>
          <a:p>
            <a:pPr lvl="2"/>
            <a:r>
              <a:rPr lang="en-US" sz="3600" b="1" dirty="0" smtClean="0"/>
              <a:t>Hours </a:t>
            </a:r>
            <a:r>
              <a:rPr lang="en-US" sz="3600" b="1" dirty="0" smtClean="0"/>
              <a:t>per Person (</a:t>
            </a:r>
            <a:r>
              <a:rPr lang="en-US" sz="3600" b="1" dirty="0" smtClean="0">
                <a:solidFill>
                  <a:srgbClr val="C00000"/>
                </a:solidFill>
              </a:rPr>
              <a:t>0.0</a:t>
            </a:r>
            <a:r>
              <a:rPr lang="en-US" sz="3600" b="1" dirty="0" smtClean="0"/>
              <a:t> </a:t>
            </a:r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0070C0"/>
                </a:solidFill>
              </a:rPr>
              <a:t>-</a:t>
            </a:r>
            <a:r>
              <a:rPr lang="en-US" sz="3600" b="1" dirty="0" smtClean="0">
                <a:solidFill>
                  <a:srgbClr val="0070C0"/>
                </a:solidFill>
              </a:rPr>
              <a:t>0.6</a:t>
            </a:r>
            <a:r>
              <a:rPr lang="en-US" sz="3600" b="1" dirty="0" smtClean="0"/>
              <a:t>)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733659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Choice vs. Chance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Loss of stable union jobs with health care, defined benefit pensions</a:t>
            </a:r>
          </a:p>
          <a:p>
            <a:r>
              <a:rPr lang="en-US" b="1" dirty="0" smtClean="0"/>
              <a:t>Obstacles to success in service jobs</a:t>
            </a:r>
          </a:p>
          <a:p>
            <a:pPr lvl="1"/>
            <a:r>
              <a:rPr lang="en-US" b="1" dirty="0" smtClean="0"/>
              <a:t>Women better than men in social skills, social intelligence</a:t>
            </a:r>
          </a:p>
          <a:p>
            <a:pPr lvl="1"/>
            <a:r>
              <a:rPr lang="en-US" b="1" dirty="0" smtClean="0"/>
              <a:t>Many service jobs require providing services for higher income people</a:t>
            </a:r>
          </a:p>
          <a:p>
            <a:r>
              <a:rPr lang="en-US" b="1" dirty="0" smtClean="0"/>
              <a:t>Obstacles to moving for better jobs</a:t>
            </a:r>
          </a:p>
          <a:p>
            <a:pPr lvl="1"/>
            <a:r>
              <a:rPr lang="en-US" b="1" dirty="0" smtClean="0"/>
              <a:t>Extended families in their locality</a:t>
            </a:r>
          </a:p>
          <a:p>
            <a:pPr lvl="1"/>
            <a:r>
              <a:rPr lang="en-US" b="1" dirty="0" smtClean="0"/>
              <a:t>Depressed house prices where plants have closed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3675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58"/>
            <a:ext cx="82296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Demographic Headwind:  Decline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 Hours per Person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Retirement of Baby-Boom Generation</a:t>
            </a:r>
          </a:p>
          <a:p>
            <a:r>
              <a:rPr lang="en-US" b="1" dirty="0" smtClean="0"/>
              <a:t>Source </a:t>
            </a:r>
            <a:r>
              <a:rPr lang="en-US" b="1" dirty="0" smtClean="0"/>
              <a:t>of Declining Growth in Hours Worked</a:t>
            </a:r>
          </a:p>
          <a:p>
            <a:pPr lvl="1"/>
            <a:r>
              <a:rPr lang="en-US" sz="2700" b="1" dirty="0" smtClean="0"/>
              <a:t>Turnaround from rising LFPR due to female entry to falling LFPR due to baby-boom </a:t>
            </a:r>
            <a:r>
              <a:rPr lang="en-US" sz="2700" b="1" dirty="0" smtClean="0"/>
              <a:t>retirement</a:t>
            </a:r>
          </a:p>
          <a:p>
            <a:r>
              <a:rPr lang="en-US" sz="3100" b="1" dirty="0" smtClean="0"/>
              <a:t>Reduction </a:t>
            </a:r>
            <a:r>
              <a:rPr lang="en-US" sz="3100" b="1" dirty="0"/>
              <a:t>of Participation of Prime-Age Males</a:t>
            </a:r>
          </a:p>
          <a:p>
            <a:pPr lvl="1"/>
            <a:r>
              <a:rPr lang="en-US" sz="2700" b="1" dirty="0"/>
              <a:t>From 98% in 1953 to 88% in 2015</a:t>
            </a:r>
          </a:p>
          <a:p>
            <a:pPr lvl="1"/>
            <a:r>
              <a:rPr lang="en-US" sz="2700" b="1" dirty="0"/>
              <a:t>High school grads or less, 97% to 84%</a:t>
            </a:r>
          </a:p>
          <a:p>
            <a:pPr lvl="1"/>
            <a:r>
              <a:rPr lang="en-US" sz="2700" b="1" dirty="0"/>
              <a:t>Lowest in OECD except for Italy</a:t>
            </a:r>
          </a:p>
          <a:p>
            <a:pPr lvl="1"/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759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6286500"/>
          <a:chOff x="381000" y="95250"/>
          <a:chExt cx="8667750" cy="6286500"/>
        </a:xfrm>
      </p:grpSpPr>
      <p:pic>
        <p:nvPicPr>
          <p:cNvPr id="3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762000"/>
            <a:ext cx="8191500" cy="552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5250"/>
            <a:ext cx="7620000" cy="952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294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Prime Age Male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Labor Force Participation Rate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68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Consequences of Job Loss,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Labor Force Dropping Out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Loss of protective institutions</a:t>
            </a:r>
          </a:p>
          <a:p>
            <a:pPr lvl="1"/>
            <a:r>
              <a:rPr lang="en-US" b="1" dirty="0" smtClean="0"/>
              <a:t>Unions</a:t>
            </a:r>
          </a:p>
          <a:p>
            <a:pPr lvl="1"/>
            <a:r>
              <a:rPr lang="en-US" b="1" dirty="0" smtClean="0"/>
              <a:t>Catholic Church</a:t>
            </a:r>
          </a:p>
          <a:p>
            <a:pPr lvl="1"/>
            <a:r>
              <a:rPr lang="en-US" b="1" dirty="0" err="1" smtClean="0"/>
              <a:t>Comraderie</a:t>
            </a:r>
            <a:r>
              <a:rPr lang="en-US" b="1" dirty="0" smtClean="0"/>
              <a:t> with co-workers at nearby bar</a:t>
            </a:r>
          </a:p>
          <a:p>
            <a:pPr lvl="1"/>
            <a:r>
              <a:rPr lang="en-US" b="1" dirty="0" smtClean="0"/>
              <a:t>The compliant wife</a:t>
            </a:r>
          </a:p>
          <a:p>
            <a:r>
              <a:rPr lang="en-US" b="1" dirty="0" smtClean="0"/>
              <a:t>Non-college males 51 percent divorce rate</a:t>
            </a:r>
          </a:p>
          <a:p>
            <a:pPr lvl="1"/>
            <a:r>
              <a:rPr lang="en-US" b="1" dirty="0" smtClean="0"/>
              <a:t>Main reasons:  infidelity, domestic violence, substance abuse</a:t>
            </a:r>
          </a:p>
          <a:p>
            <a:r>
              <a:rPr lang="en-US" b="1" dirty="0" smtClean="0"/>
              <a:t>Loss of “civilizing influence” of marriage and children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6218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Decline in Marriage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Women don’t want to marry men who are less well-educated, less successful than they are</a:t>
            </a:r>
          </a:p>
          <a:p>
            <a:r>
              <a:rPr lang="en-US" b="1" dirty="0" smtClean="0"/>
              <a:t>Changes </a:t>
            </a:r>
            <a:r>
              <a:rPr lang="en-US" b="1" dirty="0" smtClean="0"/>
              <a:t>1982 to 2008, children born out of wedlock</a:t>
            </a:r>
          </a:p>
          <a:p>
            <a:pPr lvl="1"/>
            <a:r>
              <a:rPr lang="en-US" b="1" dirty="0" smtClean="0"/>
              <a:t>White high school grads 4 to 34 percent</a:t>
            </a:r>
          </a:p>
          <a:p>
            <a:pPr lvl="1"/>
            <a:r>
              <a:rPr lang="en-US" b="1" dirty="0" smtClean="0"/>
              <a:t>Black high school grads 48 to 74 percent</a:t>
            </a:r>
          </a:p>
          <a:p>
            <a:r>
              <a:rPr lang="en-US" b="1" dirty="0" smtClean="0"/>
              <a:t>Change 1960-2010, bottom 1/3 of white population</a:t>
            </a:r>
          </a:p>
          <a:p>
            <a:pPr lvl="1"/>
            <a:r>
              <a:rPr lang="en-US" b="1" dirty="0" smtClean="0"/>
              <a:t>For 40-year-old women percent of children living with both biological parents declined from 95 to 34 percent</a:t>
            </a:r>
          </a:p>
        </p:txBody>
      </p:sp>
    </p:spTree>
    <p:extLst>
      <p:ext uri="{BB962C8B-B14F-4D97-AF65-F5344CB8AC3E}">
        <p14:creationId xmlns:p14="http://schemas.microsoft.com/office/powerpoint/2010/main" val="606903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Growing Imbalance of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College Completion by Sex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937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81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Consequences of </a:t>
            </a:r>
            <a:r>
              <a:rPr lang="en-US" b="1" dirty="0" smtClean="0">
                <a:solidFill>
                  <a:srgbClr val="C00000"/>
                </a:solidFill>
              </a:rPr>
              <a:t>Single-Parent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Families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White families, percent of non-marital births</a:t>
            </a:r>
          </a:p>
          <a:p>
            <a:pPr marL="457200" lvl="1" indent="0">
              <a:buNone/>
            </a:pPr>
            <a:r>
              <a:rPr lang="en-US" b="1" dirty="0" smtClean="0"/>
              <a:t>3.4 percent in 1965; 35.7 percent in 2014</a:t>
            </a:r>
            <a:endParaRPr lang="en-US" b="1" dirty="0" smtClean="0"/>
          </a:p>
          <a:p>
            <a:r>
              <a:rPr lang="en-US" b="1" dirty="0" smtClean="0"/>
              <a:t>Study of brothers and sisters of single-parent families</a:t>
            </a:r>
          </a:p>
          <a:p>
            <a:pPr lvl="1"/>
            <a:r>
              <a:rPr lang="en-US" b="1" dirty="0" smtClean="0"/>
              <a:t>Brothers do less well in school disciplinary actions, high school completion, subsequent </a:t>
            </a:r>
            <a:r>
              <a:rPr lang="en-US" b="1" dirty="0"/>
              <a:t>employment </a:t>
            </a:r>
            <a:r>
              <a:rPr lang="en-US" b="1" dirty="0" smtClean="0"/>
              <a:t>success</a:t>
            </a:r>
          </a:p>
          <a:p>
            <a:r>
              <a:rPr lang="en-US" b="1" dirty="0" smtClean="0"/>
              <a:t>Evidence of development of brain function ages 0-2</a:t>
            </a:r>
          </a:p>
          <a:p>
            <a:pPr lvl="1"/>
            <a:r>
              <a:rPr lang="en-US" b="1" dirty="0" smtClean="0"/>
              <a:t>Absence of parental leave leads to child care too early</a:t>
            </a:r>
          </a:p>
          <a:p>
            <a:pPr lvl="1"/>
            <a:r>
              <a:rPr lang="en-US" b="1" dirty="0" smtClean="0"/>
              <a:t>Absence of fathers influences brain development of boys</a:t>
            </a:r>
          </a:p>
          <a:p>
            <a:r>
              <a:rPr lang="en-US" b="1" dirty="0" smtClean="0"/>
              <a:t>Other </a:t>
            </a:r>
            <a:r>
              <a:rPr lang="en-US" b="1" dirty="0"/>
              <a:t>indicators of low human capital </a:t>
            </a:r>
          </a:p>
          <a:p>
            <a:pPr lvl="1"/>
            <a:r>
              <a:rPr lang="en-US" b="1" dirty="0" smtClean="0"/>
              <a:t>1979-2009 </a:t>
            </a:r>
            <a:r>
              <a:rPr lang="en-US" b="1" dirty="0"/>
              <a:t>percent of white high school dropouts with prison records 4 to 28 percent</a:t>
            </a:r>
          </a:p>
          <a:p>
            <a:pPr lvl="1"/>
            <a:r>
              <a:rPr lang="en-US" b="1" dirty="0"/>
              <a:t>Blacks 15 to 68 percent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2871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Mortality Outcomes for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Middle-Aged Whites (Case-Deaton)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50291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820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Leading Puzzle: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Contrast with Other Countries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51815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10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Slowing Real GDP Growth Trend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369" y="1825625"/>
            <a:ext cx="4491263" cy="4351338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3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89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This Extended View of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Demographic Headwind: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Consequences for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Declining participation reduces growth in hours of work and GDP</a:t>
            </a:r>
          </a:p>
          <a:p>
            <a:r>
              <a:rPr lang="en-US" sz="4000" b="1" dirty="0" smtClean="0"/>
              <a:t>Decline and postponement of marriage reduces fertility rate and population growth</a:t>
            </a:r>
          </a:p>
          <a:p>
            <a:r>
              <a:rPr lang="en-US" sz="4000" b="1" dirty="0" smtClean="0"/>
              <a:t>Health consequences raise mortality rate</a:t>
            </a:r>
          </a:p>
          <a:p>
            <a:r>
              <a:rPr lang="en-US" sz="4000" b="1" dirty="0" smtClean="0"/>
              <a:t>Consequences of single-parent families for children cast shadow on future educational attainment and employability</a:t>
            </a:r>
            <a:endParaRPr lang="en-US" sz="4000" b="1" dirty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934275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Slower Growth Goes Beyond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Innovation:  The Four Headwinds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As above, the </a:t>
            </a:r>
            <a:r>
              <a:rPr lang="en-US" sz="4000" b="1" dirty="0" smtClean="0"/>
              <a:t>demographic </a:t>
            </a:r>
            <a:r>
              <a:rPr lang="en-US" sz="4000" b="1" dirty="0" smtClean="0"/>
              <a:t>headwind</a:t>
            </a:r>
          </a:p>
          <a:p>
            <a:r>
              <a:rPr lang="en-US" sz="4000" b="1" dirty="0" smtClean="0"/>
              <a:t>The education headwind</a:t>
            </a:r>
            <a:endParaRPr lang="en-US" sz="4000" b="1" dirty="0" smtClean="0"/>
          </a:p>
          <a:p>
            <a:r>
              <a:rPr lang="en-US" sz="4000" b="1" dirty="0" smtClean="0"/>
              <a:t>The inequality headwind</a:t>
            </a:r>
          </a:p>
          <a:p>
            <a:r>
              <a:rPr lang="en-US" sz="4000" b="1" dirty="0" smtClean="0"/>
              <a:t>The </a:t>
            </a:r>
            <a:r>
              <a:rPr lang="en-US" sz="4000" b="1" dirty="0" smtClean="0"/>
              <a:t>fiscal headwind</a:t>
            </a:r>
          </a:p>
        </p:txBody>
      </p:sp>
    </p:spTree>
    <p:extLst>
      <p:ext uri="{BB962C8B-B14F-4D97-AF65-F5344CB8AC3E}">
        <p14:creationId xmlns:p14="http://schemas.microsoft.com/office/powerpoint/2010/main" val="3224101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Second Headwind:  Education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A major driver of that epochal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productivity achievement was education</a:t>
            </a:r>
          </a:p>
          <a:p>
            <a:pPr lvl="1"/>
            <a:r>
              <a:rPr lang="en-US" b="1" dirty="0" smtClean="0"/>
              <a:t>High school completion rate has barely changed since 1970. </a:t>
            </a:r>
          </a:p>
          <a:p>
            <a:pPr lvl="1"/>
            <a:r>
              <a:rPr lang="en-US" b="1" dirty="0" smtClean="0"/>
              <a:t>Most people drop out of 2-year community colleges</a:t>
            </a:r>
          </a:p>
          <a:p>
            <a:pPr lvl="1"/>
            <a:r>
              <a:rPr lang="en-US" b="1" dirty="0" smtClean="0"/>
              <a:t>College completion is increasing but 40% of recent graduates are in jobs that do not require a college education</a:t>
            </a:r>
          </a:p>
          <a:p>
            <a:pPr lvl="1"/>
            <a:r>
              <a:rPr lang="en-US" b="1" dirty="0" smtClean="0"/>
              <a:t>High cost, growing indebtedness</a:t>
            </a:r>
          </a:p>
          <a:p>
            <a:pPr marL="457200" lvl="1" indent="0">
              <a:buNone/>
            </a:pP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5222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Education Plateau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43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Again, Lack of Progress for Men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1439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49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Education:  International Comparisons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Poor preparation for college.  International PISA test scores rank out of 34 OECD countries:  US #17 in reading, 20</a:t>
            </a:r>
            <a:r>
              <a:rPr lang="en-US" sz="3200" b="1" baseline="30000" dirty="0"/>
              <a:t>th</a:t>
            </a:r>
            <a:r>
              <a:rPr lang="en-US" sz="3200" b="1" dirty="0"/>
              <a:t> in science, 27</a:t>
            </a:r>
            <a:r>
              <a:rPr lang="en-US" sz="3200" b="1" baseline="30000" dirty="0"/>
              <a:t>th</a:t>
            </a:r>
            <a:r>
              <a:rPr lang="en-US" sz="3200" b="1" dirty="0"/>
              <a:t> in math</a:t>
            </a:r>
          </a:p>
          <a:p>
            <a:r>
              <a:rPr lang="en-US" b="1" dirty="0" smtClean="0"/>
              <a:t>U.S. has dropped from #1 to #16 in college completion as percent of population; same for high-school dropouts</a:t>
            </a:r>
          </a:p>
          <a:p>
            <a:r>
              <a:rPr lang="en-US" b="1" dirty="0" smtClean="0"/>
              <a:t>This will reduce future economic growth by -0.3 percent per year compared to the contribution of education to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growth</a:t>
            </a:r>
          </a:p>
          <a:p>
            <a:pPr lvl="1"/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0919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Third Headwind:  Inequality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For 1993-2015 the top 1% earned 52 percent of the total income gain</a:t>
            </a:r>
          </a:p>
          <a:p>
            <a:pPr lvl="1"/>
            <a:r>
              <a:rPr lang="en-US" b="1" dirty="0" smtClean="0"/>
              <a:t>Top 1% income growth 95%</a:t>
            </a:r>
          </a:p>
          <a:p>
            <a:pPr lvl="1"/>
            <a:r>
              <a:rPr lang="en-US" b="1" dirty="0" smtClean="0"/>
              <a:t>Bottom 99% income growth 15%</a:t>
            </a:r>
          </a:p>
          <a:p>
            <a:r>
              <a:rPr lang="en-US" sz="4000" b="1" dirty="0" smtClean="0"/>
              <a:t>This is continuing, it’s not over.  Count the ways</a:t>
            </a:r>
          </a:p>
          <a:p>
            <a:pPr lvl="1"/>
            <a:r>
              <a:rPr lang="en-US" b="1" dirty="0" smtClean="0"/>
              <a:t>CEO pay, sports and entertainment stars.  ($10-15 million)</a:t>
            </a:r>
          </a:p>
          <a:p>
            <a:pPr lvl="1"/>
            <a:r>
              <a:rPr lang="en-US" b="1" dirty="0" smtClean="0"/>
              <a:t>Wage pushbacks – lower wages, two-tier wages, shaving pension and medical care benefits </a:t>
            </a:r>
          </a:p>
          <a:p>
            <a:pPr lvl="1"/>
            <a:r>
              <a:rPr lang="en-US" b="1" dirty="0" smtClean="0"/>
              <a:t>Firms pushing employees into part-time work, hiring “contract workers” instead of employees</a:t>
            </a:r>
          </a:p>
          <a:p>
            <a:pPr lvl="1"/>
            <a:endParaRPr lang="en-US" sz="5400" b="1" i="1" dirty="0"/>
          </a:p>
          <a:p>
            <a:pPr lvl="1"/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2458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Income Share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the Top One Percent Since 1920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915400" cy="533399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3103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Life Expectancy Gap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by Income Quintile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9807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Fiscal Headwind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3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1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Slowing Growth Trend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 Output per Hour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0"/>
            <a:ext cx="8991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06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Combined Effects of Headwinds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Demographic </a:t>
            </a:r>
            <a:r>
              <a:rPr lang="en-US" b="1" dirty="0" smtClean="0"/>
              <a:t>headwind reduces hours per </a:t>
            </a:r>
            <a:r>
              <a:rPr lang="en-US" b="1" dirty="0" smtClean="0"/>
              <a:t>person</a:t>
            </a:r>
          </a:p>
          <a:p>
            <a:r>
              <a:rPr lang="en-US" b="1" dirty="0" smtClean="0"/>
              <a:t>Education </a:t>
            </a:r>
            <a:r>
              <a:rPr lang="en-US" b="1" dirty="0"/>
              <a:t>headwind reduces productivity growth</a:t>
            </a:r>
          </a:p>
          <a:p>
            <a:r>
              <a:rPr lang="en-US" b="1" dirty="0" smtClean="0"/>
              <a:t>Inequality </a:t>
            </a:r>
            <a:r>
              <a:rPr lang="en-US" b="1" dirty="0" smtClean="0"/>
              <a:t>headwind reduces median growth below average growth</a:t>
            </a:r>
          </a:p>
          <a:p>
            <a:r>
              <a:rPr lang="en-US" b="1" dirty="0" smtClean="0"/>
              <a:t>Fiscal headwind raises taxes or reduces transfer payments</a:t>
            </a:r>
          </a:p>
        </p:txBody>
      </p:sp>
    </p:spTree>
    <p:extLst>
      <p:ext uri="{BB962C8B-B14F-4D97-AF65-F5344CB8AC3E}">
        <p14:creationId xmlns:p14="http://schemas.microsoft.com/office/powerpoint/2010/main" val="3092551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753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70 percent of all TFP growth since 1890 occurred 1920-70, attributed to IR #2</a:t>
            </a:r>
          </a:p>
          <a:p>
            <a:r>
              <a:rPr lang="en-US" b="1" dirty="0" smtClean="0"/>
              <a:t>The big impacts on TFP of IR #3 were largely completed by 2005</a:t>
            </a:r>
          </a:p>
          <a:p>
            <a:r>
              <a:rPr lang="en-US" b="1" dirty="0" smtClean="0"/>
              <a:t>Innovation </a:t>
            </a:r>
            <a:r>
              <a:rPr lang="en-US" b="1" dirty="0"/>
              <a:t>continues but </a:t>
            </a:r>
            <a:r>
              <a:rPr lang="en-US" b="1" dirty="0" smtClean="0"/>
              <a:t>has less impact</a:t>
            </a:r>
          </a:p>
          <a:p>
            <a:r>
              <a:rPr lang="en-US" b="1" dirty="0" smtClean="0"/>
              <a:t>Much of the slowdown in future growth is caused by the </a:t>
            </a:r>
            <a:r>
              <a:rPr lang="en-US" b="1" dirty="0" smtClean="0"/>
              <a:t>headwinds</a:t>
            </a:r>
          </a:p>
          <a:p>
            <a:r>
              <a:rPr lang="en-US" b="1" dirty="0" smtClean="0"/>
              <a:t>Slowing innovation shared across countries, but aspects of headwinds are U.S.-centric</a:t>
            </a: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moderate pace of innovation means that jobs will not disappear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smtClean="0"/>
              <a:t>masse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5877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Slowing Growth Trend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 Hours of Work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839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Slowing Growth of Population 16+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79993"/>
              </p:ext>
            </p:extLst>
          </p:nvPr>
        </p:nvGraphicFramePr>
        <p:xfrm>
          <a:off x="152400" y="1524000"/>
          <a:ext cx="9829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03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Growth in Hours per Person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Turns Negative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991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5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91960</TotalTime>
  <Words>2056</Words>
  <Application>Microsoft Office PowerPoint</Application>
  <PresentationFormat>On-screen Show (4:3)</PresentationFormat>
  <Paragraphs>287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The Past and Future of American Economic Growth</vt:lpstr>
      <vt:lpstr>Why We All Should Care  About Economic Growth</vt:lpstr>
      <vt:lpstr>The 2% Growth Path 2009-16: Is It Sustainable?</vt:lpstr>
      <vt:lpstr> Growth with the Same  Unemployment Rate</vt:lpstr>
      <vt:lpstr>Slowing Real GDP Growth Trend</vt:lpstr>
      <vt:lpstr>Slowing Growth Trend  in Output per Hour</vt:lpstr>
      <vt:lpstr>Slowing Growth Trend in Hours of Work</vt:lpstr>
      <vt:lpstr>Slowing Growth of Population 16+</vt:lpstr>
      <vt:lpstr>Growth in Hours per Person Turns Negative</vt:lpstr>
      <vt:lpstr>2% Growth Path for Output per Capita?  No Longer</vt:lpstr>
      <vt:lpstr>Sources of Slowdown:  Universal vs. U.S. - Centric</vt:lpstr>
      <vt:lpstr>Productivity Growth, U.S. vs. Western Europe</vt:lpstr>
      <vt:lpstr>Productivity Growth, U. S. vs. Developed Asia</vt:lpstr>
      <vt:lpstr>Slowing Productivity Growth Reflects a Smaller Impact of Innovation</vt:lpstr>
      <vt:lpstr>Second Industrial Revolution:          Six Dimensions of Growth</vt:lpstr>
      <vt:lpstr>All the Transitions  That Could Only Happen Once</vt:lpstr>
      <vt:lpstr>Third Industrial Revolution</vt:lpstr>
      <vt:lpstr>Retrospectives on the Revolutionary Century, 1870-1970</vt:lpstr>
      <vt:lpstr>The Three Eras of Productivity Growth</vt:lpstr>
      <vt:lpstr>The Three Eras of TFP Growth</vt:lpstr>
      <vt:lpstr>What Happened to Make Productivity Growth So Rapid before 1970?</vt:lpstr>
      <vt:lpstr>TFP Growth 1952-2015, Five-Year Moving Average</vt:lpstr>
      <vt:lpstr>IR #3 Has Failed the TFP Test</vt:lpstr>
      <vt:lpstr>IR #3 Changed Business Practices, Pre-Internet Phase 1, 1970-1995 </vt:lpstr>
      <vt:lpstr>Completing the Change, 1995-2005</vt:lpstr>
      <vt:lpstr>Paper to Electronic Catalogs, A Transition Completed by 2005</vt:lpstr>
      <vt:lpstr>Summary:  Stasis Everywhere You Look</vt:lpstr>
      <vt:lpstr>Innovations Continue But How Important Are They?</vt:lpstr>
      <vt:lpstr>Innovations Continue But Are  Evolutionary Not Revolutionary</vt:lpstr>
      <vt:lpstr>Innovation “Bite-Back”</vt:lpstr>
      <vt:lpstr>TFP Growth 1952-2015, Five-Year Moving Average</vt:lpstr>
      <vt:lpstr>Declining Business “Dynamism” Measured by New Firm Entry</vt:lpstr>
      <vt:lpstr>Stagnation Symptom #2: Declining Rate of Net Investment</vt:lpstr>
      <vt:lpstr>Stagnation Symptom #3: Growth in Manufacturing Capacity</vt:lpstr>
      <vt:lpstr>#4 and #5:  Computer Prices and the Demise of “Moore’s Law”</vt:lpstr>
      <vt:lpstr>Will Computers Take Away All the Jobs?</vt:lpstr>
      <vt:lpstr>Genuine Reasons for Worry </vt:lpstr>
      <vt:lpstr>Middle-Skill Job Loss, Particularly for Men</vt:lpstr>
      <vt:lpstr>PowerPoint Presentation</vt:lpstr>
      <vt:lpstr>Choice vs. Chance</vt:lpstr>
      <vt:lpstr>Demographic Headwind:  Decline in Hours per Person</vt:lpstr>
      <vt:lpstr>PowerPoint Presentation</vt:lpstr>
      <vt:lpstr>Prime Age Male  Labor Force Participation Rate</vt:lpstr>
      <vt:lpstr>Consequences of Job Loss, Labor Force Dropping Out</vt:lpstr>
      <vt:lpstr>The Decline in Marriage</vt:lpstr>
      <vt:lpstr>Growing Imbalance of  College Completion by Sex</vt:lpstr>
      <vt:lpstr>Consequences of Single-Parent  Families</vt:lpstr>
      <vt:lpstr>Mortality Outcomes for Middle-Aged Whites (Case-Deaton)</vt:lpstr>
      <vt:lpstr>A Leading Puzzle: The Contrast with Other Countries</vt:lpstr>
      <vt:lpstr>This Extended View of the Demographic Headwind:   Consequences for Growth</vt:lpstr>
      <vt:lpstr>Slower Growth Goes Beyond Innovation:  The Four Headwinds</vt:lpstr>
      <vt:lpstr>Second Headwind:  Education</vt:lpstr>
      <vt:lpstr>The Education Plateau</vt:lpstr>
      <vt:lpstr>Again, Lack of Progress for Men</vt:lpstr>
      <vt:lpstr>Education:  International Comparisons</vt:lpstr>
      <vt:lpstr>Third Headwind:  Inequality</vt:lpstr>
      <vt:lpstr>The Income Share of the Top One Percent Since 1920</vt:lpstr>
      <vt:lpstr>The Life Expectancy Gap by Income Quintile</vt:lpstr>
      <vt:lpstr>The Fiscal Headwind</vt:lpstr>
      <vt:lpstr>Combined Effects of Headwinds</vt:lpstr>
      <vt:lpstr>PowerPoint Presentation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Robert Gordon</cp:lastModifiedBy>
  <cp:revision>179</cp:revision>
  <cp:lastPrinted>2015-04-09T18:03:11Z</cp:lastPrinted>
  <dcterms:created xsi:type="dcterms:W3CDTF">2015-04-08T17:41:41Z</dcterms:created>
  <dcterms:modified xsi:type="dcterms:W3CDTF">2017-04-24T04:57:25Z</dcterms:modified>
</cp:coreProperties>
</file>