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270" r:id="rId2"/>
    <p:sldId id="434" r:id="rId3"/>
    <p:sldId id="435" r:id="rId4"/>
    <p:sldId id="477" r:id="rId5"/>
    <p:sldId id="478" r:id="rId6"/>
    <p:sldId id="479" r:id="rId7"/>
    <p:sldId id="445" r:id="rId8"/>
    <p:sldId id="296" r:id="rId9"/>
    <p:sldId id="446" r:id="rId10"/>
    <p:sldId id="447" r:id="rId11"/>
    <p:sldId id="444" r:id="rId12"/>
    <p:sldId id="441" r:id="rId13"/>
    <p:sldId id="418" r:id="rId14"/>
    <p:sldId id="422" r:id="rId15"/>
    <p:sldId id="423" r:id="rId16"/>
    <p:sldId id="328" r:id="rId17"/>
    <p:sldId id="329" r:id="rId18"/>
    <p:sldId id="442" r:id="rId19"/>
    <p:sldId id="387" r:id="rId20"/>
    <p:sldId id="388" r:id="rId21"/>
    <p:sldId id="389" r:id="rId22"/>
    <p:sldId id="424" r:id="rId23"/>
    <p:sldId id="337" r:id="rId24"/>
    <p:sldId id="392" r:id="rId25"/>
    <p:sldId id="393" r:id="rId26"/>
    <p:sldId id="448" r:id="rId27"/>
    <p:sldId id="462" r:id="rId28"/>
    <p:sldId id="463" r:id="rId29"/>
    <p:sldId id="476" r:id="rId30"/>
    <p:sldId id="473" r:id="rId31"/>
    <p:sldId id="456" r:id="rId32"/>
    <p:sldId id="366" r:id="rId33"/>
    <p:sldId id="464" r:id="rId34"/>
    <p:sldId id="369" r:id="rId35"/>
    <p:sldId id="465" r:id="rId36"/>
    <p:sldId id="370" r:id="rId37"/>
    <p:sldId id="381" r:id="rId38"/>
    <p:sldId id="469" r:id="rId39"/>
    <p:sldId id="471" r:id="rId40"/>
    <p:sldId id="475" r:id="rId41"/>
    <p:sldId id="374" r:id="rId42"/>
    <p:sldId id="404" r:id="rId43"/>
    <p:sldId id="474" r:id="rId44"/>
    <p:sldId id="3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%20Gordon\Documents\Research%20Files%20by%20Project%20Number\P388\Fernald%20tfp%20with%20charts_16042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obert%20Gordon\Documents\Research%20Files%20by%20Project%20Number\P383\Word%20and%20Excel%20for%20DE\Ch%2018%20Figs%20Tabs_1508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2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9b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699712"/>
        <c:axId val="201701632"/>
      </c:areaChart>
      <c:lineChart>
        <c:grouping val="standard"/>
        <c:varyColors val="0"/>
        <c:ser>
          <c:idx val="0"/>
          <c:order val="1"/>
          <c:tx>
            <c:strRef>
              <c:f>'Figure 9b Data'!$C$1</c:f>
              <c:strCache>
                <c:ptCount val="1"/>
              </c:strCache>
            </c:strRef>
          </c:tx>
          <c:spPr>
            <a:ln w="38100" cap="rnd">
              <a:solidFill>
                <a:srgbClr val="C0504D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9b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9b Data'!$B$2:$B$271</c:f>
              <c:numCache>
                <c:formatCode>General</c:formatCode>
                <c:ptCount val="270"/>
                <c:pt idx="0">
                  <c:v>4.4068027127294407</c:v>
                </c:pt>
                <c:pt idx="1">
                  <c:v>4.4044793033269984</c:v>
                </c:pt>
                <c:pt idx="2">
                  <c:v>4.384909800131247</c:v>
                </c:pt>
                <c:pt idx="3">
                  <c:v>4.3422419995471602</c:v>
                </c:pt>
                <c:pt idx="4">
                  <c:v>4.3025877792734839</c:v>
                </c:pt>
                <c:pt idx="5">
                  <c:v>4.2926260309484228</c:v>
                </c:pt>
                <c:pt idx="6">
                  <c:v>4.2777690259687304</c:v>
                </c:pt>
                <c:pt idx="7">
                  <c:v>4.2390866761236783</c:v>
                </c:pt>
                <c:pt idx="8">
                  <c:v>4.2099582500606854</c:v>
                </c:pt>
                <c:pt idx="9">
                  <c:v>4.1968109403995699</c:v>
                </c:pt>
                <c:pt idx="10">
                  <c:v>4.2036721413244127</c:v>
                </c:pt>
                <c:pt idx="11">
                  <c:v>4.2152318560047553</c:v>
                </c:pt>
                <c:pt idx="12">
                  <c:v>4.1902039378889553</c:v>
                </c:pt>
                <c:pt idx="13">
                  <c:v>4.1476230376463228</c:v>
                </c:pt>
                <c:pt idx="14">
                  <c:v>4.1036435808432401</c:v>
                </c:pt>
                <c:pt idx="15">
                  <c:v>4.0739210064293259</c:v>
                </c:pt>
                <c:pt idx="16">
                  <c:v>4.0585575574157193</c:v>
                </c:pt>
                <c:pt idx="17">
                  <c:v>4.0132958088421979</c:v>
                </c:pt>
                <c:pt idx="18">
                  <c:v>3.9768790438043951</c:v>
                </c:pt>
                <c:pt idx="19">
                  <c:v>3.9461414932729442</c:v>
                </c:pt>
                <c:pt idx="20">
                  <c:v>3.9228644267592241</c:v>
                </c:pt>
                <c:pt idx="21">
                  <c:v>3.8799135992777751</c:v>
                </c:pt>
                <c:pt idx="22">
                  <c:v>3.8291907913211429</c:v>
                </c:pt>
                <c:pt idx="23">
                  <c:v>3.7788860892793341</c:v>
                </c:pt>
                <c:pt idx="24">
                  <c:v>3.733172085005303</c:v>
                </c:pt>
                <c:pt idx="25">
                  <c:v>3.719241784674697</c:v>
                </c:pt>
                <c:pt idx="26">
                  <c:v>3.7007729759235488</c:v>
                </c:pt>
                <c:pt idx="27">
                  <c:v>3.709175874478829</c:v>
                </c:pt>
                <c:pt idx="28">
                  <c:v>3.700241423634643</c:v>
                </c:pt>
                <c:pt idx="29">
                  <c:v>3.7053683869314749</c:v>
                </c:pt>
                <c:pt idx="30">
                  <c:v>3.721465009156506</c:v>
                </c:pt>
                <c:pt idx="31">
                  <c:v>3.71949265213006</c:v>
                </c:pt>
                <c:pt idx="32">
                  <c:v>3.7208470777301752</c:v>
                </c:pt>
                <c:pt idx="33">
                  <c:v>3.7495375952968719</c:v>
                </c:pt>
                <c:pt idx="34">
                  <c:v>3.7619675440441771</c:v>
                </c:pt>
                <c:pt idx="35">
                  <c:v>3.7617511339336431</c:v>
                </c:pt>
                <c:pt idx="36">
                  <c:v>3.7705515922483528</c:v>
                </c:pt>
                <c:pt idx="37">
                  <c:v>3.7772083585587488</c:v>
                </c:pt>
                <c:pt idx="38">
                  <c:v>3.7644073261964368</c:v>
                </c:pt>
                <c:pt idx="39">
                  <c:v>3.7805372181727881</c:v>
                </c:pt>
                <c:pt idx="40">
                  <c:v>3.8013973492216002</c:v>
                </c:pt>
                <c:pt idx="41">
                  <c:v>3.8021262529868332</c:v>
                </c:pt>
                <c:pt idx="42">
                  <c:v>3.8186037468978622</c:v>
                </c:pt>
                <c:pt idx="43">
                  <c:v>3.832953079533957</c:v>
                </c:pt>
                <c:pt idx="44">
                  <c:v>3.8603637062633478</c:v>
                </c:pt>
                <c:pt idx="45">
                  <c:v>3.8849482272982061</c:v>
                </c:pt>
                <c:pt idx="46">
                  <c:v>3.8918822851812021</c:v>
                </c:pt>
                <c:pt idx="47">
                  <c:v>3.9008861268593442</c:v>
                </c:pt>
                <c:pt idx="48">
                  <c:v>3.9070172370285152</c:v>
                </c:pt>
                <c:pt idx="49">
                  <c:v>3.9212407915907841</c:v>
                </c:pt>
                <c:pt idx="50">
                  <c:v>3.934401809055001</c:v>
                </c:pt>
                <c:pt idx="51">
                  <c:v>3.9435185574611751</c:v>
                </c:pt>
                <c:pt idx="52">
                  <c:v>3.9587419030960138</c:v>
                </c:pt>
                <c:pt idx="53">
                  <c:v>3.9668026214251131</c:v>
                </c:pt>
                <c:pt idx="54">
                  <c:v>3.9712026794440249</c:v>
                </c:pt>
                <c:pt idx="55">
                  <c:v>3.9668859928598179</c:v>
                </c:pt>
                <c:pt idx="56">
                  <c:v>3.968146522192693</c:v>
                </c:pt>
                <c:pt idx="57">
                  <c:v>3.9548086266112201</c:v>
                </c:pt>
                <c:pt idx="58">
                  <c:v>3.9455509826806159</c:v>
                </c:pt>
                <c:pt idx="59">
                  <c:v>3.9348827121511292</c:v>
                </c:pt>
                <c:pt idx="60">
                  <c:v>3.937086169300954</c:v>
                </c:pt>
                <c:pt idx="61">
                  <c:v>3.916369128805544</c:v>
                </c:pt>
                <c:pt idx="62">
                  <c:v>3.902620164311287</c:v>
                </c:pt>
                <c:pt idx="63">
                  <c:v>3.8893872005982559</c:v>
                </c:pt>
                <c:pt idx="64">
                  <c:v>3.8619917827088361</c:v>
                </c:pt>
                <c:pt idx="65">
                  <c:v>3.8149444637956829</c:v>
                </c:pt>
                <c:pt idx="66">
                  <c:v>3.7874489071057988</c:v>
                </c:pt>
                <c:pt idx="67">
                  <c:v>3.7714907995485372</c:v>
                </c:pt>
                <c:pt idx="68">
                  <c:v>3.7638909894439601</c:v>
                </c:pt>
                <c:pt idx="69">
                  <c:v>3.761308432760138</c:v>
                </c:pt>
                <c:pt idx="70">
                  <c:v>3.7788649099505842</c:v>
                </c:pt>
                <c:pt idx="71">
                  <c:v>3.800905694599475</c:v>
                </c:pt>
                <c:pt idx="72">
                  <c:v>3.82719169363435</c:v>
                </c:pt>
                <c:pt idx="73">
                  <c:v>3.8442965627526702</c:v>
                </c:pt>
                <c:pt idx="74">
                  <c:v>3.8511516317915362</c:v>
                </c:pt>
                <c:pt idx="75">
                  <c:v>3.861049116916162</c:v>
                </c:pt>
                <c:pt idx="76">
                  <c:v>3.8834750721684221</c:v>
                </c:pt>
                <c:pt idx="77">
                  <c:v>3.8963588390899271</c:v>
                </c:pt>
                <c:pt idx="78">
                  <c:v>3.915211667894559</c:v>
                </c:pt>
                <c:pt idx="79">
                  <c:v>3.9271232311304378</c:v>
                </c:pt>
                <c:pt idx="80">
                  <c:v>3.9572580877652421</c:v>
                </c:pt>
                <c:pt idx="81">
                  <c:v>3.9900361972088771</c:v>
                </c:pt>
                <c:pt idx="82">
                  <c:v>4.0152142104824016</c:v>
                </c:pt>
                <c:pt idx="83">
                  <c:v>4.0212963333539067</c:v>
                </c:pt>
                <c:pt idx="84">
                  <c:v>4.0532808398909879</c:v>
                </c:pt>
                <c:pt idx="85">
                  <c:v>4.0454328804604396</c:v>
                </c:pt>
                <c:pt idx="86">
                  <c:v>4.0429771909473731</c:v>
                </c:pt>
                <c:pt idx="87">
                  <c:v>4.0396990780823803</c:v>
                </c:pt>
                <c:pt idx="88">
                  <c:v>4.0439206556870353</c:v>
                </c:pt>
                <c:pt idx="89">
                  <c:v>4.035832443955095</c:v>
                </c:pt>
                <c:pt idx="90">
                  <c:v>4.0119524187598996</c:v>
                </c:pt>
                <c:pt idx="91">
                  <c:v>3.9868814194743369</c:v>
                </c:pt>
                <c:pt idx="92">
                  <c:v>3.9434762883246708</c:v>
                </c:pt>
                <c:pt idx="93">
                  <c:v>3.8862799094107801</c:v>
                </c:pt>
                <c:pt idx="94">
                  <c:v>3.8307361358680261</c:v>
                </c:pt>
                <c:pt idx="95">
                  <c:v>3.8007632920775061</c:v>
                </c:pt>
                <c:pt idx="96">
                  <c:v>3.7630977332480411</c:v>
                </c:pt>
                <c:pt idx="97">
                  <c:v>3.7510415703754711</c:v>
                </c:pt>
                <c:pt idx="98">
                  <c:v>3.7424317793788568</c:v>
                </c:pt>
                <c:pt idx="99">
                  <c:v>3.7352392381125799</c:v>
                </c:pt>
                <c:pt idx="100">
                  <c:v>3.7127103864979278</c:v>
                </c:pt>
                <c:pt idx="101">
                  <c:v>3.6801803057526312</c:v>
                </c:pt>
                <c:pt idx="102">
                  <c:v>3.6368269550989321</c:v>
                </c:pt>
                <c:pt idx="103">
                  <c:v>3.5900779334679198</c:v>
                </c:pt>
                <c:pt idx="104">
                  <c:v>3.550803120514276</c:v>
                </c:pt>
                <c:pt idx="105">
                  <c:v>3.50128194779542</c:v>
                </c:pt>
                <c:pt idx="106">
                  <c:v>3.4603922075590541</c:v>
                </c:pt>
                <c:pt idx="107">
                  <c:v>3.4259776670006352</c:v>
                </c:pt>
                <c:pt idx="108">
                  <c:v>3.4038941203171809</c:v>
                </c:pt>
                <c:pt idx="109">
                  <c:v>3.3937072498561269</c:v>
                </c:pt>
                <c:pt idx="110">
                  <c:v>3.3663634741717221</c:v>
                </c:pt>
                <c:pt idx="111">
                  <c:v>3.3269122166177771</c:v>
                </c:pt>
                <c:pt idx="112">
                  <c:v>3.3143453556451159</c:v>
                </c:pt>
                <c:pt idx="113">
                  <c:v>3.3279958839941419</c:v>
                </c:pt>
                <c:pt idx="114">
                  <c:v>3.2890510199203322</c:v>
                </c:pt>
                <c:pt idx="115">
                  <c:v>3.252331501302526</c:v>
                </c:pt>
                <c:pt idx="116">
                  <c:v>3.2124075666725198</c:v>
                </c:pt>
                <c:pt idx="117">
                  <c:v>3.1793478196911682</c:v>
                </c:pt>
                <c:pt idx="118">
                  <c:v>3.1757050507013158</c:v>
                </c:pt>
                <c:pt idx="119">
                  <c:v>3.169878171125843</c:v>
                </c:pt>
                <c:pt idx="120">
                  <c:v>3.1622552649485551</c:v>
                </c:pt>
                <c:pt idx="121">
                  <c:v>3.147591086185626</c:v>
                </c:pt>
                <c:pt idx="122">
                  <c:v>3.1662883002334139</c:v>
                </c:pt>
                <c:pt idx="123">
                  <c:v>3.187918777840534</c:v>
                </c:pt>
                <c:pt idx="124">
                  <c:v>3.1847001351005479</c:v>
                </c:pt>
                <c:pt idx="125">
                  <c:v>3.1625905186998682</c:v>
                </c:pt>
                <c:pt idx="126">
                  <c:v>3.16128713352292</c:v>
                </c:pt>
                <c:pt idx="127">
                  <c:v>3.1329192927716401</c:v>
                </c:pt>
                <c:pt idx="128">
                  <c:v>3.11394116219047</c:v>
                </c:pt>
                <c:pt idx="129">
                  <c:v>3.1122956406139211</c:v>
                </c:pt>
                <c:pt idx="130">
                  <c:v>3.087932990097396</c:v>
                </c:pt>
                <c:pt idx="131">
                  <c:v>3.0683506041101429</c:v>
                </c:pt>
                <c:pt idx="132">
                  <c:v>3.0508598119385741</c:v>
                </c:pt>
                <c:pt idx="133">
                  <c:v>3.0406548100619299</c:v>
                </c:pt>
                <c:pt idx="134">
                  <c:v>3.0236232024278871</c:v>
                </c:pt>
                <c:pt idx="135">
                  <c:v>3.0225473212577039</c:v>
                </c:pt>
                <c:pt idx="136">
                  <c:v>3.025682056175206</c:v>
                </c:pt>
                <c:pt idx="137">
                  <c:v>3.015185803648226</c:v>
                </c:pt>
                <c:pt idx="138">
                  <c:v>2.9999236379669632</c:v>
                </c:pt>
                <c:pt idx="139">
                  <c:v>2.9796193925893428</c:v>
                </c:pt>
                <c:pt idx="140">
                  <c:v>2.9594751573847602</c:v>
                </c:pt>
                <c:pt idx="141">
                  <c:v>2.939046777609164</c:v>
                </c:pt>
                <c:pt idx="142">
                  <c:v>2.915877282201544</c:v>
                </c:pt>
                <c:pt idx="143">
                  <c:v>2.8819131452927911</c:v>
                </c:pt>
                <c:pt idx="144">
                  <c:v>2.856560162739584</c:v>
                </c:pt>
                <c:pt idx="145">
                  <c:v>2.8265521780472671</c:v>
                </c:pt>
                <c:pt idx="146">
                  <c:v>2.8051817491525748</c:v>
                </c:pt>
                <c:pt idx="147">
                  <c:v>2.7947208068368452</c:v>
                </c:pt>
                <c:pt idx="148">
                  <c:v>2.7999423766373801</c:v>
                </c:pt>
                <c:pt idx="149">
                  <c:v>2.8168051811666559</c:v>
                </c:pt>
                <c:pt idx="150">
                  <c:v>2.8352116876274351</c:v>
                </c:pt>
                <c:pt idx="151">
                  <c:v>2.8567083267667921</c:v>
                </c:pt>
                <c:pt idx="152">
                  <c:v>2.8694361670654231</c:v>
                </c:pt>
                <c:pt idx="153">
                  <c:v>2.8846123055698571</c:v>
                </c:pt>
                <c:pt idx="154">
                  <c:v>2.8949146494943938</c:v>
                </c:pt>
                <c:pt idx="155">
                  <c:v>2.9067514857620882</c:v>
                </c:pt>
                <c:pt idx="156">
                  <c:v>2.90910085532105</c:v>
                </c:pt>
                <c:pt idx="157">
                  <c:v>2.9093140828633621</c:v>
                </c:pt>
                <c:pt idx="158">
                  <c:v>2.9175792317687388</c:v>
                </c:pt>
                <c:pt idx="159">
                  <c:v>2.9273818225758141</c:v>
                </c:pt>
                <c:pt idx="160">
                  <c:v>2.9447616872389979</c:v>
                </c:pt>
                <c:pt idx="161">
                  <c:v>2.9526138767564261</c:v>
                </c:pt>
                <c:pt idx="162">
                  <c:v>2.9565746268028601</c:v>
                </c:pt>
                <c:pt idx="163">
                  <c:v>2.9558036380466701</c:v>
                </c:pt>
                <c:pt idx="164">
                  <c:v>2.9672249665836872</c:v>
                </c:pt>
                <c:pt idx="165">
                  <c:v>2.982919882017264</c:v>
                </c:pt>
                <c:pt idx="166">
                  <c:v>2.99277015833239</c:v>
                </c:pt>
                <c:pt idx="167">
                  <c:v>3.002501615605683</c:v>
                </c:pt>
                <c:pt idx="168">
                  <c:v>3.0077502740105042</c:v>
                </c:pt>
                <c:pt idx="169">
                  <c:v>2.9819100012570159</c:v>
                </c:pt>
                <c:pt idx="170">
                  <c:v>2.9447314521129599</c:v>
                </c:pt>
                <c:pt idx="171">
                  <c:v>2.91245638212391</c:v>
                </c:pt>
                <c:pt idx="172">
                  <c:v>2.8834267260138868</c:v>
                </c:pt>
                <c:pt idx="173">
                  <c:v>2.8863590324548931</c:v>
                </c:pt>
                <c:pt idx="174">
                  <c:v>2.8878759833361132</c:v>
                </c:pt>
                <c:pt idx="175">
                  <c:v>2.9110618552866652</c:v>
                </c:pt>
                <c:pt idx="176">
                  <c:v>2.9202891456006941</c:v>
                </c:pt>
                <c:pt idx="177">
                  <c:v>2.9355428006143391</c:v>
                </c:pt>
                <c:pt idx="178">
                  <c:v>2.9511808216435989</c:v>
                </c:pt>
                <c:pt idx="179">
                  <c:v>2.9772624411728792</c:v>
                </c:pt>
                <c:pt idx="180">
                  <c:v>3.0066713733763279</c:v>
                </c:pt>
                <c:pt idx="181">
                  <c:v>3.0461475065531851</c:v>
                </c:pt>
                <c:pt idx="182">
                  <c:v>3.0874767281602331</c:v>
                </c:pt>
                <c:pt idx="183">
                  <c:v>3.1236962661888001</c:v>
                </c:pt>
                <c:pt idx="184">
                  <c:v>3.1675048457495931</c:v>
                </c:pt>
                <c:pt idx="185">
                  <c:v>3.2136935091104828</c:v>
                </c:pt>
                <c:pt idx="186">
                  <c:v>3.2421709937393342</c:v>
                </c:pt>
                <c:pt idx="187">
                  <c:v>3.275101462233573</c:v>
                </c:pt>
                <c:pt idx="188">
                  <c:v>3.3015888058697391</c:v>
                </c:pt>
                <c:pt idx="189">
                  <c:v>3.3302694070959769</c:v>
                </c:pt>
                <c:pt idx="190">
                  <c:v>3.3540373169189368</c:v>
                </c:pt>
                <c:pt idx="191">
                  <c:v>3.3672907709056421</c:v>
                </c:pt>
                <c:pt idx="192">
                  <c:v>3.383346384178298</c:v>
                </c:pt>
                <c:pt idx="193">
                  <c:v>3.3994889242804072</c:v>
                </c:pt>
                <c:pt idx="194">
                  <c:v>3.4127597928306588</c:v>
                </c:pt>
                <c:pt idx="195">
                  <c:v>3.4113423217112682</c:v>
                </c:pt>
                <c:pt idx="196">
                  <c:v>3.403504491129409</c:v>
                </c:pt>
                <c:pt idx="197">
                  <c:v>3.395186433254997</c:v>
                </c:pt>
                <c:pt idx="198">
                  <c:v>3.391687114905745</c:v>
                </c:pt>
                <c:pt idx="199">
                  <c:v>3.3872984828560821</c:v>
                </c:pt>
                <c:pt idx="200">
                  <c:v>3.3664441127934701</c:v>
                </c:pt>
                <c:pt idx="201">
                  <c:v>3.3409351786939681</c:v>
                </c:pt>
                <c:pt idx="202">
                  <c:v>3.3064831484917039</c:v>
                </c:pt>
                <c:pt idx="203">
                  <c:v>3.2761223413824738</c:v>
                </c:pt>
                <c:pt idx="204">
                  <c:v>3.25742152006727</c:v>
                </c:pt>
                <c:pt idx="205">
                  <c:v>3.2295738622925101</c:v>
                </c:pt>
                <c:pt idx="206">
                  <c:v>3.1990603569767031</c:v>
                </c:pt>
                <c:pt idx="207">
                  <c:v>3.1719698655993449</c:v>
                </c:pt>
                <c:pt idx="208">
                  <c:v>3.1399711217206381</c:v>
                </c:pt>
                <c:pt idx="209">
                  <c:v>3.0900712132456891</c:v>
                </c:pt>
                <c:pt idx="210">
                  <c:v>3.039732237344829</c:v>
                </c:pt>
                <c:pt idx="211">
                  <c:v>2.998950574150876</c:v>
                </c:pt>
                <c:pt idx="212">
                  <c:v>2.958951644064594</c:v>
                </c:pt>
                <c:pt idx="213">
                  <c:v>2.9262024869165222</c:v>
                </c:pt>
                <c:pt idx="214">
                  <c:v>2.883497909053494</c:v>
                </c:pt>
                <c:pt idx="215">
                  <c:v>2.8297845320408608</c:v>
                </c:pt>
                <c:pt idx="216">
                  <c:v>2.7784214065374981</c:v>
                </c:pt>
                <c:pt idx="217">
                  <c:v>2.7325442526501438</c:v>
                </c:pt>
                <c:pt idx="218">
                  <c:v>2.6859664534262371</c:v>
                </c:pt>
                <c:pt idx="219">
                  <c:v>2.636392749714711</c:v>
                </c:pt>
                <c:pt idx="220">
                  <c:v>2.5868616613973181</c:v>
                </c:pt>
                <c:pt idx="221">
                  <c:v>2.532332263746806</c:v>
                </c:pt>
                <c:pt idx="222">
                  <c:v>2.4846714301018831</c:v>
                </c:pt>
                <c:pt idx="223">
                  <c:v>2.43487324095946</c:v>
                </c:pt>
                <c:pt idx="224">
                  <c:v>2.3790823298471362</c:v>
                </c:pt>
                <c:pt idx="225">
                  <c:v>2.3102637798367578</c:v>
                </c:pt>
                <c:pt idx="226">
                  <c:v>2.2537508291380122</c:v>
                </c:pt>
                <c:pt idx="227">
                  <c:v>2.2063549533813549</c:v>
                </c:pt>
                <c:pt idx="228">
                  <c:v>2.1631316370099229</c:v>
                </c:pt>
                <c:pt idx="229">
                  <c:v>2.131841775595178</c:v>
                </c:pt>
                <c:pt idx="230">
                  <c:v>2.1001318065989381</c:v>
                </c:pt>
                <c:pt idx="231">
                  <c:v>2.072545949061138</c:v>
                </c:pt>
                <c:pt idx="232">
                  <c:v>2.0470105643869871</c:v>
                </c:pt>
                <c:pt idx="233">
                  <c:v>2.026362422908353</c:v>
                </c:pt>
                <c:pt idx="234">
                  <c:v>1.988391444235333</c:v>
                </c:pt>
                <c:pt idx="235">
                  <c:v>1.9327064639805209</c:v>
                </c:pt>
                <c:pt idx="236">
                  <c:v>1.891779226053824</c:v>
                </c:pt>
                <c:pt idx="237">
                  <c:v>1.8439064430670291</c:v>
                </c:pt>
                <c:pt idx="238">
                  <c:v>1.7762058738209821</c:v>
                </c:pt>
                <c:pt idx="239">
                  <c:v>1.7019927049944299</c:v>
                </c:pt>
                <c:pt idx="240">
                  <c:v>1.606518464044393</c:v>
                </c:pt>
                <c:pt idx="241">
                  <c:v>1.5244385149467199</c:v>
                </c:pt>
                <c:pt idx="242">
                  <c:v>1.445184718511026</c:v>
                </c:pt>
                <c:pt idx="243">
                  <c:v>1.3612601421978769</c:v>
                </c:pt>
                <c:pt idx="244">
                  <c:v>1.2824759979410441</c:v>
                </c:pt>
                <c:pt idx="245">
                  <c:v>1.2364260285319111</c:v>
                </c:pt>
                <c:pt idx="246">
                  <c:v>1.1877871952463499</c:v>
                </c:pt>
                <c:pt idx="247">
                  <c:v>1.147787353263686</c:v>
                </c:pt>
                <c:pt idx="248">
                  <c:v>1.1091523242666821</c:v>
                </c:pt>
                <c:pt idx="249">
                  <c:v>1.0588347752541321</c:v>
                </c:pt>
                <c:pt idx="250">
                  <c:v>1.0136191414919249</c:v>
                </c:pt>
                <c:pt idx="251">
                  <c:v>0.98240743441795297</c:v>
                </c:pt>
                <c:pt idx="252">
                  <c:v>0.95449296566702302</c:v>
                </c:pt>
                <c:pt idx="253">
                  <c:v>0.93092555956897804</c:v>
                </c:pt>
                <c:pt idx="254">
                  <c:v>0.91503427660155701</c:v>
                </c:pt>
                <c:pt idx="255">
                  <c:v>0.90560185799103798</c:v>
                </c:pt>
                <c:pt idx="256">
                  <c:v>0.89976533448840101</c:v>
                </c:pt>
                <c:pt idx="257">
                  <c:v>0.91070027776669404</c:v>
                </c:pt>
                <c:pt idx="258">
                  <c:v>0.915447312160521</c:v>
                </c:pt>
                <c:pt idx="259">
                  <c:v>0.90314689323622799</c:v>
                </c:pt>
                <c:pt idx="260">
                  <c:v>0.89104697920591402</c:v>
                </c:pt>
                <c:pt idx="261">
                  <c:v>0.87737052704775997</c:v>
                </c:pt>
                <c:pt idx="262">
                  <c:v>0.86021127627274596</c:v>
                </c:pt>
                <c:pt idx="263">
                  <c:v>0.85243711969195701</c:v>
                </c:pt>
                <c:pt idx="264">
                  <c:v>0.84740079367333199</c:v>
                </c:pt>
                <c:pt idx="265">
                  <c:v>0.84988098636410103</c:v>
                </c:pt>
                <c:pt idx="266">
                  <c:v>0.84988098636410103</c:v>
                </c:pt>
                <c:pt idx="267">
                  <c:v>0.84988098636410103</c:v>
                </c:pt>
                <c:pt idx="268">
                  <c:v>0.84988098636410103</c:v>
                </c:pt>
                <c:pt idx="269">
                  <c:v>0.84988098636410103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'Figure 9b Data'!$B$1</c:f>
              <c:strCache>
                <c:ptCount val="1"/>
                <c:pt idx="0">
                  <c:v>Kalman AY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9b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9b Data'!$C$2:$C$271</c:f>
              <c:numCache>
                <c:formatCode>General</c:formatCode>
                <c:ptCount val="27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99712"/>
        <c:axId val="201701632"/>
      </c:lineChart>
      <c:catAx>
        <c:axId val="20169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01632"/>
        <c:crossesAt val="-8"/>
        <c:auto val="1"/>
        <c:lblAlgn val="ctr"/>
        <c:lblOffset val="100"/>
        <c:tickLblSkip val="20"/>
        <c:noMultiLvlLbl val="0"/>
      </c:catAx>
      <c:valAx>
        <c:axId val="2017016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9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9a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14304"/>
        <c:axId val="207414784"/>
      </c:areaChart>
      <c:lineChart>
        <c:grouping val="standard"/>
        <c:varyColors val="0"/>
        <c:ser>
          <c:idx val="0"/>
          <c:order val="1"/>
          <c:tx>
            <c:strRef>
              <c:f>'Figure 9a Data'!$C$1</c:f>
              <c:strCache>
                <c:ptCount val="1"/>
                <c:pt idx="0">
                  <c:v>C4 AY/HP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9a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9a Data'!$B$2:$B$271</c:f>
              <c:numCache>
                <c:formatCode>General</c:formatCode>
                <c:ptCount val="270"/>
                <c:pt idx="0">
                  <c:v>3.1373161453967779</c:v>
                </c:pt>
                <c:pt idx="1">
                  <c:v>3.141990298106704</c:v>
                </c:pt>
                <c:pt idx="2">
                  <c:v>3.1291752797225931</c:v>
                </c:pt>
                <c:pt idx="3">
                  <c:v>3.1077425572963548</c:v>
                </c:pt>
                <c:pt idx="4">
                  <c:v>3.071686472342908</c:v>
                </c:pt>
                <c:pt idx="5">
                  <c:v>3.0474320603090321</c:v>
                </c:pt>
                <c:pt idx="6">
                  <c:v>3.039099940674332</c:v>
                </c:pt>
                <c:pt idx="7">
                  <c:v>3.0366847136367259</c:v>
                </c:pt>
                <c:pt idx="8">
                  <c:v>3.0409340375414402</c:v>
                </c:pt>
                <c:pt idx="9">
                  <c:v>3.041282239548686</c:v>
                </c:pt>
                <c:pt idx="10">
                  <c:v>3.0383877648742081</c:v>
                </c:pt>
                <c:pt idx="11">
                  <c:v>3.0434085175763719</c:v>
                </c:pt>
                <c:pt idx="12">
                  <c:v>3.0504325808703512</c:v>
                </c:pt>
                <c:pt idx="13">
                  <c:v>3.05322905935274</c:v>
                </c:pt>
                <c:pt idx="14">
                  <c:v>3.0470215545277499</c:v>
                </c:pt>
                <c:pt idx="15">
                  <c:v>3.0291078700332039</c:v>
                </c:pt>
                <c:pt idx="16">
                  <c:v>3.0086271172530932</c:v>
                </c:pt>
                <c:pt idx="17">
                  <c:v>2.9890594081045321</c:v>
                </c:pt>
                <c:pt idx="18">
                  <c:v>2.9720837271827478</c:v>
                </c:pt>
                <c:pt idx="19">
                  <c:v>2.9559779774301229</c:v>
                </c:pt>
                <c:pt idx="20">
                  <c:v>2.933631852442808</c:v>
                </c:pt>
                <c:pt idx="21">
                  <c:v>2.9039840636010981</c:v>
                </c:pt>
                <c:pt idx="22">
                  <c:v>2.86681207840192</c:v>
                </c:pt>
                <c:pt idx="23">
                  <c:v>2.829818051110041</c:v>
                </c:pt>
                <c:pt idx="24">
                  <c:v>2.8002399712397481</c:v>
                </c:pt>
                <c:pt idx="25">
                  <c:v>2.7849068803136041</c:v>
                </c:pt>
                <c:pt idx="26">
                  <c:v>2.7862471324416411</c:v>
                </c:pt>
                <c:pt idx="27">
                  <c:v>2.8028166162198249</c:v>
                </c:pt>
                <c:pt idx="28">
                  <c:v>2.82126107493692</c:v>
                </c:pt>
                <c:pt idx="29">
                  <c:v>2.8369682972390988</c:v>
                </c:pt>
                <c:pt idx="30">
                  <c:v>2.8502941555001229</c:v>
                </c:pt>
                <c:pt idx="31">
                  <c:v>2.854575083990599</c:v>
                </c:pt>
                <c:pt idx="32">
                  <c:v>2.851913565136357</c:v>
                </c:pt>
                <c:pt idx="33">
                  <c:v>2.8468032369770131</c:v>
                </c:pt>
                <c:pt idx="34">
                  <c:v>2.8388959980895461</c:v>
                </c:pt>
                <c:pt idx="35">
                  <c:v>2.8271525024615429</c:v>
                </c:pt>
                <c:pt idx="36">
                  <c:v>2.8183236946740391</c:v>
                </c:pt>
                <c:pt idx="37">
                  <c:v>2.806735555739567</c:v>
                </c:pt>
                <c:pt idx="38">
                  <c:v>2.7931278403739541</c:v>
                </c:pt>
                <c:pt idx="39">
                  <c:v>2.7846886363093781</c:v>
                </c:pt>
                <c:pt idx="40">
                  <c:v>2.7808215116273951</c:v>
                </c:pt>
                <c:pt idx="41">
                  <c:v>2.7722354012297532</c:v>
                </c:pt>
                <c:pt idx="42">
                  <c:v>2.7674171668304521</c:v>
                </c:pt>
                <c:pt idx="43">
                  <c:v>2.765659264328677</c:v>
                </c:pt>
                <c:pt idx="44">
                  <c:v>2.7688809469174278</c:v>
                </c:pt>
                <c:pt idx="45">
                  <c:v>2.7883136467494198</c:v>
                </c:pt>
                <c:pt idx="46">
                  <c:v>2.8031808306933419</c:v>
                </c:pt>
                <c:pt idx="47">
                  <c:v>2.8111885041935381</c:v>
                </c:pt>
                <c:pt idx="48">
                  <c:v>2.8081736486502238</c:v>
                </c:pt>
                <c:pt idx="49">
                  <c:v>2.7964237074309222</c:v>
                </c:pt>
                <c:pt idx="50">
                  <c:v>2.7890785927448012</c:v>
                </c:pt>
                <c:pt idx="51">
                  <c:v>2.7813618198051202</c:v>
                </c:pt>
                <c:pt idx="52">
                  <c:v>2.7706288790712672</c:v>
                </c:pt>
                <c:pt idx="53">
                  <c:v>2.7556375750240631</c:v>
                </c:pt>
                <c:pt idx="54">
                  <c:v>2.7337403447895041</c:v>
                </c:pt>
                <c:pt idx="55">
                  <c:v>2.7051877273595601</c:v>
                </c:pt>
                <c:pt idx="56">
                  <c:v>2.676728344361321</c:v>
                </c:pt>
                <c:pt idx="57">
                  <c:v>2.6439038832562289</c:v>
                </c:pt>
                <c:pt idx="58">
                  <c:v>2.6104459533289321</c:v>
                </c:pt>
                <c:pt idx="59">
                  <c:v>2.5792685130641591</c:v>
                </c:pt>
                <c:pt idx="60">
                  <c:v>2.552119138056578</c:v>
                </c:pt>
                <c:pt idx="61">
                  <c:v>2.5298666880436369</c:v>
                </c:pt>
                <c:pt idx="62">
                  <c:v>2.5130315000609822</c:v>
                </c:pt>
                <c:pt idx="63">
                  <c:v>2.4973123469759169</c:v>
                </c:pt>
                <c:pt idx="64">
                  <c:v>2.4752689030591619</c:v>
                </c:pt>
                <c:pt idx="65">
                  <c:v>2.4468086475120092</c:v>
                </c:pt>
                <c:pt idx="66">
                  <c:v>2.4140262204150331</c:v>
                </c:pt>
                <c:pt idx="67">
                  <c:v>2.3847972770623231</c:v>
                </c:pt>
                <c:pt idx="68">
                  <c:v>2.361759503750906</c:v>
                </c:pt>
                <c:pt idx="69">
                  <c:v>2.3482821907619211</c:v>
                </c:pt>
                <c:pt idx="70">
                  <c:v>2.3368313594484782</c:v>
                </c:pt>
                <c:pt idx="71">
                  <c:v>2.3269847273401472</c:v>
                </c:pt>
                <c:pt idx="72">
                  <c:v>2.319972793874951</c:v>
                </c:pt>
                <c:pt idx="73">
                  <c:v>2.308796316996899</c:v>
                </c:pt>
                <c:pt idx="74">
                  <c:v>2.2946064547246698</c:v>
                </c:pt>
                <c:pt idx="75">
                  <c:v>2.276705195105142</c:v>
                </c:pt>
                <c:pt idx="76">
                  <c:v>2.256491944134666</c:v>
                </c:pt>
                <c:pt idx="77">
                  <c:v>2.2424436463873869</c:v>
                </c:pt>
                <c:pt idx="78">
                  <c:v>2.237474708057984</c:v>
                </c:pt>
                <c:pt idx="79">
                  <c:v>2.23975651788236</c:v>
                </c:pt>
                <c:pt idx="80">
                  <c:v>2.2486198254861551</c:v>
                </c:pt>
                <c:pt idx="81">
                  <c:v>2.2613798159805771</c:v>
                </c:pt>
                <c:pt idx="82">
                  <c:v>2.2724450241450849</c:v>
                </c:pt>
                <c:pt idx="83">
                  <c:v>2.2746799537380951</c:v>
                </c:pt>
                <c:pt idx="84">
                  <c:v>2.272286975713647</c:v>
                </c:pt>
                <c:pt idx="85">
                  <c:v>2.2554894295911931</c:v>
                </c:pt>
                <c:pt idx="86">
                  <c:v>2.2296708357956532</c:v>
                </c:pt>
                <c:pt idx="87">
                  <c:v>2.2002919054433012</c:v>
                </c:pt>
                <c:pt idx="88">
                  <c:v>2.1633087017048682</c:v>
                </c:pt>
                <c:pt idx="89">
                  <c:v>2.131599224229761</c:v>
                </c:pt>
                <c:pt idx="90">
                  <c:v>2.098768585830769</c:v>
                </c:pt>
                <c:pt idx="91">
                  <c:v>2.0677503497348799</c:v>
                </c:pt>
                <c:pt idx="92">
                  <c:v>2.030843145142839</c:v>
                </c:pt>
                <c:pt idx="93">
                  <c:v>1.9824670054286879</c:v>
                </c:pt>
                <c:pt idx="94">
                  <c:v>1.930771733312822</c:v>
                </c:pt>
                <c:pt idx="95">
                  <c:v>1.8812574531716979</c:v>
                </c:pt>
                <c:pt idx="96">
                  <c:v>1.8376283847228301</c:v>
                </c:pt>
                <c:pt idx="97">
                  <c:v>1.8094709732213901</c:v>
                </c:pt>
                <c:pt idx="98">
                  <c:v>1.790633870294974</c:v>
                </c:pt>
                <c:pt idx="99">
                  <c:v>1.77678114457495</c:v>
                </c:pt>
                <c:pt idx="100">
                  <c:v>1.7692607147778101</c:v>
                </c:pt>
                <c:pt idx="101">
                  <c:v>1.75693543883843</c:v>
                </c:pt>
                <c:pt idx="102">
                  <c:v>1.7370789572534271</c:v>
                </c:pt>
                <c:pt idx="103">
                  <c:v>1.704726096081721</c:v>
                </c:pt>
                <c:pt idx="104">
                  <c:v>1.66368228964256</c:v>
                </c:pt>
                <c:pt idx="105">
                  <c:v>1.6145208347003011</c:v>
                </c:pt>
                <c:pt idx="106">
                  <c:v>1.561728314551303</c:v>
                </c:pt>
                <c:pt idx="107">
                  <c:v>1.510257383671521</c:v>
                </c:pt>
                <c:pt idx="108">
                  <c:v>1.461291325308562</c:v>
                </c:pt>
                <c:pt idx="109">
                  <c:v>1.4179248508267881</c:v>
                </c:pt>
                <c:pt idx="110">
                  <c:v>1.382174020238442</c:v>
                </c:pt>
                <c:pt idx="111">
                  <c:v>1.349688149384948</c:v>
                </c:pt>
                <c:pt idx="112">
                  <c:v>1.3228078193327</c:v>
                </c:pt>
                <c:pt idx="113">
                  <c:v>1.303314138630048</c:v>
                </c:pt>
                <c:pt idx="114">
                  <c:v>1.289014137093772</c:v>
                </c:pt>
                <c:pt idx="115">
                  <c:v>1.281658150750407</c:v>
                </c:pt>
                <c:pt idx="116">
                  <c:v>1.277067933551586</c:v>
                </c:pt>
                <c:pt idx="117">
                  <c:v>1.273042434499841</c:v>
                </c:pt>
                <c:pt idx="118">
                  <c:v>1.272828167535446</c:v>
                </c:pt>
                <c:pt idx="119">
                  <c:v>1.2837366230651961</c:v>
                </c:pt>
                <c:pt idx="120">
                  <c:v>1.3016677934775001</c:v>
                </c:pt>
                <c:pt idx="121">
                  <c:v>1.3247972492387221</c:v>
                </c:pt>
                <c:pt idx="122">
                  <c:v>1.357875242881589</c:v>
                </c:pt>
                <c:pt idx="123">
                  <c:v>1.3923110836135719</c:v>
                </c:pt>
                <c:pt idx="124">
                  <c:v>1.4248082630548049</c:v>
                </c:pt>
                <c:pt idx="125">
                  <c:v>1.453320454810052</c:v>
                </c:pt>
                <c:pt idx="126">
                  <c:v>1.469497941280923</c:v>
                </c:pt>
                <c:pt idx="127">
                  <c:v>1.4651837564637811</c:v>
                </c:pt>
                <c:pt idx="128">
                  <c:v>1.4553719195420241</c:v>
                </c:pt>
                <c:pt idx="129">
                  <c:v>1.4429313231652909</c:v>
                </c:pt>
                <c:pt idx="130">
                  <c:v>1.4302291633639179</c:v>
                </c:pt>
                <c:pt idx="131">
                  <c:v>1.4281558335976059</c:v>
                </c:pt>
                <c:pt idx="132">
                  <c:v>1.426258945740924</c:v>
                </c:pt>
                <c:pt idx="133">
                  <c:v>1.4272398181751</c:v>
                </c:pt>
                <c:pt idx="134">
                  <c:v>1.4288167999240371</c:v>
                </c:pt>
                <c:pt idx="135">
                  <c:v>1.4337311453534389</c:v>
                </c:pt>
                <c:pt idx="136">
                  <c:v>1.439925081125579</c:v>
                </c:pt>
                <c:pt idx="137">
                  <c:v>1.445292507197379</c:v>
                </c:pt>
                <c:pt idx="138">
                  <c:v>1.452089260863479</c:v>
                </c:pt>
                <c:pt idx="139">
                  <c:v>1.45503075178598</c:v>
                </c:pt>
                <c:pt idx="140">
                  <c:v>1.454689265282733</c:v>
                </c:pt>
                <c:pt idx="141">
                  <c:v>1.45314349439014</c:v>
                </c:pt>
                <c:pt idx="142">
                  <c:v>1.450646294820668</c:v>
                </c:pt>
                <c:pt idx="143">
                  <c:v>1.4452792696999079</c:v>
                </c:pt>
                <c:pt idx="144">
                  <c:v>1.4396657457013751</c:v>
                </c:pt>
                <c:pt idx="145">
                  <c:v>1.4286308511480661</c:v>
                </c:pt>
                <c:pt idx="146">
                  <c:v>1.4134213640147859</c:v>
                </c:pt>
                <c:pt idx="147">
                  <c:v>1.3964127388356471</c:v>
                </c:pt>
                <c:pt idx="148">
                  <c:v>1.3810017072687051</c:v>
                </c:pt>
                <c:pt idx="149">
                  <c:v>1.376214286192782</c:v>
                </c:pt>
                <c:pt idx="150">
                  <c:v>1.375610342713866</c:v>
                </c:pt>
                <c:pt idx="151">
                  <c:v>1.3776274876621679</c:v>
                </c:pt>
                <c:pt idx="152">
                  <c:v>1.3808616929933999</c:v>
                </c:pt>
                <c:pt idx="153">
                  <c:v>1.378494885134762</c:v>
                </c:pt>
                <c:pt idx="154">
                  <c:v>1.3782461604383069</c:v>
                </c:pt>
                <c:pt idx="155">
                  <c:v>1.3814676086379081</c:v>
                </c:pt>
                <c:pt idx="156">
                  <c:v>1.385578315358674</c:v>
                </c:pt>
                <c:pt idx="157">
                  <c:v>1.395377183729636</c:v>
                </c:pt>
                <c:pt idx="158">
                  <c:v>1.4103364056122061</c:v>
                </c:pt>
                <c:pt idx="159">
                  <c:v>1.4315672887674911</c:v>
                </c:pt>
                <c:pt idx="160">
                  <c:v>1.462827226139533</c:v>
                </c:pt>
                <c:pt idx="161">
                  <c:v>1.495450638729418</c:v>
                </c:pt>
                <c:pt idx="162">
                  <c:v>1.5213348647782301</c:v>
                </c:pt>
                <c:pt idx="163">
                  <c:v>1.5423300057954841</c:v>
                </c:pt>
                <c:pt idx="164">
                  <c:v>1.5584316122285939</c:v>
                </c:pt>
                <c:pt idx="165">
                  <c:v>1.574681855373586</c:v>
                </c:pt>
                <c:pt idx="166">
                  <c:v>1.591599755195622</c:v>
                </c:pt>
                <c:pt idx="167">
                  <c:v>1.60734439534158</c:v>
                </c:pt>
                <c:pt idx="168">
                  <c:v>1.6163645248245659</c:v>
                </c:pt>
                <c:pt idx="169">
                  <c:v>1.610509845085748</c:v>
                </c:pt>
                <c:pt idx="170">
                  <c:v>1.5938320781472171</c:v>
                </c:pt>
                <c:pt idx="171">
                  <c:v>1.5655849816896359</c:v>
                </c:pt>
                <c:pt idx="172">
                  <c:v>1.526611539896811</c:v>
                </c:pt>
                <c:pt idx="173">
                  <c:v>1.4939011744337201</c:v>
                </c:pt>
                <c:pt idx="174">
                  <c:v>1.471817677720116</c:v>
                </c:pt>
                <c:pt idx="175">
                  <c:v>1.4630973606190341</c:v>
                </c:pt>
                <c:pt idx="176">
                  <c:v>1.466393037251148</c:v>
                </c:pt>
                <c:pt idx="177">
                  <c:v>1.4758766284890401</c:v>
                </c:pt>
                <c:pt idx="178">
                  <c:v>1.491218761078182</c:v>
                </c:pt>
                <c:pt idx="179">
                  <c:v>1.5142522830500449</c:v>
                </c:pt>
                <c:pt idx="180">
                  <c:v>1.543766492133799</c:v>
                </c:pt>
                <c:pt idx="181">
                  <c:v>1.5811209806289539</c:v>
                </c:pt>
                <c:pt idx="182">
                  <c:v>1.6219068065338851</c:v>
                </c:pt>
                <c:pt idx="183">
                  <c:v>1.6647002822177981</c:v>
                </c:pt>
                <c:pt idx="184">
                  <c:v>1.7109121733399371</c:v>
                </c:pt>
                <c:pt idx="185">
                  <c:v>1.7532404756906801</c:v>
                </c:pt>
                <c:pt idx="186">
                  <c:v>1.7923430108631759</c:v>
                </c:pt>
                <c:pt idx="187">
                  <c:v>1.8289755969873069</c:v>
                </c:pt>
                <c:pt idx="188">
                  <c:v>1.867156515349758</c:v>
                </c:pt>
                <c:pt idx="189">
                  <c:v>1.910661829376852</c:v>
                </c:pt>
                <c:pt idx="190">
                  <c:v>1.9579772761359491</c:v>
                </c:pt>
                <c:pt idx="191">
                  <c:v>2.004140880947145</c:v>
                </c:pt>
                <c:pt idx="192">
                  <c:v>2.0469075307835269</c:v>
                </c:pt>
                <c:pt idx="193">
                  <c:v>2.0873882565290369</c:v>
                </c:pt>
                <c:pt idx="194">
                  <c:v>2.1259392575287159</c:v>
                </c:pt>
                <c:pt idx="195">
                  <c:v>2.160546297631377</c:v>
                </c:pt>
                <c:pt idx="196">
                  <c:v>2.1933791524263628</c:v>
                </c:pt>
                <c:pt idx="197">
                  <c:v>2.219857876668752</c:v>
                </c:pt>
                <c:pt idx="198">
                  <c:v>2.2451427110840609</c:v>
                </c:pt>
                <c:pt idx="199">
                  <c:v>2.272293456140619</c:v>
                </c:pt>
                <c:pt idx="200">
                  <c:v>2.2962231756699278</c:v>
                </c:pt>
                <c:pt idx="201">
                  <c:v>2.3208833875451909</c:v>
                </c:pt>
                <c:pt idx="202">
                  <c:v>2.3405864441675499</c:v>
                </c:pt>
                <c:pt idx="203">
                  <c:v>2.3552766252201449</c:v>
                </c:pt>
                <c:pt idx="204">
                  <c:v>2.366998066734646</c:v>
                </c:pt>
                <c:pt idx="205">
                  <c:v>2.3753214605653512</c:v>
                </c:pt>
                <c:pt idx="206">
                  <c:v>2.377773725035063</c:v>
                </c:pt>
                <c:pt idx="207">
                  <c:v>2.3772619638536061</c:v>
                </c:pt>
                <c:pt idx="208">
                  <c:v>2.3740099779047861</c:v>
                </c:pt>
                <c:pt idx="209">
                  <c:v>2.360744419440139</c:v>
                </c:pt>
                <c:pt idx="210">
                  <c:v>2.3439717195583261</c:v>
                </c:pt>
                <c:pt idx="211">
                  <c:v>2.322671157236663</c:v>
                </c:pt>
                <c:pt idx="212">
                  <c:v>2.299064112332823</c:v>
                </c:pt>
                <c:pt idx="213">
                  <c:v>2.278033186995045</c:v>
                </c:pt>
                <c:pt idx="214">
                  <c:v>2.2535796083944528</c:v>
                </c:pt>
                <c:pt idx="215">
                  <c:v>2.2219193819042471</c:v>
                </c:pt>
                <c:pt idx="216">
                  <c:v>2.181063702819249</c:v>
                </c:pt>
                <c:pt idx="217">
                  <c:v>2.1359084713213741</c:v>
                </c:pt>
                <c:pt idx="218">
                  <c:v>2.088391180576108</c:v>
                </c:pt>
                <c:pt idx="219">
                  <c:v>2.0415086979441872</c:v>
                </c:pt>
                <c:pt idx="220">
                  <c:v>1.996199260706319</c:v>
                </c:pt>
                <c:pt idx="221">
                  <c:v>1.950025126266185</c:v>
                </c:pt>
                <c:pt idx="222">
                  <c:v>1.906972533244182</c:v>
                </c:pt>
                <c:pt idx="223">
                  <c:v>1.867236273769481</c:v>
                </c:pt>
                <c:pt idx="224">
                  <c:v>1.8286851426077839</c:v>
                </c:pt>
                <c:pt idx="225">
                  <c:v>1.789770359011063</c:v>
                </c:pt>
                <c:pt idx="226">
                  <c:v>1.7516767012922381</c:v>
                </c:pt>
                <c:pt idx="227">
                  <c:v>1.7181561984115279</c:v>
                </c:pt>
                <c:pt idx="228">
                  <c:v>1.692764793546232</c:v>
                </c:pt>
                <c:pt idx="229">
                  <c:v>1.6787709671331399</c:v>
                </c:pt>
                <c:pt idx="230">
                  <c:v>1.67425224330468</c:v>
                </c:pt>
                <c:pt idx="231">
                  <c:v>1.674954137935273</c:v>
                </c:pt>
                <c:pt idx="232">
                  <c:v>1.6805395790687401</c:v>
                </c:pt>
                <c:pt idx="233">
                  <c:v>1.6899397931593321</c:v>
                </c:pt>
                <c:pt idx="234">
                  <c:v>1.6982745268569099</c:v>
                </c:pt>
                <c:pt idx="235">
                  <c:v>1.70169286884655</c:v>
                </c:pt>
                <c:pt idx="236">
                  <c:v>1.699552394794696</c:v>
                </c:pt>
                <c:pt idx="237">
                  <c:v>1.68840902633387</c:v>
                </c:pt>
                <c:pt idx="238">
                  <c:v>1.66329274622803</c:v>
                </c:pt>
                <c:pt idx="239">
                  <c:v>1.6214639275479961</c:v>
                </c:pt>
                <c:pt idx="240">
                  <c:v>1.5568060172844429</c:v>
                </c:pt>
                <c:pt idx="241">
                  <c:v>1.4737443305709601</c:v>
                </c:pt>
                <c:pt idx="242">
                  <c:v>1.3840763184781719</c:v>
                </c:pt>
                <c:pt idx="243">
                  <c:v>1.292373065812493</c:v>
                </c:pt>
                <c:pt idx="244">
                  <c:v>1.2040427469238399</c:v>
                </c:pt>
                <c:pt idx="245">
                  <c:v>1.1218255292409709</c:v>
                </c:pt>
                <c:pt idx="246">
                  <c:v>1.044572029928035</c:v>
                </c:pt>
                <c:pt idx="247">
                  <c:v>0.97695388803161298</c:v>
                </c:pt>
                <c:pt idx="248">
                  <c:v>0.91806909511873902</c:v>
                </c:pt>
                <c:pt idx="249">
                  <c:v>0.86008834510418697</c:v>
                </c:pt>
                <c:pt idx="250">
                  <c:v>0.80086844944417002</c:v>
                </c:pt>
                <c:pt idx="251">
                  <c:v>0.74443406882700902</c:v>
                </c:pt>
                <c:pt idx="252">
                  <c:v>0.69192369025117395</c:v>
                </c:pt>
                <c:pt idx="253">
                  <c:v>0.64683006930300402</c:v>
                </c:pt>
                <c:pt idx="254">
                  <c:v>0.61016172267782398</c:v>
                </c:pt>
                <c:pt idx="255">
                  <c:v>0.57722811298826704</c:v>
                </c:pt>
                <c:pt idx="256">
                  <c:v>0.54773208375110805</c:v>
                </c:pt>
                <c:pt idx="257">
                  <c:v>0.52248777666822399</c:v>
                </c:pt>
                <c:pt idx="258">
                  <c:v>0.50077577680963703</c:v>
                </c:pt>
                <c:pt idx="259">
                  <c:v>0.476963248112033</c:v>
                </c:pt>
                <c:pt idx="260">
                  <c:v>0.45233463038842497</c:v>
                </c:pt>
                <c:pt idx="261">
                  <c:v>0.42622669762436699</c:v>
                </c:pt>
                <c:pt idx="262">
                  <c:v>0.39787057812079601</c:v>
                </c:pt>
                <c:pt idx="263">
                  <c:v>0.370613636390631</c:v>
                </c:pt>
                <c:pt idx="264">
                  <c:v>0.34511380246560802</c:v>
                </c:pt>
                <c:pt idx="265">
                  <c:v>0.32409600482129403</c:v>
                </c:pt>
                <c:pt idx="266">
                  <c:v>0.30976457514877698</c:v>
                </c:pt>
                <c:pt idx="267">
                  <c:v>0.30274814131946298</c:v>
                </c:pt>
                <c:pt idx="268">
                  <c:v>0.30079049973833699</c:v>
                </c:pt>
                <c:pt idx="269">
                  <c:v>0.30079049973833699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14304"/>
        <c:axId val="207414784"/>
      </c:lineChart>
      <c:catAx>
        <c:axId val="20731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14784"/>
        <c:crossesAt val="-8"/>
        <c:auto val="1"/>
        <c:lblAlgn val="ctr"/>
        <c:lblOffset val="100"/>
        <c:tickLblSkip val="20"/>
        <c:noMultiLvlLbl val="0"/>
      </c:catAx>
      <c:valAx>
        <c:axId val="207414784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1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7 Data'!$E$2:$E$271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569600"/>
        <c:axId val="182571776"/>
      </c:areaChart>
      <c:lineChart>
        <c:grouping val="standard"/>
        <c:varyColors val="0"/>
        <c:ser>
          <c:idx val="0"/>
          <c:order val="0"/>
          <c:tx>
            <c:strRef>
              <c:f>'Figure 7 Data'!$C$1</c:f>
              <c:strCache>
                <c:ptCount val="1"/>
                <c:pt idx="0">
                  <c:v>C4 HP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7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7 Data'!$B$2:$B$271</c:f>
              <c:numCache>
                <c:formatCode>General</c:formatCode>
                <c:ptCount val="270"/>
                <c:pt idx="0">
                  <c:v>1.0248917578281751</c:v>
                </c:pt>
                <c:pt idx="1">
                  <c:v>1.0301664184275781</c:v>
                </c:pt>
                <c:pt idx="2">
                  <c:v>1.050226070693538</c:v>
                </c:pt>
                <c:pt idx="3">
                  <c:v>1.075051810994814</c:v>
                </c:pt>
                <c:pt idx="4">
                  <c:v>1.096133204711391</c:v>
                </c:pt>
                <c:pt idx="5">
                  <c:v>1.1032828701967199</c:v>
                </c:pt>
                <c:pt idx="6">
                  <c:v>1.0955821785225861</c:v>
                </c:pt>
                <c:pt idx="7">
                  <c:v>1.0828750451233939</c:v>
                </c:pt>
                <c:pt idx="8">
                  <c:v>1.0662031450130061</c:v>
                </c:pt>
                <c:pt idx="9">
                  <c:v>1.05278115920563</c:v>
                </c:pt>
                <c:pt idx="10">
                  <c:v>1.0479357945956651</c:v>
                </c:pt>
                <c:pt idx="11">
                  <c:v>1.0476509180209559</c:v>
                </c:pt>
                <c:pt idx="12">
                  <c:v>1.045904562479367</c:v>
                </c:pt>
                <c:pt idx="13">
                  <c:v>1.0397507794352401</c:v>
                </c:pt>
                <c:pt idx="14">
                  <c:v>1.028474150562674</c:v>
                </c:pt>
                <c:pt idx="15">
                  <c:v>1.0171904739419599</c:v>
                </c:pt>
                <c:pt idx="16">
                  <c:v>1.009740877648883</c:v>
                </c:pt>
                <c:pt idx="17">
                  <c:v>1.000179701503964</c:v>
                </c:pt>
                <c:pt idx="18">
                  <c:v>0.98951850701030097</c:v>
                </c:pt>
                <c:pt idx="19">
                  <c:v>0.97738291509744901</c:v>
                </c:pt>
                <c:pt idx="20">
                  <c:v>0.96930542501453998</c:v>
                </c:pt>
                <c:pt idx="21">
                  <c:v>0.96894722065301997</c:v>
                </c:pt>
                <c:pt idx="22">
                  <c:v>0.97258933709273399</c:v>
                </c:pt>
                <c:pt idx="23">
                  <c:v>0.97119603211120098</c:v>
                </c:pt>
                <c:pt idx="24">
                  <c:v>0.95692513141400404</c:v>
                </c:pt>
                <c:pt idx="25">
                  <c:v>0.93586958202157999</c:v>
                </c:pt>
                <c:pt idx="26">
                  <c:v>0.906326410277564</c:v>
                </c:pt>
                <c:pt idx="27">
                  <c:v>0.87626271441565295</c:v>
                </c:pt>
                <c:pt idx="28">
                  <c:v>0.85324965531572505</c:v>
                </c:pt>
                <c:pt idx="29">
                  <c:v>0.83689958185138302</c:v>
                </c:pt>
                <c:pt idx="30">
                  <c:v>0.83038687843237302</c:v>
                </c:pt>
                <c:pt idx="31">
                  <c:v>0.82927515015972797</c:v>
                </c:pt>
                <c:pt idx="32">
                  <c:v>0.83696081471099504</c:v>
                </c:pt>
                <c:pt idx="33">
                  <c:v>0.85273101267108997</c:v>
                </c:pt>
                <c:pt idx="34">
                  <c:v>0.87045346337982199</c:v>
                </c:pt>
                <c:pt idx="35">
                  <c:v>0.89254729158706902</c:v>
                </c:pt>
                <c:pt idx="36">
                  <c:v>0.913474774837853</c:v>
                </c:pt>
                <c:pt idx="37">
                  <c:v>0.931905398788759</c:v>
                </c:pt>
                <c:pt idx="38">
                  <c:v>0.946569559549293</c:v>
                </c:pt>
                <c:pt idx="39">
                  <c:v>0.96060312777936596</c:v>
                </c:pt>
                <c:pt idx="40">
                  <c:v>0.97368202003965398</c:v>
                </c:pt>
                <c:pt idx="41">
                  <c:v>0.99041983820309398</c:v>
                </c:pt>
                <c:pt idx="42">
                  <c:v>1.010992352040387</c:v>
                </c:pt>
                <c:pt idx="43">
                  <c:v>1.02851653154029</c:v>
                </c:pt>
                <c:pt idx="44">
                  <c:v>1.043083604828122</c:v>
                </c:pt>
                <c:pt idx="45">
                  <c:v>1.0476673247514039</c:v>
                </c:pt>
                <c:pt idx="46">
                  <c:v>1.0543986819000859</c:v>
                </c:pt>
                <c:pt idx="47">
                  <c:v>1.0662898698955201</c:v>
                </c:pt>
                <c:pt idx="48">
                  <c:v>1.083602331483446</c:v>
                </c:pt>
                <c:pt idx="49">
                  <c:v>1.106669403947804</c:v>
                </c:pt>
                <c:pt idx="50">
                  <c:v>1.126751167822285</c:v>
                </c:pt>
                <c:pt idx="51">
                  <c:v>1.1476194338118531</c:v>
                </c:pt>
                <c:pt idx="52">
                  <c:v>1.1741624556583361</c:v>
                </c:pt>
                <c:pt idx="53">
                  <c:v>1.2040174358392</c:v>
                </c:pt>
                <c:pt idx="54">
                  <c:v>1.2392390187803379</c:v>
                </c:pt>
                <c:pt idx="55">
                  <c:v>1.2781969711010659</c:v>
                </c:pt>
                <c:pt idx="56">
                  <c:v>1.3140425546910011</c:v>
                </c:pt>
                <c:pt idx="57">
                  <c:v>1.349509598558013</c:v>
                </c:pt>
                <c:pt idx="58">
                  <c:v>1.383123358497897</c:v>
                </c:pt>
                <c:pt idx="59">
                  <c:v>1.413888392692505</c:v>
                </c:pt>
                <c:pt idx="60">
                  <c:v>1.441862618364347</c:v>
                </c:pt>
                <c:pt idx="61">
                  <c:v>1.463747151934675</c:v>
                </c:pt>
                <c:pt idx="62">
                  <c:v>1.479055753542831</c:v>
                </c:pt>
                <c:pt idx="63">
                  <c:v>1.4919649662323851</c:v>
                </c:pt>
                <c:pt idx="64">
                  <c:v>1.50231006173255</c:v>
                </c:pt>
                <c:pt idx="65">
                  <c:v>1.510175098936021</c:v>
                </c:pt>
                <c:pt idx="66">
                  <c:v>1.5158572891455631</c:v>
                </c:pt>
                <c:pt idx="67">
                  <c:v>1.5137767182670421</c:v>
                </c:pt>
                <c:pt idx="68">
                  <c:v>1.5067113342718981</c:v>
                </c:pt>
                <c:pt idx="69">
                  <c:v>1.497535350973503</c:v>
                </c:pt>
                <c:pt idx="70">
                  <c:v>1.493921652376099</c:v>
                </c:pt>
                <c:pt idx="71">
                  <c:v>1.4943775045221901</c:v>
                </c:pt>
                <c:pt idx="72">
                  <c:v>1.496886830261887</c:v>
                </c:pt>
                <c:pt idx="73">
                  <c:v>1.505301562377251</c:v>
                </c:pt>
                <c:pt idx="74">
                  <c:v>1.511838052763246</c:v>
                </c:pt>
                <c:pt idx="75">
                  <c:v>1.51796898715052</c:v>
                </c:pt>
                <c:pt idx="76">
                  <c:v>1.525332761650104</c:v>
                </c:pt>
                <c:pt idx="77">
                  <c:v>1.5261034953263151</c:v>
                </c:pt>
                <c:pt idx="78">
                  <c:v>1.521719064841466</c:v>
                </c:pt>
                <c:pt idx="79">
                  <c:v>1.51179318080695</c:v>
                </c:pt>
                <c:pt idx="80">
                  <c:v>1.49845987398827</c:v>
                </c:pt>
                <c:pt idx="81">
                  <c:v>1.487428995668832</c:v>
                </c:pt>
                <c:pt idx="82">
                  <c:v>1.480878962594828</c:v>
                </c:pt>
                <c:pt idx="83">
                  <c:v>1.4826888257956621</c:v>
                </c:pt>
                <c:pt idx="84">
                  <c:v>1.4906106344473811</c:v>
                </c:pt>
                <c:pt idx="85">
                  <c:v>1.5042271608142821</c:v>
                </c:pt>
                <c:pt idx="86">
                  <c:v>1.5219982149059059</c:v>
                </c:pt>
                <c:pt idx="87">
                  <c:v>1.543761848550774</c:v>
                </c:pt>
                <c:pt idx="88">
                  <c:v>1.569401374983785</c:v>
                </c:pt>
                <c:pt idx="89">
                  <c:v>1.592972189598211</c:v>
                </c:pt>
                <c:pt idx="90">
                  <c:v>1.615536062591918</c:v>
                </c:pt>
                <c:pt idx="91">
                  <c:v>1.633852989817445</c:v>
                </c:pt>
                <c:pt idx="92">
                  <c:v>1.6492026564874711</c:v>
                </c:pt>
                <c:pt idx="93">
                  <c:v>1.666665344249288</c:v>
                </c:pt>
                <c:pt idx="94">
                  <c:v>1.6819065123241981</c:v>
                </c:pt>
                <c:pt idx="95">
                  <c:v>1.6957267128753799</c:v>
                </c:pt>
                <c:pt idx="96">
                  <c:v>1.7061604501152181</c:v>
                </c:pt>
                <c:pt idx="97">
                  <c:v>1.7126172487924529</c:v>
                </c:pt>
                <c:pt idx="98">
                  <c:v>1.72155578353965</c:v>
                </c:pt>
                <c:pt idx="99">
                  <c:v>1.7315602365985081</c:v>
                </c:pt>
                <c:pt idx="100">
                  <c:v>1.739883250991461</c:v>
                </c:pt>
                <c:pt idx="101">
                  <c:v>1.7491896642776279</c:v>
                </c:pt>
                <c:pt idx="102">
                  <c:v>1.7587111881311579</c:v>
                </c:pt>
                <c:pt idx="103">
                  <c:v>1.7714289975015569</c:v>
                </c:pt>
                <c:pt idx="104">
                  <c:v>1.7886242654499871</c:v>
                </c:pt>
                <c:pt idx="105">
                  <c:v>1.8091751745561</c:v>
                </c:pt>
                <c:pt idx="106">
                  <c:v>1.8329292291540149</c:v>
                </c:pt>
                <c:pt idx="107">
                  <c:v>1.857087497714315</c:v>
                </c:pt>
                <c:pt idx="108">
                  <c:v>1.881619731833071</c:v>
                </c:pt>
                <c:pt idx="109">
                  <c:v>1.9093623362439189</c:v>
                </c:pt>
                <c:pt idx="110">
                  <c:v>1.9324650505038501</c:v>
                </c:pt>
                <c:pt idx="111">
                  <c:v>1.9511281869266139</c:v>
                </c:pt>
                <c:pt idx="112">
                  <c:v>1.96689508042367</c:v>
                </c:pt>
                <c:pt idx="113">
                  <c:v>1.981436820321159</c:v>
                </c:pt>
                <c:pt idx="114">
                  <c:v>1.987818062683804</c:v>
                </c:pt>
                <c:pt idx="115">
                  <c:v>1.9877897568149041</c:v>
                </c:pt>
                <c:pt idx="116">
                  <c:v>1.9778534060616759</c:v>
                </c:pt>
                <c:pt idx="117">
                  <c:v>1.95525166732199</c:v>
                </c:pt>
                <c:pt idx="118">
                  <c:v>1.936670296124495</c:v>
                </c:pt>
                <c:pt idx="119">
                  <c:v>1.913287629979886</c:v>
                </c:pt>
                <c:pt idx="120">
                  <c:v>1.889453295812564</c:v>
                </c:pt>
                <c:pt idx="121">
                  <c:v>1.8632152546752001</c:v>
                </c:pt>
                <c:pt idx="122">
                  <c:v>1.831048738156196</c:v>
                </c:pt>
                <c:pt idx="123">
                  <c:v>1.803177110339512</c:v>
                </c:pt>
                <c:pt idx="124">
                  <c:v>1.777318979609078</c:v>
                </c:pt>
                <c:pt idx="125">
                  <c:v>1.7529705061597221</c:v>
                </c:pt>
                <c:pt idx="126">
                  <c:v>1.7357693990960801</c:v>
                </c:pt>
                <c:pt idx="127">
                  <c:v>1.726380940804104</c:v>
                </c:pt>
                <c:pt idx="128">
                  <c:v>1.718263462077668</c:v>
                </c:pt>
                <c:pt idx="129">
                  <c:v>1.7176082770370591</c:v>
                </c:pt>
                <c:pt idx="130">
                  <c:v>1.7112485482504769</c:v>
                </c:pt>
                <c:pt idx="131">
                  <c:v>1.6964739106175299</c:v>
                </c:pt>
                <c:pt idx="132">
                  <c:v>1.6826640297728159</c:v>
                </c:pt>
                <c:pt idx="133">
                  <c:v>1.6652032506905201</c:v>
                </c:pt>
                <c:pt idx="134">
                  <c:v>1.6507067761308609</c:v>
                </c:pt>
                <c:pt idx="135">
                  <c:v>1.6393515245798631</c:v>
                </c:pt>
                <c:pt idx="136">
                  <c:v>1.63339779752533</c:v>
                </c:pt>
                <c:pt idx="137">
                  <c:v>1.629166920985978</c:v>
                </c:pt>
                <c:pt idx="138">
                  <c:v>1.6242894173618381</c:v>
                </c:pt>
                <c:pt idx="139">
                  <c:v>1.618421837770756</c:v>
                </c:pt>
                <c:pt idx="140">
                  <c:v>1.6096528623649231</c:v>
                </c:pt>
                <c:pt idx="141">
                  <c:v>1.5990180767648501</c:v>
                </c:pt>
                <c:pt idx="142">
                  <c:v>1.586798496183885</c:v>
                </c:pt>
                <c:pt idx="143">
                  <c:v>1.573661157329993</c:v>
                </c:pt>
                <c:pt idx="144">
                  <c:v>1.5590806393718231</c:v>
                </c:pt>
                <c:pt idx="145">
                  <c:v>1.546870153546142</c:v>
                </c:pt>
                <c:pt idx="146">
                  <c:v>1.538264142289961</c:v>
                </c:pt>
                <c:pt idx="147">
                  <c:v>1.535675321711182</c:v>
                </c:pt>
                <c:pt idx="148">
                  <c:v>1.5370911342444229</c:v>
                </c:pt>
                <c:pt idx="149">
                  <c:v>1.537414704042056</c:v>
                </c:pt>
                <c:pt idx="150">
                  <c:v>1.541212102258382</c:v>
                </c:pt>
                <c:pt idx="151">
                  <c:v>1.5484285640464801</c:v>
                </c:pt>
                <c:pt idx="152">
                  <c:v>1.5546004545040999</c:v>
                </c:pt>
                <c:pt idx="153">
                  <c:v>1.5648335604319381</c:v>
                </c:pt>
                <c:pt idx="154">
                  <c:v>1.5703542101118579</c:v>
                </c:pt>
                <c:pt idx="155">
                  <c:v>1.5699871919681181</c:v>
                </c:pt>
                <c:pt idx="156">
                  <c:v>1.5668143724389489</c:v>
                </c:pt>
                <c:pt idx="157">
                  <c:v>1.555443054294088</c:v>
                </c:pt>
                <c:pt idx="158">
                  <c:v>1.540138058938554</c:v>
                </c:pt>
                <c:pt idx="159">
                  <c:v>1.5195782794905099</c:v>
                </c:pt>
                <c:pt idx="160">
                  <c:v>1.4937932981407731</c:v>
                </c:pt>
                <c:pt idx="161">
                  <c:v>1.4692124974305041</c:v>
                </c:pt>
                <c:pt idx="162">
                  <c:v>1.450609146374777</c:v>
                </c:pt>
                <c:pt idx="163">
                  <c:v>1.4349142483241211</c:v>
                </c:pt>
                <c:pt idx="164">
                  <c:v>1.4235993288355431</c:v>
                </c:pt>
                <c:pt idx="165">
                  <c:v>1.4149787260766431</c:v>
                </c:pt>
                <c:pt idx="166">
                  <c:v>1.407878935710533</c:v>
                </c:pt>
                <c:pt idx="167">
                  <c:v>1.4049335056184371</c:v>
                </c:pt>
                <c:pt idx="168">
                  <c:v>1.407359245363722</c:v>
                </c:pt>
                <c:pt idx="169">
                  <c:v>1.4145383374337259</c:v>
                </c:pt>
                <c:pt idx="170">
                  <c:v>1.4210710453979301</c:v>
                </c:pt>
                <c:pt idx="171">
                  <c:v>1.4289244102064</c:v>
                </c:pt>
                <c:pt idx="172">
                  <c:v>1.4390766943774169</c:v>
                </c:pt>
                <c:pt idx="173">
                  <c:v>1.450121611488119</c:v>
                </c:pt>
                <c:pt idx="174">
                  <c:v>1.4601225368175339</c:v>
                </c:pt>
                <c:pt idx="175">
                  <c:v>1.470670994320677</c:v>
                </c:pt>
                <c:pt idx="176">
                  <c:v>1.4787811865243941</c:v>
                </c:pt>
                <c:pt idx="177">
                  <c:v>1.4836120575840801</c:v>
                </c:pt>
                <c:pt idx="178">
                  <c:v>1.4855727094108699</c:v>
                </c:pt>
                <c:pt idx="179">
                  <c:v>1.4796119242920629</c:v>
                </c:pt>
                <c:pt idx="180">
                  <c:v>1.471103320935286</c:v>
                </c:pt>
                <c:pt idx="181">
                  <c:v>1.459679243225855</c:v>
                </c:pt>
                <c:pt idx="182">
                  <c:v>1.45017015954808</c:v>
                </c:pt>
                <c:pt idx="183">
                  <c:v>1.440208117886763</c:v>
                </c:pt>
                <c:pt idx="184">
                  <c:v>1.4294590597092189</c:v>
                </c:pt>
                <c:pt idx="185">
                  <c:v>1.423394294155782</c:v>
                </c:pt>
                <c:pt idx="186">
                  <c:v>1.416647344216474</c:v>
                </c:pt>
                <c:pt idx="187">
                  <c:v>1.410893356154566</c:v>
                </c:pt>
                <c:pt idx="188">
                  <c:v>1.3988178657141419</c:v>
                </c:pt>
                <c:pt idx="189">
                  <c:v>1.3769549451474341</c:v>
                </c:pt>
                <c:pt idx="190">
                  <c:v>1.3503769003492669</c:v>
                </c:pt>
                <c:pt idx="191">
                  <c:v>1.320691279172117</c:v>
                </c:pt>
                <c:pt idx="192">
                  <c:v>1.2924483964146249</c:v>
                </c:pt>
                <c:pt idx="193">
                  <c:v>1.2638796125719121</c:v>
                </c:pt>
                <c:pt idx="194">
                  <c:v>1.2348289780766399</c:v>
                </c:pt>
                <c:pt idx="195">
                  <c:v>1.205954834135238</c:v>
                </c:pt>
                <c:pt idx="196">
                  <c:v>1.17280109920001</c:v>
                </c:pt>
                <c:pt idx="197">
                  <c:v>1.1397357349447561</c:v>
                </c:pt>
                <c:pt idx="198">
                  <c:v>1.1035810228055529</c:v>
                </c:pt>
                <c:pt idx="199">
                  <c:v>1.0647182205864001</c:v>
                </c:pt>
                <c:pt idx="200">
                  <c:v>1.0256504671248261</c:v>
                </c:pt>
                <c:pt idx="201">
                  <c:v>0.98144543625114</c:v>
                </c:pt>
                <c:pt idx="202">
                  <c:v>0.93453160671800195</c:v>
                </c:pt>
                <c:pt idx="203">
                  <c:v>0.88636711486591702</c:v>
                </c:pt>
                <c:pt idx="204">
                  <c:v>0.84197350846089802</c:v>
                </c:pt>
                <c:pt idx="205">
                  <c:v>0.80082344197424804</c:v>
                </c:pt>
                <c:pt idx="206">
                  <c:v>0.76724939841557505</c:v>
                </c:pt>
                <c:pt idx="207">
                  <c:v>0.73835673843222804</c:v>
                </c:pt>
                <c:pt idx="208">
                  <c:v>0.71001279158123498</c:v>
                </c:pt>
                <c:pt idx="209">
                  <c:v>0.68743110418736397</c:v>
                </c:pt>
                <c:pt idx="210">
                  <c:v>0.66454572762530795</c:v>
                </c:pt>
                <c:pt idx="211">
                  <c:v>0.64395967547675403</c:v>
                </c:pt>
                <c:pt idx="212">
                  <c:v>0.62508532880115897</c:v>
                </c:pt>
                <c:pt idx="213">
                  <c:v>0.60922215783685296</c:v>
                </c:pt>
                <c:pt idx="214">
                  <c:v>0.599686803597417</c:v>
                </c:pt>
                <c:pt idx="215">
                  <c:v>0.594904538065269</c:v>
                </c:pt>
                <c:pt idx="216">
                  <c:v>0.59698849179008096</c:v>
                </c:pt>
                <c:pt idx="217">
                  <c:v>0.60050249703983105</c:v>
                </c:pt>
                <c:pt idx="218">
                  <c:v>0.60621873950447702</c:v>
                </c:pt>
                <c:pt idx="219">
                  <c:v>0.61352157152164499</c:v>
                </c:pt>
                <c:pt idx="220">
                  <c:v>0.62119053984573702</c:v>
                </c:pt>
                <c:pt idx="221">
                  <c:v>0.62941220428019196</c:v>
                </c:pt>
                <c:pt idx="222">
                  <c:v>0.63626576306890503</c:v>
                </c:pt>
                <c:pt idx="223">
                  <c:v>0.64161773896641405</c:v>
                </c:pt>
                <c:pt idx="224">
                  <c:v>0.64578602779358496</c:v>
                </c:pt>
                <c:pt idx="225">
                  <c:v>0.64811830048387897</c:v>
                </c:pt>
                <c:pt idx="226">
                  <c:v>0.64843225838017604</c:v>
                </c:pt>
                <c:pt idx="227">
                  <c:v>0.64562388155135997</c:v>
                </c:pt>
                <c:pt idx="228">
                  <c:v>0.63856489550633999</c:v>
                </c:pt>
                <c:pt idx="229">
                  <c:v>0.629845972116437</c:v>
                </c:pt>
                <c:pt idx="230">
                  <c:v>0.61778113921048705</c:v>
                </c:pt>
                <c:pt idx="231">
                  <c:v>0.60471306017498305</c:v>
                </c:pt>
                <c:pt idx="232">
                  <c:v>0.58977592819031099</c:v>
                </c:pt>
                <c:pt idx="233">
                  <c:v>0.57171807176154599</c:v>
                </c:pt>
                <c:pt idx="234">
                  <c:v>0.55065211612735998</c:v>
                </c:pt>
                <c:pt idx="235">
                  <c:v>0.52475742108403101</c:v>
                </c:pt>
                <c:pt idx="236">
                  <c:v>0.497683587631643</c:v>
                </c:pt>
                <c:pt idx="237">
                  <c:v>0.46966288957649399</c:v>
                </c:pt>
                <c:pt idx="238">
                  <c:v>0.44542613466707498</c:v>
                </c:pt>
                <c:pt idx="239">
                  <c:v>0.43079143927186497</c:v>
                </c:pt>
                <c:pt idx="240">
                  <c:v>0.42319911595020798</c:v>
                </c:pt>
                <c:pt idx="241">
                  <c:v>0.42404953356282699</c:v>
                </c:pt>
                <c:pt idx="242">
                  <c:v>0.427108669615412</c:v>
                </c:pt>
                <c:pt idx="243">
                  <c:v>0.42803090583145298</c:v>
                </c:pt>
                <c:pt idx="244">
                  <c:v>0.42800889020733002</c:v>
                </c:pt>
                <c:pt idx="245">
                  <c:v>0.42884692905312699</c:v>
                </c:pt>
                <c:pt idx="246">
                  <c:v>0.43034342511207802</c:v>
                </c:pt>
                <c:pt idx="247">
                  <c:v>0.43174649990492903</c:v>
                </c:pt>
                <c:pt idx="248">
                  <c:v>0.43364752204041102</c:v>
                </c:pt>
                <c:pt idx="249">
                  <c:v>0.43330005235685698</c:v>
                </c:pt>
                <c:pt idx="250">
                  <c:v>0.43555933921727202</c:v>
                </c:pt>
                <c:pt idx="251">
                  <c:v>0.43814284764766998</c:v>
                </c:pt>
                <c:pt idx="252">
                  <c:v>0.44050674192251499</c:v>
                </c:pt>
                <c:pt idx="253">
                  <c:v>0.44343899046277202</c:v>
                </c:pt>
                <c:pt idx="254">
                  <c:v>0.44657332400332</c:v>
                </c:pt>
                <c:pt idx="255">
                  <c:v>0.45253974205862502</c:v>
                </c:pt>
                <c:pt idx="256">
                  <c:v>0.46159296086189</c:v>
                </c:pt>
                <c:pt idx="257">
                  <c:v>0.47583909206589498</c:v>
                </c:pt>
                <c:pt idx="258">
                  <c:v>0.492361419893173</c:v>
                </c:pt>
                <c:pt idx="259">
                  <c:v>0.51103591217406197</c:v>
                </c:pt>
                <c:pt idx="260">
                  <c:v>0.529626476897192</c:v>
                </c:pt>
                <c:pt idx="261">
                  <c:v>0.54386815868132099</c:v>
                </c:pt>
                <c:pt idx="262">
                  <c:v>0.55494036845063799</c:v>
                </c:pt>
                <c:pt idx="263">
                  <c:v>0.56589910303809399</c:v>
                </c:pt>
                <c:pt idx="264">
                  <c:v>0.57689897994849004</c:v>
                </c:pt>
                <c:pt idx="265">
                  <c:v>0.58789768652833696</c:v>
                </c:pt>
                <c:pt idx="266">
                  <c:v>0.59752021019602297</c:v>
                </c:pt>
                <c:pt idx="267">
                  <c:v>0.60271224586060101</c:v>
                </c:pt>
                <c:pt idx="268">
                  <c:v>0.60482204640884796</c:v>
                </c:pt>
                <c:pt idx="269">
                  <c:v>0.60482204640884796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569600"/>
        <c:axId val="182571776"/>
      </c:lineChart>
      <c:catAx>
        <c:axId val="182569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71776"/>
        <c:crossesAt val="-8"/>
        <c:auto val="1"/>
        <c:lblAlgn val="ctr"/>
        <c:lblOffset val="100"/>
        <c:tickLblSkip val="20"/>
        <c:noMultiLvlLbl val="0"/>
      </c:catAx>
      <c:valAx>
        <c:axId val="182571776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6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quarterly!$A$23:$A$278</c:f>
              <c:strCache>
                <c:ptCount val="256"/>
                <c:pt idx="0">
                  <c:v>1952:Q1</c:v>
                </c:pt>
                <c:pt idx="1">
                  <c:v>1952:Q2</c:v>
                </c:pt>
                <c:pt idx="2">
                  <c:v>1952:Q3</c:v>
                </c:pt>
                <c:pt idx="3">
                  <c:v>1952:Q4</c:v>
                </c:pt>
                <c:pt idx="4">
                  <c:v>1953:Q1</c:v>
                </c:pt>
                <c:pt idx="5">
                  <c:v>1953:Q2</c:v>
                </c:pt>
                <c:pt idx="6">
                  <c:v>1953:Q3</c:v>
                </c:pt>
                <c:pt idx="7">
                  <c:v>1953:Q4</c:v>
                </c:pt>
                <c:pt idx="8">
                  <c:v>1954:Q1</c:v>
                </c:pt>
                <c:pt idx="9">
                  <c:v>1954:Q2</c:v>
                </c:pt>
                <c:pt idx="10">
                  <c:v>1954:Q3</c:v>
                </c:pt>
                <c:pt idx="11">
                  <c:v>1954:Q4</c:v>
                </c:pt>
                <c:pt idx="12">
                  <c:v>1955:Q1</c:v>
                </c:pt>
                <c:pt idx="13">
                  <c:v>1955:Q2</c:v>
                </c:pt>
                <c:pt idx="14">
                  <c:v>1955:Q3</c:v>
                </c:pt>
                <c:pt idx="15">
                  <c:v>1955:Q4</c:v>
                </c:pt>
                <c:pt idx="16">
                  <c:v>1956:Q1</c:v>
                </c:pt>
                <c:pt idx="17">
                  <c:v>1956:Q2</c:v>
                </c:pt>
                <c:pt idx="18">
                  <c:v>1956:Q3</c:v>
                </c:pt>
                <c:pt idx="19">
                  <c:v>1956:Q4</c:v>
                </c:pt>
                <c:pt idx="20">
                  <c:v>1957:Q1</c:v>
                </c:pt>
                <c:pt idx="21">
                  <c:v>1957:Q2</c:v>
                </c:pt>
                <c:pt idx="22">
                  <c:v>1957:Q3</c:v>
                </c:pt>
                <c:pt idx="23">
                  <c:v>1957:Q4</c:v>
                </c:pt>
                <c:pt idx="24">
                  <c:v>1958:Q1</c:v>
                </c:pt>
                <c:pt idx="25">
                  <c:v>1958:Q2</c:v>
                </c:pt>
                <c:pt idx="26">
                  <c:v>1958:Q3</c:v>
                </c:pt>
                <c:pt idx="27">
                  <c:v>1958:Q4</c:v>
                </c:pt>
                <c:pt idx="28">
                  <c:v>1959:Q1</c:v>
                </c:pt>
                <c:pt idx="29">
                  <c:v>1959:Q2</c:v>
                </c:pt>
                <c:pt idx="30">
                  <c:v>1959:Q3</c:v>
                </c:pt>
                <c:pt idx="31">
                  <c:v>1959:Q4</c:v>
                </c:pt>
                <c:pt idx="32">
                  <c:v>1960:Q1</c:v>
                </c:pt>
                <c:pt idx="33">
                  <c:v>1960:Q2</c:v>
                </c:pt>
                <c:pt idx="34">
                  <c:v>1960:Q3</c:v>
                </c:pt>
                <c:pt idx="35">
                  <c:v>1960:Q4</c:v>
                </c:pt>
                <c:pt idx="36">
                  <c:v>1961:Q1</c:v>
                </c:pt>
                <c:pt idx="37">
                  <c:v>1961:Q2</c:v>
                </c:pt>
                <c:pt idx="38">
                  <c:v>1961:Q3</c:v>
                </c:pt>
                <c:pt idx="39">
                  <c:v>1961:Q4</c:v>
                </c:pt>
                <c:pt idx="40">
                  <c:v>1962:Q1</c:v>
                </c:pt>
                <c:pt idx="41">
                  <c:v>1962:Q2</c:v>
                </c:pt>
                <c:pt idx="42">
                  <c:v>1962:Q3</c:v>
                </c:pt>
                <c:pt idx="43">
                  <c:v>1962:Q4</c:v>
                </c:pt>
                <c:pt idx="44">
                  <c:v>1963:Q1</c:v>
                </c:pt>
                <c:pt idx="45">
                  <c:v>1963:Q2</c:v>
                </c:pt>
                <c:pt idx="46">
                  <c:v>1963:Q3</c:v>
                </c:pt>
                <c:pt idx="47">
                  <c:v>1963:Q4</c:v>
                </c:pt>
                <c:pt idx="48">
                  <c:v>1964:Q1</c:v>
                </c:pt>
                <c:pt idx="49">
                  <c:v>1964:Q2</c:v>
                </c:pt>
                <c:pt idx="50">
                  <c:v>1964:Q3</c:v>
                </c:pt>
                <c:pt idx="51">
                  <c:v>1964:Q4</c:v>
                </c:pt>
                <c:pt idx="52">
                  <c:v>1965:Q1</c:v>
                </c:pt>
                <c:pt idx="53">
                  <c:v>1965:Q2</c:v>
                </c:pt>
                <c:pt idx="54">
                  <c:v>1965:Q3</c:v>
                </c:pt>
                <c:pt idx="55">
                  <c:v>1965:Q4</c:v>
                </c:pt>
                <c:pt idx="56">
                  <c:v>1966:Q1</c:v>
                </c:pt>
                <c:pt idx="57">
                  <c:v>1966:Q2</c:v>
                </c:pt>
                <c:pt idx="58">
                  <c:v>1966:Q3</c:v>
                </c:pt>
                <c:pt idx="59">
                  <c:v>1966:Q4</c:v>
                </c:pt>
                <c:pt idx="60">
                  <c:v>1967:Q1</c:v>
                </c:pt>
                <c:pt idx="61">
                  <c:v>1967:Q2</c:v>
                </c:pt>
                <c:pt idx="62">
                  <c:v>1967:Q3</c:v>
                </c:pt>
                <c:pt idx="63">
                  <c:v>1967:Q4</c:v>
                </c:pt>
                <c:pt idx="64">
                  <c:v>1968:Q1</c:v>
                </c:pt>
                <c:pt idx="65">
                  <c:v>1968:Q2</c:v>
                </c:pt>
                <c:pt idx="66">
                  <c:v>1968:Q3</c:v>
                </c:pt>
                <c:pt idx="67">
                  <c:v>1968:Q4</c:v>
                </c:pt>
                <c:pt idx="68">
                  <c:v>1969:Q1</c:v>
                </c:pt>
                <c:pt idx="69">
                  <c:v>1969:Q2</c:v>
                </c:pt>
                <c:pt idx="70">
                  <c:v>1969:Q3</c:v>
                </c:pt>
                <c:pt idx="71">
                  <c:v>1969:Q4</c:v>
                </c:pt>
                <c:pt idx="72">
                  <c:v>1970:Q1</c:v>
                </c:pt>
                <c:pt idx="73">
                  <c:v>1970:Q2</c:v>
                </c:pt>
                <c:pt idx="74">
                  <c:v>1970:Q3</c:v>
                </c:pt>
                <c:pt idx="75">
                  <c:v>1970:Q4</c:v>
                </c:pt>
                <c:pt idx="76">
                  <c:v>1971:Q1</c:v>
                </c:pt>
                <c:pt idx="77">
                  <c:v>1971:Q2</c:v>
                </c:pt>
                <c:pt idx="78">
                  <c:v>1971:Q3</c:v>
                </c:pt>
                <c:pt idx="79">
                  <c:v>1971:Q4</c:v>
                </c:pt>
                <c:pt idx="80">
                  <c:v>1972:Q1</c:v>
                </c:pt>
                <c:pt idx="81">
                  <c:v>1972:Q2</c:v>
                </c:pt>
                <c:pt idx="82">
                  <c:v>1972:Q3</c:v>
                </c:pt>
                <c:pt idx="83">
                  <c:v>1972:Q4</c:v>
                </c:pt>
                <c:pt idx="84">
                  <c:v>1973:Q1</c:v>
                </c:pt>
                <c:pt idx="85">
                  <c:v>1973:Q2</c:v>
                </c:pt>
                <c:pt idx="86">
                  <c:v>1973:Q3</c:v>
                </c:pt>
                <c:pt idx="87">
                  <c:v>1973:Q4</c:v>
                </c:pt>
                <c:pt idx="88">
                  <c:v>1974:Q1</c:v>
                </c:pt>
                <c:pt idx="89">
                  <c:v>1974:Q2</c:v>
                </c:pt>
                <c:pt idx="90">
                  <c:v>1974:Q3</c:v>
                </c:pt>
                <c:pt idx="91">
                  <c:v>1974:Q4</c:v>
                </c:pt>
                <c:pt idx="92">
                  <c:v>1975:Q1</c:v>
                </c:pt>
                <c:pt idx="93">
                  <c:v>1975:Q2</c:v>
                </c:pt>
                <c:pt idx="94">
                  <c:v>1975:Q3</c:v>
                </c:pt>
                <c:pt idx="95">
                  <c:v>1975:Q4</c:v>
                </c:pt>
                <c:pt idx="96">
                  <c:v>1976:Q1</c:v>
                </c:pt>
                <c:pt idx="97">
                  <c:v>1976:Q2</c:v>
                </c:pt>
                <c:pt idx="98">
                  <c:v>1976:Q3</c:v>
                </c:pt>
                <c:pt idx="99">
                  <c:v>1976:Q4</c:v>
                </c:pt>
                <c:pt idx="100">
                  <c:v>1977:Q1</c:v>
                </c:pt>
                <c:pt idx="101">
                  <c:v>1977:Q2</c:v>
                </c:pt>
                <c:pt idx="102">
                  <c:v>1977:Q3</c:v>
                </c:pt>
                <c:pt idx="103">
                  <c:v>1977:Q4</c:v>
                </c:pt>
                <c:pt idx="104">
                  <c:v>1978:Q1</c:v>
                </c:pt>
                <c:pt idx="105">
                  <c:v>1978:Q2</c:v>
                </c:pt>
                <c:pt idx="106">
                  <c:v>1978:Q3</c:v>
                </c:pt>
                <c:pt idx="107">
                  <c:v>1978:Q4</c:v>
                </c:pt>
                <c:pt idx="108">
                  <c:v>1979:Q1</c:v>
                </c:pt>
                <c:pt idx="109">
                  <c:v>1979:Q2</c:v>
                </c:pt>
                <c:pt idx="110">
                  <c:v>1979:Q3</c:v>
                </c:pt>
                <c:pt idx="111">
                  <c:v>1979:Q4</c:v>
                </c:pt>
                <c:pt idx="112">
                  <c:v>1980:Q1</c:v>
                </c:pt>
                <c:pt idx="113">
                  <c:v>1980:Q2</c:v>
                </c:pt>
                <c:pt idx="114">
                  <c:v>1980:Q3</c:v>
                </c:pt>
                <c:pt idx="115">
                  <c:v>1980:Q4</c:v>
                </c:pt>
                <c:pt idx="116">
                  <c:v>1981:Q1</c:v>
                </c:pt>
                <c:pt idx="117">
                  <c:v>1981:Q2</c:v>
                </c:pt>
                <c:pt idx="118">
                  <c:v>1981:Q3</c:v>
                </c:pt>
                <c:pt idx="119">
                  <c:v>1981:Q4</c:v>
                </c:pt>
                <c:pt idx="120">
                  <c:v>1982:Q1</c:v>
                </c:pt>
                <c:pt idx="121">
                  <c:v>1982:Q2</c:v>
                </c:pt>
                <c:pt idx="122">
                  <c:v>1982:Q3</c:v>
                </c:pt>
                <c:pt idx="123">
                  <c:v>1982:Q4</c:v>
                </c:pt>
                <c:pt idx="124">
                  <c:v>1983:Q1</c:v>
                </c:pt>
                <c:pt idx="125">
                  <c:v>1983:Q2</c:v>
                </c:pt>
                <c:pt idx="126">
                  <c:v>1983:Q3</c:v>
                </c:pt>
                <c:pt idx="127">
                  <c:v>1983:Q4</c:v>
                </c:pt>
                <c:pt idx="128">
                  <c:v>1984:Q1</c:v>
                </c:pt>
                <c:pt idx="129">
                  <c:v>1984:Q2</c:v>
                </c:pt>
                <c:pt idx="130">
                  <c:v>1984:Q3</c:v>
                </c:pt>
                <c:pt idx="131">
                  <c:v>1984:Q4</c:v>
                </c:pt>
                <c:pt idx="132">
                  <c:v>1985:Q1</c:v>
                </c:pt>
                <c:pt idx="133">
                  <c:v>1985:Q2</c:v>
                </c:pt>
                <c:pt idx="134">
                  <c:v>1985:Q3</c:v>
                </c:pt>
                <c:pt idx="135">
                  <c:v>1985:Q4</c:v>
                </c:pt>
                <c:pt idx="136">
                  <c:v>1986:Q1</c:v>
                </c:pt>
                <c:pt idx="137">
                  <c:v>1986:Q2</c:v>
                </c:pt>
                <c:pt idx="138">
                  <c:v>1986:Q3</c:v>
                </c:pt>
                <c:pt idx="139">
                  <c:v>1986:Q4</c:v>
                </c:pt>
                <c:pt idx="140">
                  <c:v>1987:Q1</c:v>
                </c:pt>
                <c:pt idx="141">
                  <c:v>1987:Q2</c:v>
                </c:pt>
                <c:pt idx="142">
                  <c:v>1987:Q3</c:v>
                </c:pt>
                <c:pt idx="143">
                  <c:v>1987:Q4</c:v>
                </c:pt>
                <c:pt idx="144">
                  <c:v>1988:Q1</c:v>
                </c:pt>
                <c:pt idx="145">
                  <c:v>1988:Q2</c:v>
                </c:pt>
                <c:pt idx="146">
                  <c:v>1988:Q3</c:v>
                </c:pt>
                <c:pt idx="147">
                  <c:v>1988:Q4</c:v>
                </c:pt>
                <c:pt idx="148">
                  <c:v>1989:Q1</c:v>
                </c:pt>
                <c:pt idx="149">
                  <c:v>1989:Q2</c:v>
                </c:pt>
                <c:pt idx="150">
                  <c:v>1989:Q3</c:v>
                </c:pt>
                <c:pt idx="151">
                  <c:v>1989:Q4</c:v>
                </c:pt>
                <c:pt idx="152">
                  <c:v>1990:Q1</c:v>
                </c:pt>
                <c:pt idx="153">
                  <c:v>1990:Q2</c:v>
                </c:pt>
                <c:pt idx="154">
                  <c:v>1990:Q3</c:v>
                </c:pt>
                <c:pt idx="155">
                  <c:v>1990:Q4</c:v>
                </c:pt>
                <c:pt idx="156">
                  <c:v>1991:Q1</c:v>
                </c:pt>
                <c:pt idx="157">
                  <c:v>1991:Q2</c:v>
                </c:pt>
                <c:pt idx="158">
                  <c:v>1991:Q3</c:v>
                </c:pt>
                <c:pt idx="159">
                  <c:v>1991:Q4</c:v>
                </c:pt>
                <c:pt idx="160">
                  <c:v>1992:Q1</c:v>
                </c:pt>
                <c:pt idx="161">
                  <c:v>1992:Q2</c:v>
                </c:pt>
                <c:pt idx="162">
                  <c:v>1992:Q3</c:v>
                </c:pt>
                <c:pt idx="163">
                  <c:v>1992:Q4</c:v>
                </c:pt>
                <c:pt idx="164">
                  <c:v>1993:Q1</c:v>
                </c:pt>
                <c:pt idx="165">
                  <c:v>1993:Q2</c:v>
                </c:pt>
                <c:pt idx="166">
                  <c:v>1993:Q3</c:v>
                </c:pt>
                <c:pt idx="167">
                  <c:v>1993:Q4</c:v>
                </c:pt>
                <c:pt idx="168">
                  <c:v>1994:Q1</c:v>
                </c:pt>
                <c:pt idx="169">
                  <c:v>1994:Q2</c:v>
                </c:pt>
                <c:pt idx="170">
                  <c:v>1994:Q3</c:v>
                </c:pt>
                <c:pt idx="171">
                  <c:v>1994:Q4</c:v>
                </c:pt>
                <c:pt idx="172">
                  <c:v>1995:Q1</c:v>
                </c:pt>
                <c:pt idx="173">
                  <c:v>1995:Q2</c:v>
                </c:pt>
                <c:pt idx="174">
                  <c:v>1995:Q3</c:v>
                </c:pt>
                <c:pt idx="175">
                  <c:v>1995:Q4</c:v>
                </c:pt>
                <c:pt idx="176">
                  <c:v>1996:Q1</c:v>
                </c:pt>
                <c:pt idx="177">
                  <c:v>1996:Q2</c:v>
                </c:pt>
                <c:pt idx="178">
                  <c:v>1996:Q3</c:v>
                </c:pt>
                <c:pt idx="179">
                  <c:v>1996:Q4</c:v>
                </c:pt>
                <c:pt idx="180">
                  <c:v>1997:Q1</c:v>
                </c:pt>
                <c:pt idx="181">
                  <c:v>1997:Q2</c:v>
                </c:pt>
                <c:pt idx="182">
                  <c:v>1997:Q3</c:v>
                </c:pt>
                <c:pt idx="183">
                  <c:v>1997:Q4</c:v>
                </c:pt>
                <c:pt idx="184">
                  <c:v>1998:Q1</c:v>
                </c:pt>
                <c:pt idx="185">
                  <c:v>1998:Q2</c:v>
                </c:pt>
                <c:pt idx="186">
                  <c:v>1998:Q3</c:v>
                </c:pt>
                <c:pt idx="187">
                  <c:v>1998:Q4</c:v>
                </c:pt>
                <c:pt idx="188">
                  <c:v>1999:Q1</c:v>
                </c:pt>
                <c:pt idx="189">
                  <c:v>1999:Q2</c:v>
                </c:pt>
                <c:pt idx="190">
                  <c:v>1999:Q3</c:v>
                </c:pt>
                <c:pt idx="191">
                  <c:v>1999:Q4</c:v>
                </c:pt>
                <c:pt idx="192">
                  <c:v>2000:Q1</c:v>
                </c:pt>
                <c:pt idx="193">
                  <c:v>2000:Q2</c:v>
                </c:pt>
                <c:pt idx="194">
                  <c:v>2000:Q3</c:v>
                </c:pt>
                <c:pt idx="195">
                  <c:v>2000:Q4</c:v>
                </c:pt>
                <c:pt idx="196">
                  <c:v>2001:Q1</c:v>
                </c:pt>
                <c:pt idx="197">
                  <c:v>2001:Q2</c:v>
                </c:pt>
                <c:pt idx="198">
                  <c:v>2001:Q3</c:v>
                </c:pt>
                <c:pt idx="199">
                  <c:v>2001:Q4</c:v>
                </c:pt>
                <c:pt idx="200">
                  <c:v>2002:Q1</c:v>
                </c:pt>
                <c:pt idx="201">
                  <c:v>2002:Q2</c:v>
                </c:pt>
                <c:pt idx="202">
                  <c:v>2002:Q3</c:v>
                </c:pt>
                <c:pt idx="203">
                  <c:v>2002:Q4</c:v>
                </c:pt>
                <c:pt idx="204">
                  <c:v>2003:Q1</c:v>
                </c:pt>
                <c:pt idx="205">
                  <c:v>2003:Q2</c:v>
                </c:pt>
                <c:pt idx="206">
                  <c:v>2003:Q3</c:v>
                </c:pt>
                <c:pt idx="207">
                  <c:v>2003:Q4</c:v>
                </c:pt>
                <c:pt idx="208">
                  <c:v>2004:Q1</c:v>
                </c:pt>
                <c:pt idx="209">
                  <c:v>2004:Q2</c:v>
                </c:pt>
                <c:pt idx="210">
                  <c:v>2004:Q3</c:v>
                </c:pt>
                <c:pt idx="211">
                  <c:v>2004:Q4</c:v>
                </c:pt>
                <c:pt idx="212">
                  <c:v>2005:Q1</c:v>
                </c:pt>
                <c:pt idx="213">
                  <c:v>2005:Q2</c:v>
                </c:pt>
                <c:pt idx="214">
                  <c:v>2005:Q3</c:v>
                </c:pt>
                <c:pt idx="215">
                  <c:v>2005:Q4</c:v>
                </c:pt>
                <c:pt idx="216">
                  <c:v>2006:Q1</c:v>
                </c:pt>
                <c:pt idx="217">
                  <c:v>2006:Q2</c:v>
                </c:pt>
                <c:pt idx="218">
                  <c:v>2006:Q3</c:v>
                </c:pt>
                <c:pt idx="219">
                  <c:v>2006:Q4</c:v>
                </c:pt>
                <c:pt idx="220">
                  <c:v>2007:Q1</c:v>
                </c:pt>
                <c:pt idx="221">
                  <c:v>2007:Q2</c:v>
                </c:pt>
                <c:pt idx="222">
                  <c:v>2007:Q3</c:v>
                </c:pt>
                <c:pt idx="223">
                  <c:v>2007:Q4</c:v>
                </c:pt>
                <c:pt idx="224">
                  <c:v>2008:Q1</c:v>
                </c:pt>
                <c:pt idx="225">
                  <c:v>2008:Q2</c:v>
                </c:pt>
                <c:pt idx="226">
                  <c:v>2008:Q3</c:v>
                </c:pt>
                <c:pt idx="227">
                  <c:v>2008:Q4</c:v>
                </c:pt>
                <c:pt idx="228">
                  <c:v>2009:Q1</c:v>
                </c:pt>
                <c:pt idx="229">
                  <c:v>2009:Q2</c:v>
                </c:pt>
                <c:pt idx="230">
                  <c:v>2009:Q3</c:v>
                </c:pt>
                <c:pt idx="231">
                  <c:v>2009:Q4</c:v>
                </c:pt>
                <c:pt idx="232">
                  <c:v>2010:Q1</c:v>
                </c:pt>
                <c:pt idx="233">
                  <c:v>2010:Q2</c:v>
                </c:pt>
                <c:pt idx="234">
                  <c:v>2010:Q3</c:v>
                </c:pt>
                <c:pt idx="235">
                  <c:v>2010:Q4</c:v>
                </c:pt>
                <c:pt idx="236">
                  <c:v>2011:Q1</c:v>
                </c:pt>
                <c:pt idx="237">
                  <c:v>2011:Q2</c:v>
                </c:pt>
                <c:pt idx="238">
                  <c:v>2011:Q3</c:v>
                </c:pt>
                <c:pt idx="239">
                  <c:v>2011:Q4</c:v>
                </c:pt>
                <c:pt idx="240">
                  <c:v>2012:Q1</c:v>
                </c:pt>
                <c:pt idx="241">
                  <c:v>2012:Q2</c:v>
                </c:pt>
                <c:pt idx="242">
                  <c:v>2012:Q3</c:v>
                </c:pt>
                <c:pt idx="243">
                  <c:v>2012:Q4</c:v>
                </c:pt>
                <c:pt idx="244">
                  <c:v>2013:Q1</c:v>
                </c:pt>
                <c:pt idx="245">
                  <c:v>2013:Q2</c:v>
                </c:pt>
                <c:pt idx="246">
                  <c:v>2013:Q3</c:v>
                </c:pt>
                <c:pt idx="247">
                  <c:v>2013:Q4</c:v>
                </c:pt>
                <c:pt idx="248">
                  <c:v>2014:Q1</c:v>
                </c:pt>
                <c:pt idx="249">
                  <c:v>2014:Q2</c:v>
                </c:pt>
                <c:pt idx="250">
                  <c:v>2014:Q3</c:v>
                </c:pt>
                <c:pt idx="251">
                  <c:v>2014:Q4</c:v>
                </c:pt>
                <c:pt idx="252">
                  <c:v>2015:Q1</c:v>
                </c:pt>
                <c:pt idx="253">
                  <c:v>2015:Q2</c:v>
                </c:pt>
                <c:pt idx="254">
                  <c:v>2015:Q3</c:v>
                </c:pt>
                <c:pt idx="255">
                  <c:v>2015:Q4</c:v>
                </c:pt>
              </c:strCache>
            </c:strRef>
          </c:cat>
          <c:val>
            <c:numRef>
              <c:f>quarterly!$Q$23:$Q$278</c:f>
              <c:numCache>
                <c:formatCode>0.00</c:formatCode>
                <c:ptCount val="256"/>
                <c:pt idx="0">
                  <c:v>1.8849794923388601</c:v>
                </c:pt>
                <c:pt idx="1">
                  <c:v>2.3637809966416006</c:v>
                </c:pt>
                <c:pt idx="2">
                  <c:v>2.1149463997581877</c:v>
                </c:pt>
                <c:pt idx="3">
                  <c:v>2.2066941717242203</c:v>
                </c:pt>
                <c:pt idx="4">
                  <c:v>2.055189319211018</c:v>
                </c:pt>
                <c:pt idx="5">
                  <c:v>1.8643403588829717</c:v>
                </c:pt>
                <c:pt idx="6">
                  <c:v>2.0714634944320154</c:v>
                </c:pt>
                <c:pt idx="7">
                  <c:v>2.0449318745115383</c:v>
                </c:pt>
                <c:pt idx="8">
                  <c:v>2.4025802518007415</c:v>
                </c:pt>
                <c:pt idx="9">
                  <c:v>2.2492105611619264</c:v>
                </c:pt>
                <c:pt idx="10">
                  <c:v>2.2769621768053989</c:v>
                </c:pt>
                <c:pt idx="11">
                  <c:v>2.344594359889089</c:v>
                </c:pt>
                <c:pt idx="12">
                  <c:v>1.8391347609106243</c:v>
                </c:pt>
                <c:pt idx="13">
                  <c:v>1.9498113103807815</c:v>
                </c:pt>
                <c:pt idx="14">
                  <c:v>2.0386215532116534</c:v>
                </c:pt>
                <c:pt idx="15">
                  <c:v>1.7405502853806099</c:v>
                </c:pt>
                <c:pt idx="16">
                  <c:v>1.9777424273726418</c:v>
                </c:pt>
                <c:pt idx="17">
                  <c:v>2.3998197846147815</c:v>
                </c:pt>
                <c:pt idx="18">
                  <c:v>1.7333121225700672</c:v>
                </c:pt>
                <c:pt idx="19">
                  <c:v>1.9338046365886334</c:v>
                </c:pt>
                <c:pt idx="20">
                  <c:v>2.3807566699304443</c:v>
                </c:pt>
                <c:pt idx="21">
                  <c:v>2.2663114506525108</c:v>
                </c:pt>
                <c:pt idx="22">
                  <c:v>2.6417571966461724</c:v>
                </c:pt>
                <c:pt idx="23">
                  <c:v>3.1029731839066685</c:v>
                </c:pt>
                <c:pt idx="24">
                  <c:v>2.7243717257719382</c:v>
                </c:pt>
                <c:pt idx="25">
                  <c:v>2.5405045819893308</c:v>
                </c:pt>
                <c:pt idx="26">
                  <c:v>2.2502595803361345</c:v>
                </c:pt>
                <c:pt idx="27">
                  <c:v>2.1625985917898758</c:v>
                </c:pt>
                <c:pt idx="28">
                  <c:v>1.7263777203673407</c:v>
                </c:pt>
                <c:pt idx="29">
                  <c:v>1.5841171845685351</c:v>
                </c:pt>
                <c:pt idx="30">
                  <c:v>1.5398228252038837</c:v>
                </c:pt>
                <c:pt idx="31">
                  <c:v>1.6277369331696927</c:v>
                </c:pt>
                <c:pt idx="32">
                  <c:v>2.0344172723145095</c:v>
                </c:pt>
                <c:pt idx="33">
                  <c:v>1.9647774932622233</c:v>
                </c:pt>
                <c:pt idx="34">
                  <c:v>1.9511840960362146</c:v>
                </c:pt>
                <c:pt idx="35">
                  <c:v>2.4128060752917153</c:v>
                </c:pt>
                <c:pt idx="36">
                  <c:v>2.2834598195988396</c:v>
                </c:pt>
                <c:pt idx="37">
                  <c:v>2.1154779387073432</c:v>
                </c:pt>
                <c:pt idx="38">
                  <c:v>2.313401369717075</c:v>
                </c:pt>
                <c:pt idx="39">
                  <c:v>2.0273903741767425</c:v>
                </c:pt>
                <c:pt idx="40">
                  <c:v>2.021734340933127</c:v>
                </c:pt>
                <c:pt idx="41">
                  <c:v>1.6696839987446612</c:v>
                </c:pt>
                <c:pt idx="42">
                  <c:v>1.6581672749055518</c:v>
                </c:pt>
                <c:pt idx="43">
                  <c:v>1.4607763499046769</c:v>
                </c:pt>
                <c:pt idx="44">
                  <c:v>1.3561503140761206</c:v>
                </c:pt>
                <c:pt idx="45">
                  <c:v>1.3520354088138522</c:v>
                </c:pt>
                <c:pt idx="46">
                  <c:v>1.6201499120905354</c:v>
                </c:pt>
                <c:pt idx="47">
                  <c:v>1.5943993005870289</c:v>
                </c:pt>
                <c:pt idx="48">
                  <c:v>2.0924179396525573</c:v>
                </c:pt>
                <c:pt idx="49">
                  <c:v>1.938054459547228</c:v>
                </c:pt>
                <c:pt idx="50">
                  <c:v>1.939316986957045</c:v>
                </c:pt>
                <c:pt idx="51">
                  <c:v>1.7099414912532929</c:v>
                </c:pt>
                <c:pt idx="52">
                  <c:v>1.3788452807891332</c:v>
                </c:pt>
                <c:pt idx="53">
                  <c:v>1.4730007657544297</c:v>
                </c:pt>
                <c:pt idx="54">
                  <c:v>1.8002748248555041</c:v>
                </c:pt>
                <c:pt idx="55">
                  <c:v>1.7685566453106749</c:v>
                </c:pt>
                <c:pt idx="56">
                  <c:v>1.9588698546009937</c:v>
                </c:pt>
                <c:pt idx="57">
                  <c:v>1.7230125361386244</c:v>
                </c:pt>
                <c:pt idx="58">
                  <c:v>1.6618354754709954</c:v>
                </c:pt>
                <c:pt idx="59">
                  <c:v>2.0011263280537865</c:v>
                </c:pt>
                <c:pt idx="60">
                  <c:v>2.2123752839926465</c:v>
                </c:pt>
                <c:pt idx="61">
                  <c:v>2.4964682145655392</c:v>
                </c:pt>
                <c:pt idx="62">
                  <c:v>2.1957857176458622</c:v>
                </c:pt>
                <c:pt idx="63">
                  <c:v>2.1355594822692563</c:v>
                </c:pt>
                <c:pt idx="64">
                  <c:v>2.4752975907062917</c:v>
                </c:pt>
                <c:pt idx="65">
                  <c:v>2.5554665232450238</c:v>
                </c:pt>
                <c:pt idx="66">
                  <c:v>2.270346190191014</c:v>
                </c:pt>
                <c:pt idx="67">
                  <c:v>2.1824426352851747</c:v>
                </c:pt>
                <c:pt idx="68">
                  <c:v>1.8299186483956167</c:v>
                </c:pt>
                <c:pt idx="69">
                  <c:v>1.8377159373458176</c:v>
                </c:pt>
                <c:pt idx="70">
                  <c:v>1.6556959376498444</c:v>
                </c:pt>
                <c:pt idx="71">
                  <c:v>1.6771330081011655</c:v>
                </c:pt>
                <c:pt idx="72">
                  <c:v>1.9220496870834887</c:v>
                </c:pt>
                <c:pt idx="73">
                  <c:v>2.2038289591071938</c:v>
                </c:pt>
                <c:pt idx="74">
                  <c:v>2.0911183749028832</c:v>
                </c:pt>
                <c:pt idx="75">
                  <c:v>1.936710648649965</c:v>
                </c:pt>
                <c:pt idx="76">
                  <c:v>2.0166726185893893</c:v>
                </c:pt>
                <c:pt idx="77">
                  <c:v>2.124045614001131</c:v>
                </c:pt>
                <c:pt idx="78">
                  <c:v>2.5300600152803887</c:v>
                </c:pt>
                <c:pt idx="79">
                  <c:v>2.0784329511170196</c:v>
                </c:pt>
                <c:pt idx="80">
                  <c:v>1.7526669772075063</c:v>
                </c:pt>
                <c:pt idx="81">
                  <c:v>1.6715047723120815</c:v>
                </c:pt>
                <c:pt idx="82">
                  <c:v>1.8871838223969184</c:v>
                </c:pt>
                <c:pt idx="83">
                  <c:v>1.8837724439174024</c:v>
                </c:pt>
                <c:pt idx="84">
                  <c:v>1.8024335757977685</c:v>
                </c:pt>
                <c:pt idx="85">
                  <c:v>1.5646503304755841</c:v>
                </c:pt>
                <c:pt idx="86">
                  <c:v>1.4093425836826736</c:v>
                </c:pt>
                <c:pt idx="87">
                  <c:v>1.5571478976053492</c:v>
                </c:pt>
                <c:pt idx="88">
                  <c:v>1.4493570908011695</c:v>
                </c:pt>
                <c:pt idx="89">
                  <c:v>1.7439331918760537</c:v>
                </c:pt>
                <c:pt idx="90">
                  <c:v>1.4576161651339303</c:v>
                </c:pt>
                <c:pt idx="91">
                  <c:v>1.7530587018291457</c:v>
                </c:pt>
                <c:pt idx="92">
                  <c:v>2.0369242066783078</c:v>
                </c:pt>
                <c:pt idx="93">
                  <c:v>1.9015147777610903</c:v>
                </c:pt>
                <c:pt idx="94">
                  <c:v>1.5353688206702056</c:v>
                </c:pt>
                <c:pt idx="95">
                  <c:v>1.3319120670685853</c:v>
                </c:pt>
                <c:pt idx="96">
                  <c:v>1.1079882541589465</c:v>
                </c:pt>
                <c:pt idx="97">
                  <c:v>1.2583330743758014</c:v>
                </c:pt>
                <c:pt idx="98">
                  <c:v>0.79856806839198013</c:v>
                </c:pt>
                <c:pt idx="99">
                  <c:v>1.2678707070786959</c:v>
                </c:pt>
                <c:pt idx="100">
                  <c:v>1.3036005130938626</c:v>
                </c:pt>
                <c:pt idx="101">
                  <c:v>1.0472862182096461</c:v>
                </c:pt>
                <c:pt idx="102">
                  <c:v>1.2803193433757527</c:v>
                </c:pt>
                <c:pt idx="103">
                  <c:v>0.83801757922670761</c:v>
                </c:pt>
                <c:pt idx="104">
                  <c:v>0.79865817531851158</c:v>
                </c:pt>
                <c:pt idx="105">
                  <c:v>0.89137060966288539</c:v>
                </c:pt>
                <c:pt idx="106">
                  <c:v>1.0845989468159418</c:v>
                </c:pt>
                <c:pt idx="107">
                  <c:v>1.003365285062686</c:v>
                </c:pt>
                <c:pt idx="108">
                  <c:v>1.1458248167165241</c:v>
                </c:pt>
                <c:pt idx="109">
                  <c:v>1.2174451609991801</c:v>
                </c:pt>
                <c:pt idx="110">
                  <c:v>1.2698447468357634</c:v>
                </c:pt>
                <c:pt idx="111">
                  <c:v>0.96651259255611743</c:v>
                </c:pt>
                <c:pt idx="112">
                  <c:v>0.89256234105815158</c:v>
                </c:pt>
                <c:pt idx="113">
                  <c:v>0.49680657791395538</c:v>
                </c:pt>
                <c:pt idx="114">
                  <c:v>0.4795848837799796</c:v>
                </c:pt>
                <c:pt idx="115">
                  <c:v>0.54800781836007317</c:v>
                </c:pt>
                <c:pt idx="116">
                  <c:v>0.78848454003380941</c:v>
                </c:pt>
                <c:pt idx="117">
                  <c:v>0.42581147791130219</c:v>
                </c:pt>
                <c:pt idx="118">
                  <c:v>0.85889297097355455</c:v>
                </c:pt>
                <c:pt idx="119">
                  <c:v>0.53714278344164479</c:v>
                </c:pt>
                <c:pt idx="120">
                  <c:v>0.51537087421019112</c:v>
                </c:pt>
                <c:pt idx="121">
                  <c:v>0.51125110718906053</c:v>
                </c:pt>
                <c:pt idx="122">
                  <c:v>3.4667914486763429E-2</c:v>
                </c:pt>
                <c:pt idx="123">
                  <c:v>0.35268546996175559</c:v>
                </c:pt>
                <c:pt idx="124">
                  <c:v>0.11627432604262919</c:v>
                </c:pt>
                <c:pt idx="125">
                  <c:v>8.6493038213117004E-2</c:v>
                </c:pt>
                <c:pt idx="126">
                  <c:v>-0.15153174393603633</c:v>
                </c:pt>
                <c:pt idx="127">
                  <c:v>-9.9761244690887846E-2</c:v>
                </c:pt>
                <c:pt idx="128">
                  <c:v>5.4945887346331788E-2</c:v>
                </c:pt>
                <c:pt idx="129">
                  <c:v>-1.5008480542110547E-2</c:v>
                </c:pt>
                <c:pt idx="130">
                  <c:v>0.33133094537992253</c:v>
                </c:pt>
                <c:pt idx="131">
                  <c:v>0.43313480426757056</c:v>
                </c:pt>
                <c:pt idx="132">
                  <c:v>0.22575143005102344</c:v>
                </c:pt>
                <c:pt idx="133">
                  <c:v>0.33064113339119294</c:v>
                </c:pt>
                <c:pt idx="134">
                  <c:v>0.58679548235303047</c:v>
                </c:pt>
                <c:pt idx="135">
                  <c:v>0.67138070079339829</c:v>
                </c:pt>
                <c:pt idx="136">
                  <c:v>0.60597510273322264</c:v>
                </c:pt>
                <c:pt idx="137">
                  <c:v>0.96673356279546618</c:v>
                </c:pt>
                <c:pt idx="138">
                  <c:v>0.58878609391040171</c:v>
                </c:pt>
                <c:pt idx="139">
                  <c:v>0.64960696656489247</c:v>
                </c:pt>
                <c:pt idx="140">
                  <c:v>0.34644903253356168</c:v>
                </c:pt>
                <c:pt idx="141">
                  <c:v>0.67839006651022626</c:v>
                </c:pt>
                <c:pt idx="142">
                  <c:v>0.87650903776935363</c:v>
                </c:pt>
                <c:pt idx="143">
                  <c:v>0.8361596494662622</c:v>
                </c:pt>
                <c:pt idx="144">
                  <c:v>1.1820835963352905</c:v>
                </c:pt>
                <c:pt idx="145">
                  <c:v>1.2903338075836326</c:v>
                </c:pt>
                <c:pt idx="146">
                  <c:v>1.5981973079132046</c:v>
                </c:pt>
                <c:pt idx="147">
                  <c:v>1.5791392031754012</c:v>
                </c:pt>
                <c:pt idx="148">
                  <c:v>1.3608741847366652</c:v>
                </c:pt>
                <c:pt idx="149">
                  <c:v>1.0906059617959609</c:v>
                </c:pt>
                <c:pt idx="150">
                  <c:v>1.1149756304634175</c:v>
                </c:pt>
                <c:pt idx="151">
                  <c:v>0.99108166416752397</c:v>
                </c:pt>
                <c:pt idx="152">
                  <c:v>0.82658271395611282</c:v>
                </c:pt>
                <c:pt idx="153">
                  <c:v>0.94468192903438042</c:v>
                </c:pt>
                <c:pt idx="154">
                  <c:v>0.81212595611732874</c:v>
                </c:pt>
                <c:pt idx="155">
                  <c:v>0.85756010335197375</c:v>
                </c:pt>
                <c:pt idx="156">
                  <c:v>0.75826723113818306</c:v>
                </c:pt>
                <c:pt idx="157">
                  <c:v>0.71460447247061898</c:v>
                </c:pt>
                <c:pt idx="158">
                  <c:v>0.64377652316333422</c:v>
                </c:pt>
                <c:pt idx="159">
                  <c:v>0.6532357641739005</c:v>
                </c:pt>
                <c:pt idx="160">
                  <c:v>1.3763828010710195</c:v>
                </c:pt>
                <c:pt idx="161">
                  <c:v>1.0803733969454683</c:v>
                </c:pt>
                <c:pt idx="162">
                  <c:v>1.0238665278283701</c:v>
                </c:pt>
                <c:pt idx="163">
                  <c:v>0.9667918477387818</c:v>
                </c:pt>
                <c:pt idx="164">
                  <c:v>0.31600485762368524</c:v>
                </c:pt>
                <c:pt idx="165">
                  <c:v>0.15681973908330576</c:v>
                </c:pt>
                <c:pt idx="166">
                  <c:v>-9.1851393380937923E-2</c:v>
                </c:pt>
                <c:pt idx="167">
                  <c:v>0.10832377710519843</c:v>
                </c:pt>
                <c:pt idx="168">
                  <c:v>1.6044436947347827E-2</c:v>
                </c:pt>
                <c:pt idx="169">
                  <c:v>7.6421463527984498E-2</c:v>
                </c:pt>
                <c:pt idx="170">
                  <c:v>-6.0532179667825016E-2</c:v>
                </c:pt>
                <c:pt idx="171">
                  <c:v>0.12324102449502417</c:v>
                </c:pt>
                <c:pt idx="172">
                  <c:v>8.7626662515445347E-2</c:v>
                </c:pt>
                <c:pt idx="173">
                  <c:v>0.23245985089645452</c:v>
                </c:pt>
                <c:pt idx="174">
                  <c:v>0.25023908327195504</c:v>
                </c:pt>
                <c:pt idx="175">
                  <c:v>0.34222120810883355</c:v>
                </c:pt>
                <c:pt idx="176">
                  <c:v>0.60907134458717782</c:v>
                </c:pt>
                <c:pt idx="177">
                  <c:v>0.37200992169659231</c:v>
                </c:pt>
                <c:pt idx="178">
                  <c:v>0.41736767780050882</c:v>
                </c:pt>
                <c:pt idx="179">
                  <c:v>0.54705813497259215</c:v>
                </c:pt>
                <c:pt idx="180">
                  <c:v>-7.3001778702491485E-2</c:v>
                </c:pt>
                <c:pt idx="181">
                  <c:v>0.11600304802989762</c:v>
                </c:pt>
                <c:pt idx="182">
                  <c:v>0.33536168588917847</c:v>
                </c:pt>
                <c:pt idx="183">
                  <c:v>0.32918338331427754</c:v>
                </c:pt>
                <c:pt idx="184">
                  <c:v>0.78820085704736353</c:v>
                </c:pt>
                <c:pt idx="185">
                  <c:v>1.149198617237726</c:v>
                </c:pt>
                <c:pt idx="186">
                  <c:v>1.5425555797250163</c:v>
                </c:pt>
                <c:pt idx="187">
                  <c:v>1.2484838766054656</c:v>
                </c:pt>
                <c:pt idx="188">
                  <c:v>1.6624572629775241</c:v>
                </c:pt>
                <c:pt idx="189">
                  <c:v>1.6497523118079389</c:v>
                </c:pt>
                <c:pt idx="190">
                  <c:v>1.7195910952771556</c:v>
                </c:pt>
                <c:pt idx="191">
                  <c:v>1.8985605679762636</c:v>
                </c:pt>
                <c:pt idx="192">
                  <c:v>1.8859849706435863</c:v>
                </c:pt>
                <c:pt idx="193">
                  <c:v>1.8918538706563002</c:v>
                </c:pt>
                <c:pt idx="194">
                  <c:v>1.8979859893254782</c:v>
                </c:pt>
                <c:pt idx="195">
                  <c:v>2.0444983777362968</c:v>
                </c:pt>
                <c:pt idx="196">
                  <c:v>1.7448749950200622</c:v>
                </c:pt>
                <c:pt idx="197">
                  <c:v>2.047836759675167</c:v>
                </c:pt>
                <c:pt idx="198">
                  <c:v>2.0982147224250909</c:v>
                </c:pt>
                <c:pt idx="199">
                  <c:v>2.2335319582909139</c:v>
                </c:pt>
                <c:pt idx="200">
                  <c:v>2.6336633211442164</c:v>
                </c:pt>
                <c:pt idx="201">
                  <c:v>2.4391089289123928</c:v>
                </c:pt>
                <c:pt idx="202">
                  <c:v>2.2908721789445456</c:v>
                </c:pt>
                <c:pt idx="203">
                  <c:v>2.2949518484453302</c:v>
                </c:pt>
                <c:pt idx="204">
                  <c:v>2.2383119934648743</c:v>
                </c:pt>
                <c:pt idx="205">
                  <c:v>2.2546858802160124</c:v>
                </c:pt>
                <c:pt idx="206">
                  <c:v>2.2642117052706459</c:v>
                </c:pt>
                <c:pt idx="207">
                  <c:v>2.267562532296052</c:v>
                </c:pt>
                <c:pt idx="208">
                  <c:v>2.0015791652815533</c:v>
                </c:pt>
                <c:pt idx="209">
                  <c:v>2.2504622938461947</c:v>
                </c:pt>
                <c:pt idx="210">
                  <c:v>2.3591525842176453</c:v>
                </c:pt>
                <c:pt idx="211">
                  <c:v>2.1575441191230409</c:v>
                </c:pt>
                <c:pt idx="212">
                  <c:v>2.2053598367512164</c:v>
                </c:pt>
                <c:pt idx="213">
                  <c:v>2.0171269415975539</c:v>
                </c:pt>
                <c:pt idx="214">
                  <c:v>2.0263985861237686</c:v>
                </c:pt>
                <c:pt idx="215">
                  <c:v>1.7012466066757113</c:v>
                </c:pt>
                <c:pt idx="216">
                  <c:v>1.7939738501107179</c:v>
                </c:pt>
                <c:pt idx="217">
                  <c:v>1.4427615146139972</c:v>
                </c:pt>
                <c:pt idx="218">
                  <c:v>1.25559202316578</c:v>
                </c:pt>
                <c:pt idx="219">
                  <c:v>1.1186878337181894</c:v>
                </c:pt>
                <c:pt idx="220">
                  <c:v>0.76435474312306562</c:v>
                </c:pt>
                <c:pt idx="221">
                  <c:v>0.75370518823158839</c:v>
                </c:pt>
                <c:pt idx="222">
                  <c:v>0.69667586812016935</c:v>
                </c:pt>
                <c:pt idx="223">
                  <c:v>0.81957051217292298</c:v>
                </c:pt>
                <c:pt idx="224">
                  <c:v>0.55307439370269385</c:v>
                </c:pt>
                <c:pt idx="225">
                  <c:v>0.33320051802996159</c:v>
                </c:pt>
                <c:pt idx="226">
                  <c:v>0.18303327842081901</c:v>
                </c:pt>
                <c:pt idx="227">
                  <c:v>0.28723943055584794</c:v>
                </c:pt>
                <c:pt idx="228">
                  <c:v>0.53224950575498153</c:v>
                </c:pt>
                <c:pt idx="229">
                  <c:v>0.77288446390320265</c:v>
                </c:pt>
                <c:pt idx="230">
                  <c:v>0.64889562628971531</c:v>
                </c:pt>
                <c:pt idx="231">
                  <c:v>0.62206443265208844</c:v>
                </c:pt>
                <c:pt idx="232">
                  <c:v>0.36821192292457378</c:v>
                </c:pt>
                <c:pt idx="233">
                  <c:v>0.24750810924754232</c:v>
                </c:pt>
                <c:pt idx="234">
                  <c:v>0.29029393479367027</c:v>
                </c:pt>
                <c:pt idx="235">
                  <c:v>0.30293866062023395</c:v>
                </c:pt>
                <c:pt idx="236">
                  <c:v>8.4068749588120092E-2</c:v>
                </c:pt>
                <c:pt idx="237">
                  <c:v>0.18869454346660247</c:v>
                </c:pt>
                <c:pt idx="238">
                  <c:v>0.30732832296926105</c:v>
                </c:pt>
                <c:pt idx="239">
                  <c:v>0.36073097236826179</c:v>
                </c:pt>
                <c:pt idx="240">
                  <c:v>0.60308193087429296</c:v>
                </c:pt>
                <c:pt idx="241">
                  <c:v>0.69608751861947549</c:v>
                </c:pt>
                <c:pt idx="242">
                  <c:v>0.62590578127458818</c:v>
                </c:pt>
                <c:pt idx="243">
                  <c:v>0.47284293181452186</c:v>
                </c:pt>
                <c:pt idx="244">
                  <c:v>0.64497821350640983</c:v>
                </c:pt>
                <c:pt idx="245">
                  <c:v>0.63627900876643217</c:v>
                </c:pt>
                <c:pt idx="246">
                  <c:v>0.61770357829581057</c:v>
                </c:pt>
                <c:pt idx="247">
                  <c:v>0.71174875449396136</c:v>
                </c:pt>
                <c:pt idx="248">
                  <c:v>0.32822589997881391</c:v>
                </c:pt>
                <c:pt idx="249">
                  <c:v>-5.055071710335768E-3</c:v>
                </c:pt>
                <c:pt idx="250">
                  <c:v>0.10372230505067334</c:v>
                </c:pt>
                <c:pt idx="251">
                  <c:v>-3.1689453768455347E-2</c:v>
                </c:pt>
                <c:pt idx="252">
                  <c:v>0.15449582673750495</c:v>
                </c:pt>
                <c:pt idx="253">
                  <c:v>0.4404372875678636</c:v>
                </c:pt>
                <c:pt idx="254">
                  <c:v>0.37308183705929332</c:v>
                </c:pt>
                <c:pt idx="255">
                  <c:v>0.34229414666027136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41312"/>
        <c:axId val="185742848"/>
      </c:lineChart>
      <c:dateAx>
        <c:axId val="1857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42848"/>
        <c:crosses val="autoZero"/>
        <c:auto val="0"/>
        <c:lblOffset val="100"/>
        <c:baseTimeUnit val="days"/>
        <c:majorUnit val="40"/>
      </c:dateAx>
      <c:valAx>
        <c:axId val="18574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4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8 Data'!$C$2:$C$271</c:f>
              <c:numCache>
                <c:formatCode>General</c:formatCode>
                <c:ptCount val="270"/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31">
                  <c:v>1000</c:v>
                </c:pt>
                <c:pt idx="32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20">
                  <c:v>1000</c:v>
                </c:pt>
                <c:pt idx="121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86272"/>
        <c:axId val="207289728"/>
      </c:areaChart>
      <c:lineChart>
        <c:grouping val="standard"/>
        <c:varyColors val="0"/>
        <c:ser>
          <c:idx val="1"/>
          <c:order val="0"/>
          <c:tx>
            <c:strRef>
              <c:f>'Figure 8 Data'!$B$1</c:f>
              <c:strCache>
                <c:ptCount val="1"/>
                <c:pt idx="0">
                  <c:v>LFPR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8 Data'!$A$2:$A$271</c:f>
              <c:numCache>
                <c:formatCode>General</c:formatCode>
                <c:ptCount val="270"/>
                <c:pt idx="0">
                  <c:v>1950</c:v>
                </c:pt>
                <c:pt idx="1">
                  <c:v>1950.25</c:v>
                </c:pt>
                <c:pt idx="2">
                  <c:v>1950.5</c:v>
                </c:pt>
                <c:pt idx="3">
                  <c:v>1950.75</c:v>
                </c:pt>
                <c:pt idx="4">
                  <c:v>1951</c:v>
                </c:pt>
                <c:pt idx="5">
                  <c:v>1951.25</c:v>
                </c:pt>
                <c:pt idx="6">
                  <c:v>1951.5</c:v>
                </c:pt>
                <c:pt idx="7">
                  <c:v>1951.75</c:v>
                </c:pt>
                <c:pt idx="8">
                  <c:v>1952</c:v>
                </c:pt>
                <c:pt idx="9">
                  <c:v>1952.25</c:v>
                </c:pt>
                <c:pt idx="10">
                  <c:v>1952.5</c:v>
                </c:pt>
                <c:pt idx="11">
                  <c:v>1952.75</c:v>
                </c:pt>
                <c:pt idx="12">
                  <c:v>1953</c:v>
                </c:pt>
                <c:pt idx="13">
                  <c:v>1953.25</c:v>
                </c:pt>
                <c:pt idx="14">
                  <c:v>1953.5</c:v>
                </c:pt>
                <c:pt idx="15">
                  <c:v>1953.75</c:v>
                </c:pt>
                <c:pt idx="16">
                  <c:v>1954</c:v>
                </c:pt>
                <c:pt idx="17">
                  <c:v>1954.25</c:v>
                </c:pt>
                <c:pt idx="18">
                  <c:v>1954.5</c:v>
                </c:pt>
                <c:pt idx="19">
                  <c:v>1954.75</c:v>
                </c:pt>
                <c:pt idx="20">
                  <c:v>1955</c:v>
                </c:pt>
                <c:pt idx="21">
                  <c:v>1955.25</c:v>
                </c:pt>
                <c:pt idx="22">
                  <c:v>1955.5</c:v>
                </c:pt>
                <c:pt idx="23">
                  <c:v>1955.75</c:v>
                </c:pt>
                <c:pt idx="24">
                  <c:v>1956</c:v>
                </c:pt>
                <c:pt idx="25">
                  <c:v>1956.25</c:v>
                </c:pt>
                <c:pt idx="26">
                  <c:v>1956.5</c:v>
                </c:pt>
                <c:pt idx="27">
                  <c:v>1956.75</c:v>
                </c:pt>
                <c:pt idx="28">
                  <c:v>1957</c:v>
                </c:pt>
                <c:pt idx="29">
                  <c:v>1957.25</c:v>
                </c:pt>
                <c:pt idx="30">
                  <c:v>1957.5</c:v>
                </c:pt>
                <c:pt idx="31">
                  <c:v>1957.75</c:v>
                </c:pt>
                <c:pt idx="32">
                  <c:v>1958</c:v>
                </c:pt>
                <c:pt idx="33">
                  <c:v>1958.25</c:v>
                </c:pt>
                <c:pt idx="34">
                  <c:v>1958.5</c:v>
                </c:pt>
                <c:pt idx="35">
                  <c:v>1958.75</c:v>
                </c:pt>
                <c:pt idx="36">
                  <c:v>1959</c:v>
                </c:pt>
                <c:pt idx="37">
                  <c:v>1959.25</c:v>
                </c:pt>
                <c:pt idx="38">
                  <c:v>1959.5</c:v>
                </c:pt>
                <c:pt idx="39">
                  <c:v>1959.75</c:v>
                </c:pt>
                <c:pt idx="40">
                  <c:v>1960</c:v>
                </c:pt>
                <c:pt idx="41">
                  <c:v>1960.25</c:v>
                </c:pt>
                <c:pt idx="42">
                  <c:v>1960.5</c:v>
                </c:pt>
                <c:pt idx="43">
                  <c:v>1960.75</c:v>
                </c:pt>
                <c:pt idx="44">
                  <c:v>1961</c:v>
                </c:pt>
                <c:pt idx="45">
                  <c:v>1961.25</c:v>
                </c:pt>
                <c:pt idx="46">
                  <c:v>1961.5</c:v>
                </c:pt>
                <c:pt idx="47">
                  <c:v>1961.75</c:v>
                </c:pt>
                <c:pt idx="48">
                  <c:v>1962</c:v>
                </c:pt>
                <c:pt idx="49">
                  <c:v>1962.25</c:v>
                </c:pt>
                <c:pt idx="50">
                  <c:v>1962.5</c:v>
                </c:pt>
                <c:pt idx="51">
                  <c:v>1962.75</c:v>
                </c:pt>
                <c:pt idx="52">
                  <c:v>1963</c:v>
                </c:pt>
                <c:pt idx="53">
                  <c:v>1963.25</c:v>
                </c:pt>
                <c:pt idx="54">
                  <c:v>1963.5</c:v>
                </c:pt>
                <c:pt idx="55">
                  <c:v>1963.75</c:v>
                </c:pt>
                <c:pt idx="56">
                  <c:v>1964</c:v>
                </c:pt>
                <c:pt idx="57">
                  <c:v>1964.25</c:v>
                </c:pt>
                <c:pt idx="58">
                  <c:v>1964.5</c:v>
                </c:pt>
                <c:pt idx="59">
                  <c:v>1964.75</c:v>
                </c:pt>
                <c:pt idx="60">
                  <c:v>1965</c:v>
                </c:pt>
                <c:pt idx="61">
                  <c:v>1965.25</c:v>
                </c:pt>
                <c:pt idx="62">
                  <c:v>1965.5</c:v>
                </c:pt>
                <c:pt idx="63">
                  <c:v>1965.75</c:v>
                </c:pt>
                <c:pt idx="64">
                  <c:v>1966</c:v>
                </c:pt>
                <c:pt idx="65">
                  <c:v>1966.25</c:v>
                </c:pt>
                <c:pt idx="66">
                  <c:v>1966.5</c:v>
                </c:pt>
                <c:pt idx="67">
                  <c:v>1966.75</c:v>
                </c:pt>
                <c:pt idx="68">
                  <c:v>1967</c:v>
                </c:pt>
                <c:pt idx="69">
                  <c:v>1967.25</c:v>
                </c:pt>
                <c:pt idx="70">
                  <c:v>1967.5</c:v>
                </c:pt>
                <c:pt idx="71">
                  <c:v>1967.75</c:v>
                </c:pt>
                <c:pt idx="72">
                  <c:v>1968</c:v>
                </c:pt>
                <c:pt idx="73">
                  <c:v>1968.25</c:v>
                </c:pt>
                <c:pt idx="74">
                  <c:v>1968.5</c:v>
                </c:pt>
                <c:pt idx="75">
                  <c:v>1968.75</c:v>
                </c:pt>
                <c:pt idx="76">
                  <c:v>1969</c:v>
                </c:pt>
                <c:pt idx="77">
                  <c:v>1969.25</c:v>
                </c:pt>
                <c:pt idx="78">
                  <c:v>1969.5</c:v>
                </c:pt>
                <c:pt idx="79">
                  <c:v>1969.75</c:v>
                </c:pt>
                <c:pt idx="80">
                  <c:v>1970</c:v>
                </c:pt>
                <c:pt idx="81">
                  <c:v>1970.25</c:v>
                </c:pt>
                <c:pt idx="82">
                  <c:v>1970.5</c:v>
                </c:pt>
                <c:pt idx="83">
                  <c:v>1970.75</c:v>
                </c:pt>
                <c:pt idx="84">
                  <c:v>1971</c:v>
                </c:pt>
                <c:pt idx="85">
                  <c:v>1971.25</c:v>
                </c:pt>
                <c:pt idx="86">
                  <c:v>1971.5</c:v>
                </c:pt>
                <c:pt idx="87">
                  <c:v>1971.75</c:v>
                </c:pt>
                <c:pt idx="88">
                  <c:v>1972</c:v>
                </c:pt>
                <c:pt idx="89">
                  <c:v>1972.25</c:v>
                </c:pt>
                <c:pt idx="90">
                  <c:v>1972.5</c:v>
                </c:pt>
                <c:pt idx="91">
                  <c:v>1972.75</c:v>
                </c:pt>
                <c:pt idx="92">
                  <c:v>1973</c:v>
                </c:pt>
                <c:pt idx="93">
                  <c:v>1973.25</c:v>
                </c:pt>
                <c:pt idx="94">
                  <c:v>1973.5</c:v>
                </c:pt>
                <c:pt idx="95">
                  <c:v>1973.75</c:v>
                </c:pt>
                <c:pt idx="96">
                  <c:v>1974</c:v>
                </c:pt>
                <c:pt idx="97">
                  <c:v>1974.25</c:v>
                </c:pt>
                <c:pt idx="98">
                  <c:v>1974.5</c:v>
                </c:pt>
                <c:pt idx="99">
                  <c:v>1974.75</c:v>
                </c:pt>
                <c:pt idx="100">
                  <c:v>1975</c:v>
                </c:pt>
                <c:pt idx="101">
                  <c:v>1975.25</c:v>
                </c:pt>
                <c:pt idx="102">
                  <c:v>1975.5</c:v>
                </c:pt>
                <c:pt idx="103">
                  <c:v>1975.75</c:v>
                </c:pt>
                <c:pt idx="104">
                  <c:v>1976</c:v>
                </c:pt>
                <c:pt idx="105">
                  <c:v>1976.25</c:v>
                </c:pt>
                <c:pt idx="106">
                  <c:v>1976.5</c:v>
                </c:pt>
                <c:pt idx="107">
                  <c:v>1976.75</c:v>
                </c:pt>
                <c:pt idx="108">
                  <c:v>1977</c:v>
                </c:pt>
                <c:pt idx="109">
                  <c:v>1977.25</c:v>
                </c:pt>
                <c:pt idx="110">
                  <c:v>1977.5</c:v>
                </c:pt>
                <c:pt idx="111">
                  <c:v>1977.75</c:v>
                </c:pt>
                <c:pt idx="112">
                  <c:v>1978</c:v>
                </c:pt>
                <c:pt idx="113">
                  <c:v>1978.25</c:v>
                </c:pt>
                <c:pt idx="114">
                  <c:v>1978.5</c:v>
                </c:pt>
                <c:pt idx="115">
                  <c:v>1978.75</c:v>
                </c:pt>
                <c:pt idx="116">
                  <c:v>1979</c:v>
                </c:pt>
                <c:pt idx="117">
                  <c:v>1979.25</c:v>
                </c:pt>
                <c:pt idx="118">
                  <c:v>1979.5</c:v>
                </c:pt>
                <c:pt idx="119">
                  <c:v>1979.75</c:v>
                </c:pt>
                <c:pt idx="120">
                  <c:v>1980</c:v>
                </c:pt>
                <c:pt idx="121">
                  <c:v>1980.25</c:v>
                </c:pt>
                <c:pt idx="122">
                  <c:v>1980.5</c:v>
                </c:pt>
                <c:pt idx="123">
                  <c:v>1980.75</c:v>
                </c:pt>
                <c:pt idx="124">
                  <c:v>1981</c:v>
                </c:pt>
                <c:pt idx="125">
                  <c:v>1981.25</c:v>
                </c:pt>
                <c:pt idx="126">
                  <c:v>1981.5</c:v>
                </c:pt>
                <c:pt idx="127">
                  <c:v>1981.75</c:v>
                </c:pt>
                <c:pt idx="128">
                  <c:v>1982</c:v>
                </c:pt>
                <c:pt idx="129">
                  <c:v>1982.25</c:v>
                </c:pt>
                <c:pt idx="130">
                  <c:v>1982.5</c:v>
                </c:pt>
                <c:pt idx="131">
                  <c:v>1982.75</c:v>
                </c:pt>
                <c:pt idx="132">
                  <c:v>1983</c:v>
                </c:pt>
                <c:pt idx="133">
                  <c:v>1983.25</c:v>
                </c:pt>
                <c:pt idx="134">
                  <c:v>1983.5</c:v>
                </c:pt>
                <c:pt idx="135">
                  <c:v>1983.75</c:v>
                </c:pt>
                <c:pt idx="136">
                  <c:v>1984</c:v>
                </c:pt>
                <c:pt idx="137">
                  <c:v>1984.25</c:v>
                </c:pt>
                <c:pt idx="138">
                  <c:v>1984.5</c:v>
                </c:pt>
                <c:pt idx="139">
                  <c:v>1984.75</c:v>
                </c:pt>
                <c:pt idx="140">
                  <c:v>1985</c:v>
                </c:pt>
                <c:pt idx="141">
                  <c:v>1985.25</c:v>
                </c:pt>
                <c:pt idx="142">
                  <c:v>1985.5</c:v>
                </c:pt>
                <c:pt idx="143">
                  <c:v>1985.75</c:v>
                </c:pt>
                <c:pt idx="144">
                  <c:v>1986</c:v>
                </c:pt>
                <c:pt idx="145">
                  <c:v>1986.25</c:v>
                </c:pt>
                <c:pt idx="146">
                  <c:v>1986.5</c:v>
                </c:pt>
                <c:pt idx="147">
                  <c:v>1986.75</c:v>
                </c:pt>
                <c:pt idx="148">
                  <c:v>1987</c:v>
                </c:pt>
                <c:pt idx="149">
                  <c:v>1987.25</c:v>
                </c:pt>
                <c:pt idx="150">
                  <c:v>1987.5</c:v>
                </c:pt>
                <c:pt idx="151">
                  <c:v>1987.75</c:v>
                </c:pt>
                <c:pt idx="152">
                  <c:v>1988</c:v>
                </c:pt>
                <c:pt idx="153">
                  <c:v>1988.25</c:v>
                </c:pt>
                <c:pt idx="154">
                  <c:v>1988.5</c:v>
                </c:pt>
                <c:pt idx="155">
                  <c:v>1988.75</c:v>
                </c:pt>
                <c:pt idx="156">
                  <c:v>1989</c:v>
                </c:pt>
                <c:pt idx="157">
                  <c:v>1989.25</c:v>
                </c:pt>
                <c:pt idx="158">
                  <c:v>1989.5</c:v>
                </c:pt>
                <c:pt idx="159">
                  <c:v>1989.75</c:v>
                </c:pt>
                <c:pt idx="160">
                  <c:v>1990</c:v>
                </c:pt>
                <c:pt idx="161">
                  <c:v>1990.25</c:v>
                </c:pt>
                <c:pt idx="162">
                  <c:v>1990.5</c:v>
                </c:pt>
                <c:pt idx="163">
                  <c:v>1990.75</c:v>
                </c:pt>
                <c:pt idx="164">
                  <c:v>1991</c:v>
                </c:pt>
                <c:pt idx="165">
                  <c:v>1991.25</c:v>
                </c:pt>
                <c:pt idx="166">
                  <c:v>1991.5</c:v>
                </c:pt>
                <c:pt idx="167">
                  <c:v>1991.75</c:v>
                </c:pt>
                <c:pt idx="168">
                  <c:v>1992</c:v>
                </c:pt>
                <c:pt idx="169">
                  <c:v>1992.25</c:v>
                </c:pt>
                <c:pt idx="170">
                  <c:v>1992.5</c:v>
                </c:pt>
                <c:pt idx="171">
                  <c:v>1992.75</c:v>
                </c:pt>
                <c:pt idx="172">
                  <c:v>1993</c:v>
                </c:pt>
                <c:pt idx="173">
                  <c:v>1993.25</c:v>
                </c:pt>
                <c:pt idx="174">
                  <c:v>1993.5</c:v>
                </c:pt>
                <c:pt idx="175">
                  <c:v>1993.75</c:v>
                </c:pt>
                <c:pt idx="176">
                  <c:v>1994</c:v>
                </c:pt>
                <c:pt idx="177">
                  <c:v>1994.25</c:v>
                </c:pt>
                <c:pt idx="178">
                  <c:v>1994.5</c:v>
                </c:pt>
                <c:pt idx="179">
                  <c:v>1994.75</c:v>
                </c:pt>
                <c:pt idx="180">
                  <c:v>1995</c:v>
                </c:pt>
                <c:pt idx="181">
                  <c:v>1995.25</c:v>
                </c:pt>
                <c:pt idx="182">
                  <c:v>1995.5</c:v>
                </c:pt>
                <c:pt idx="183">
                  <c:v>1995.75</c:v>
                </c:pt>
                <c:pt idx="184">
                  <c:v>1996</c:v>
                </c:pt>
                <c:pt idx="185">
                  <c:v>1996.25</c:v>
                </c:pt>
                <c:pt idx="186">
                  <c:v>1996.5</c:v>
                </c:pt>
                <c:pt idx="187">
                  <c:v>1996.75</c:v>
                </c:pt>
                <c:pt idx="188">
                  <c:v>1997</c:v>
                </c:pt>
                <c:pt idx="189">
                  <c:v>1997.25</c:v>
                </c:pt>
                <c:pt idx="190">
                  <c:v>1997.5</c:v>
                </c:pt>
                <c:pt idx="191">
                  <c:v>1997.75</c:v>
                </c:pt>
                <c:pt idx="192">
                  <c:v>1998</c:v>
                </c:pt>
                <c:pt idx="193">
                  <c:v>1998.25</c:v>
                </c:pt>
                <c:pt idx="194">
                  <c:v>1998.5</c:v>
                </c:pt>
                <c:pt idx="195">
                  <c:v>1998.75</c:v>
                </c:pt>
                <c:pt idx="196">
                  <c:v>1999</c:v>
                </c:pt>
                <c:pt idx="197">
                  <c:v>1999.25</c:v>
                </c:pt>
                <c:pt idx="198">
                  <c:v>1999.5</c:v>
                </c:pt>
                <c:pt idx="199">
                  <c:v>1999.75</c:v>
                </c:pt>
                <c:pt idx="200">
                  <c:v>2000</c:v>
                </c:pt>
                <c:pt idx="201">
                  <c:v>2000.25</c:v>
                </c:pt>
                <c:pt idx="202">
                  <c:v>2000.5</c:v>
                </c:pt>
                <c:pt idx="203">
                  <c:v>2000.75</c:v>
                </c:pt>
                <c:pt idx="204">
                  <c:v>2001</c:v>
                </c:pt>
                <c:pt idx="205">
                  <c:v>2001.25</c:v>
                </c:pt>
                <c:pt idx="206">
                  <c:v>2001.5</c:v>
                </c:pt>
                <c:pt idx="207">
                  <c:v>2001.75</c:v>
                </c:pt>
                <c:pt idx="208">
                  <c:v>2002</c:v>
                </c:pt>
                <c:pt idx="209">
                  <c:v>2002.25</c:v>
                </c:pt>
                <c:pt idx="210">
                  <c:v>2002.5</c:v>
                </c:pt>
                <c:pt idx="211">
                  <c:v>2002.75</c:v>
                </c:pt>
                <c:pt idx="212">
                  <c:v>2003</c:v>
                </c:pt>
                <c:pt idx="213">
                  <c:v>2003.25</c:v>
                </c:pt>
                <c:pt idx="214">
                  <c:v>2003.5</c:v>
                </c:pt>
                <c:pt idx="215">
                  <c:v>2003.75</c:v>
                </c:pt>
                <c:pt idx="216">
                  <c:v>2004</c:v>
                </c:pt>
                <c:pt idx="217">
                  <c:v>2004.25</c:v>
                </c:pt>
                <c:pt idx="218">
                  <c:v>2004.5</c:v>
                </c:pt>
                <c:pt idx="219">
                  <c:v>2004.75</c:v>
                </c:pt>
                <c:pt idx="220">
                  <c:v>2005</c:v>
                </c:pt>
                <c:pt idx="221">
                  <c:v>2005.25</c:v>
                </c:pt>
                <c:pt idx="222">
                  <c:v>2005.5</c:v>
                </c:pt>
                <c:pt idx="223">
                  <c:v>2005.75</c:v>
                </c:pt>
                <c:pt idx="224">
                  <c:v>2006</c:v>
                </c:pt>
                <c:pt idx="225">
                  <c:v>2006.25</c:v>
                </c:pt>
                <c:pt idx="226">
                  <c:v>2006.5</c:v>
                </c:pt>
                <c:pt idx="227">
                  <c:v>2006.75</c:v>
                </c:pt>
                <c:pt idx="228">
                  <c:v>2007</c:v>
                </c:pt>
                <c:pt idx="229">
                  <c:v>2007.25</c:v>
                </c:pt>
                <c:pt idx="230">
                  <c:v>2007.5</c:v>
                </c:pt>
                <c:pt idx="231">
                  <c:v>2007.75</c:v>
                </c:pt>
                <c:pt idx="232">
                  <c:v>2008</c:v>
                </c:pt>
                <c:pt idx="233">
                  <c:v>2008.25</c:v>
                </c:pt>
                <c:pt idx="234">
                  <c:v>2008.5</c:v>
                </c:pt>
                <c:pt idx="235">
                  <c:v>2008.75</c:v>
                </c:pt>
                <c:pt idx="236">
                  <c:v>2009</c:v>
                </c:pt>
                <c:pt idx="237">
                  <c:v>2009.25</c:v>
                </c:pt>
                <c:pt idx="238">
                  <c:v>2009.5</c:v>
                </c:pt>
                <c:pt idx="239">
                  <c:v>2009.75</c:v>
                </c:pt>
                <c:pt idx="240">
                  <c:v>2010</c:v>
                </c:pt>
                <c:pt idx="241">
                  <c:v>2010.25</c:v>
                </c:pt>
                <c:pt idx="242">
                  <c:v>2010.5</c:v>
                </c:pt>
                <c:pt idx="243">
                  <c:v>2010.75</c:v>
                </c:pt>
                <c:pt idx="244">
                  <c:v>2011</c:v>
                </c:pt>
                <c:pt idx="245">
                  <c:v>2011.25</c:v>
                </c:pt>
                <c:pt idx="246">
                  <c:v>2011.5</c:v>
                </c:pt>
                <c:pt idx="247">
                  <c:v>2011.75</c:v>
                </c:pt>
                <c:pt idx="248">
                  <c:v>2012</c:v>
                </c:pt>
                <c:pt idx="249">
                  <c:v>2012.25</c:v>
                </c:pt>
                <c:pt idx="250">
                  <c:v>2012.5</c:v>
                </c:pt>
                <c:pt idx="251">
                  <c:v>2012.75</c:v>
                </c:pt>
                <c:pt idx="252">
                  <c:v>2013</c:v>
                </c:pt>
                <c:pt idx="253">
                  <c:v>2013.25</c:v>
                </c:pt>
                <c:pt idx="254">
                  <c:v>2013.5</c:v>
                </c:pt>
                <c:pt idx="255">
                  <c:v>2013.75</c:v>
                </c:pt>
                <c:pt idx="256">
                  <c:v>2014</c:v>
                </c:pt>
                <c:pt idx="257">
                  <c:v>2014.25</c:v>
                </c:pt>
                <c:pt idx="258">
                  <c:v>2014.5</c:v>
                </c:pt>
                <c:pt idx="259">
                  <c:v>2014.75</c:v>
                </c:pt>
                <c:pt idx="260">
                  <c:v>2015</c:v>
                </c:pt>
                <c:pt idx="261">
                  <c:v>2015.25</c:v>
                </c:pt>
                <c:pt idx="262">
                  <c:v>2015.5</c:v>
                </c:pt>
                <c:pt idx="263">
                  <c:v>2015.75</c:v>
                </c:pt>
                <c:pt idx="264">
                  <c:v>2016</c:v>
                </c:pt>
                <c:pt idx="265">
                  <c:v>2016.25</c:v>
                </c:pt>
                <c:pt idx="266">
                  <c:v>2016.5</c:v>
                </c:pt>
                <c:pt idx="267">
                  <c:v>2016.75</c:v>
                </c:pt>
                <c:pt idx="268">
                  <c:v>2017</c:v>
                </c:pt>
                <c:pt idx="269">
                  <c:v>2017.25</c:v>
                </c:pt>
              </c:numCache>
            </c:numRef>
          </c:cat>
          <c:val>
            <c:numRef>
              <c:f>'Figure 8 Data'!$B$2:$B$271</c:f>
              <c:numCache>
                <c:formatCode>0.0</c:formatCode>
                <c:ptCount val="270"/>
                <c:pt idx="0">
                  <c:v>65</c:v>
                </c:pt>
                <c:pt idx="1">
                  <c:v>65.7</c:v>
                </c:pt>
                <c:pt idx="2">
                  <c:v>65.8</c:v>
                </c:pt>
                <c:pt idx="3">
                  <c:v>65.900000000000006</c:v>
                </c:pt>
                <c:pt idx="4">
                  <c:v>66</c:v>
                </c:pt>
                <c:pt idx="5">
                  <c:v>65.900000000000006</c:v>
                </c:pt>
                <c:pt idx="6">
                  <c:v>66.3</c:v>
                </c:pt>
                <c:pt idx="7">
                  <c:v>66.7</c:v>
                </c:pt>
                <c:pt idx="8">
                  <c:v>66.8</c:v>
                </c:pt>
                <c:pt idx="9">
                  <c:v>66.599999999999994</c:v>
                </c:pt>
                <c:pt idx="10">
                  <c:v>66.5</c:v>
                </c:pt>
                <c:pt idx="11">
                  <c:v>66.599999999999994</c:v>
                </c:pt>
                <c:pt idx="12">
                  <c:v>67.3</c:v>
                </c:pt>
                <c:pt idx="13">
                  <c:v>66.599999999999994</c:v>
                </c:pt>
                <c:pt idx="14">
                  <c:v>66.599999999999994</c:v>
                </c:pt>
                <c:pt idx="15">
                  <c:v>67</c:v>
                </c:pt>
                <c:pt idx="16">
                  <c:v>67.2</c:v>
                </c:pt>
                <c:pt idx="17">
                  <c:v>67.2</c:v>
                </c:pt>
                <c:pt idx="18">
                  <c:v>67</c:v>
                </c:pt>
                <c:pt idx="19">
                  <c:v>66.900000000000006</c:v>
                </c:pt>
                <c:pt idx="20">
                  <c:v>67.099999999999994</c:v>
                </c:pt>
                <c:pt idx="21">
                  <c:v>67.400000000000006</c:v>
                </c:pt>
                <c:pt idx="22">
                  <c:v>67.900000000000006</c:v>
                </c:pt>
                <c:pt idx="23">
                  <c:v>68</c:v>
                </c:pt>
                <c:pt idx="24">
                  <c:v>68.099999999999994</c:v>
                </c:pt>
                <c:pt idx="25">
                  <c:v>68.099999999999994</c:v>
                </c:pt>
                <c:pt idx="26">
                  <c:v>68.2</c:v>
                </c:pt>
                <c:pt idx="27">
                  <c:v>68.099999999999994</c:v>
                </c:pt>
                <c:pt idx="28">
                  <c:v>68.2</c:v>
                </c:pt>
                <c:pt idx="29">
                  <c:v>68.3</c:v>
                </c:pt>
                <c:pt idx="30">
                  <c:v>68.400000000000006</c:v>
                </c:pt>
                <c:pt idx="31">
                  <c:v>68.5</c:v>
                </c:pt>
                <c:pt idx="32">
                  <c:v>68.3</c:v>
                </c:pt>
                <c:pt idx="33">
                  <c:v>68.7</c:v>
                </c:pt>
                <c:pt idx="34">
                  <c:v>68.900000000000006</c:v>
                </c:pt>
                <c:pt idx="35">
                  <c:v>68.599999999999994</c:v>
                </c:pt>
                <c:pt idx="36">
                  <c:v>68.7</c:v>
                </c:pt>
                <c:pt idx="37">
                  <c:v>68.8</c:v>
                </c:pt>
                <c:pt idx="38">
                  <c:v>68.599999999999994</c:v>
                </c:pt>
                <c:pt idx="39">
                  <c:v>68.7</c:v>
                </c:pt>
                <c:pt idx="40">
                  <c:v>68.5</c:v>
                </c:pt>
                <c:pt idx="41">
                  <c:v>69</c:v>
                </c:pt>
                <c:pt idx="42">
                  <c:v>69.2</c:v>
                </c:pt>
                <c:pt idx="43">
                  <c:v>69.099999999999994</c:v>
                </c:pt>
                <c:pt idx="44">
                  <c:v>69</c:v>
                </c:pt>
                <c:pt idx="45">
                  <c:v>69.3</c:v>
                </c:pt>
                <c:pt idx="46">
                  <c:v>69</c:v>
                </c:pt>
                <c:pt idx="47">
                  <c:v>68.900000000000006</c:v>
                </c:pt>
                <c:pt idx="48">
                  <c:v>68.900000000000006</c:v>
                </c:pt>
                <c:pt idx="49">
                  <c:v>69</c:v>
                </c:pt>
                <c:pt idx="50">
                  <c:v>69.2</c:v>
                </c:pt>
                <c:pt idx="51">
                  <c:v>69</c:v>
                </c:pt>
                <c:pt idx="52">
                  <c:v>69.3</c:v>
                </c:pt>
                <c:pt idx="53">
                  <c:v>69.5</c:v>
                </c:pt>
                <c:pt idx="54">
                  <c:v>69.3</c:v>
                </c:pt>
                <c:pt idx="55">
                  <c:v>69.599999999999994</c:v>
                </c:pt>
                <c:pt idx="56">
                  <c:v>69.5</c:v>
                </c:pt>
                <c:pt idx="57">
                  <c:v>69.8</c:v>
                </c:pt>
                <c:pt idx="58">
                  <c:v>69.5</c:v>
                </c:pt>
                <c:pt idx="59">
                  <c:v>69.5</c:v>
                </c:pt>
                <c:pt idx="60">
                  <c:v>69.7</c:v>
                </c:pt>
                <c:pt idx="61">
                  <c:v>69.900000000000006</c:v>
                </c:pt>
                <c:pt idx="62">
                  <c:v>70</c:v>
                </c:pt>
                <c:pt idx="63">
                  <c:v>69.900000000000006</c:v>
                </c:pt>
                <c:pt idx="64">
                  <c:v>70</c:v>
                </c:pt>
                <c:pt idx="65">
                  <c:v>70.099999999999994</c:v>
                </c:pt>
                <c:pt idx="66">
                  <c:v>70.400000000000006</c:v>
                </c:pt>
                <c:pt idx="67">
                  <c:v>70.7</c:v>
                </c:pt>
                <c:pt idx="68">
                  <c:v>70.599999999999994</c:v>
                </c:pt>
                <c:pt idx="69">
                  <c:v>70.7</c:v>
                </c:pt>
                <c:pt idx="70">
                  <c:v>71</c:v>
                </c:pt>
                <c:pt idx="71">
                  <c:v>71.2</c:v>
                </c:pt>
                <c:pt idx="72">
                  <c:v>70.900000000000006</c:v>
                </c:pt>
                <c:pt idx="73">
                  <c:v>71.2</c:v>
                </c:pt>
                <c:pt idx="74">
                  <c:v>71.099999999999994</c:v>
                </c:pt>
                <c:pt idx="75">
                  <c:v>71.099999999999994</c:v>
                </c:pt>
                <c:pt idx="76">
                  <c:v>71.400000000000006</c:v>
                </c:pt>
                <c:pt idx="77">
                  <c:v>71.400000000000006</c:v>
                </c:pt>
                <c:pt idx="78">
                  <c:v>71.7</c:v>
                </c:pt>
                <c:pt idx="79">
                  <c:v>71.8</c:v>
                </c:pt>
                <c:pt idx="80">
                  <c:v>72.099999999999994</c:v>
                </c:pt>
                <c:pt idx="81">
                  <c:v>72.099999999999994</c:v>
                </c:pt>
                <c:pt idx="82">
                  <c:v>72</c:v>
                </c:pt>
                <c:pt idx="83">
                  <c:v>72.099999999999994</c:v>
                </c:pt>
                <c:pt idx="84">
                  <c:v>72</c:v>
                </c:pt>
                <c:pt idx="85">
                  <c:v>72</c:v>
                </c:pt>
                <c:pt idx="86">
                  <c:v>72</c:v>
                </c:pt>
                <c:pt idx="87">
                  <c:v>72.099999999999994</c:v>
                </c:pt>
                <c:pt idx="88">
                  <c:v>72.2</c:v>
                </c:pt>
                <c:pt idx="89">
                  <c:v>72.3</c:v>
                </c:pt>
                <c:pt idx="90">
                  <c:v>72.3</c:v>
                </c:pt>
                <c:pt idx="91">
                  <c:v>72.099999999999994</c:v>
                </c:pt>
                <c:pt idx="92">
                  <c:v>72.5</c:v>
                </c:pt>
                <c:pt idx="93">
                  <c:v>72.8</c:v>
                </c:pt>
                <c:pt idx="94">
                  <c:v>72.900000000000006</c:v>
                </c:pt>
                <c:pt idx="95">
                  <c:v>73.2</c:v>
                </c:pt>
                <c:pt idx="96">
                  <c:v>73.5</c:v>
                </c:pt>
                <c:pt idx="97">
                  <c:v>73.400000000000006</c:v>
                </c:pt>
                <c:pt idx="98">
                  <c:v>73.7</c:v>
                </c:pt>
                <c:pt idx="99">
                  <c:v>73.8</c:v>
                </c:pt>
                <c:pt idx="100">
                  <c:v>73.7</c:v>
                </c:pt>
                <c:pt idx="101">
                  <c:v>74</c:v>
                </c:pt>
                <c:pt idx="102">
                  <c:v>74.2</c:v>
                </c:pt>
                <c:pt idx="103">
                  <c:v>74.3</c:v>
                </c:pt>
                <c:pt idx="104">
                  <c:v>74.3</c:v>
                </c:pt>
                <c:pt idx="105">
                  <c:v>74.7</c:v>
                </c:pt>
                <c:pt idx="106">
                  <c:v>75.099999999999994</c:v>
                </c:pt>
                <c:pt idx="107">
                  <c:v>75.2</c:v>
                </c:pt>
                <c:pt idx="108">
                  <c:v>75.3</c:v>
                </c:pt>
                <c:pt idx="109">
                  <c:v>75.7</c:v>
                </c:pt>
                <c:pt idx="110">
                  <c:v>75.8</c:v>
                </c:pt>
                <c:pt idx="111">
                  <c:v>76.2</c:v>
                </c:pt>
                <c:pt idx="112">
                  <c:v>76.5</c:v>
                </c:pt>
                <c:pt idx="113">
                  <c:v>76.7</c:v>
                </c:pt>
                <c:pt idx="114">
                  <c:v>76.900000000000006</c:v>
                </c:pt>
                <c:pt idx="115">
                  <c:v>77.400000000000006</c:v>
                </c:pt>
                <c:pt idx="116">
                  <c:v>77.599999999999994</c:v>
                </c:pt>
                <c:pt idx="117">
                  <c:v>77.5</c:v>
                </c:pt>
                <c:pt idx="118">
                  <c:v>78.099999999999994</c:v>
                </c:pt>
                <c:pt idx="119">
                  <c:v>78.2</c:v>
                </c:pt>
                <c:pt idx="120">
                  <c:v>78.7</c:v>
                </c:pt>
                <c:pt idx="121">
                  <c:v>78.599999999999994</c:v>
                </c:pt>
                <c:pt idx="122">
                  <c:v>78.599999999999994</c:v>
                </c:pt>
                <c:pt idx="123">
                  <c:v>78.7</c:v>
                </c:pt>
                <c:pt idx="124">
                  <c:v>79.099999999999994</c:v>
                </c:pt>
                <c:pt idx="125">
                  <c:v>79.400000000000006</c:v>
                </c:pt>
                <c:pt idx="126">
                  <c:v>79.099999999999994</c:v>
                </c:pt>
                <c:pt idx="127">
                  <c:v>79.5</c:v>
                </c:pt>
                <c:pt idx="128">
                  <c:v>79.5</c:v>
                </c:pt>
                <c:pt idx="129">
                  <c:v>79.8</c:v>
                </c:pt>
                <c:pt idx="130">
                  <c:v>80</c:v>
                </c:pt>
                <c:pt idx="131">
                  <c:v>80</c:v>
                </c:pt>
                <c:pt idx="132">
                  <c:v>79.7</c:v>
                </c:pt>
                <c:pt idx="133">
                  <c:v>80</c:v>
                </c:pt>
                <c:pt idx="134">
                  <c:v>80.400000000000006</c:v>
                </c:pt>
                <c:pt idx="135">
                  <c:v>80.2</c:v>
                </c:pt>
                <c:pt idx="136">
                  <c:v>80.3</c:v>
                </c:pt>
                <c:pt idx="137">
                  <c:v>80.7</c:v>
                </c:pt>
                <c:pt idx="138">
                  <c:v>80.900000000000006</c:v>
                </c:pt>
                <c:pt idx="139">
                  <c:v>80.900000000000006</c:v>
                </c:pt>
                <c:pt idx="140">
                  <c:v>81.3</c:v>
                </c:pt>
                <c:pt idx="141">
                  <c:v>81.3</c:v>
                </c:pt>
                <c:pt idx="142">
                  <c:v>81.5</c:v>
                </c:pt>
                <c:pt idx="143">
                  <c:v>81.599999999999994</c:v>
                </c:pt>
                <c:pt idx="144">
                  <c:v>81.7</c:v>
                </c:pt>
                <c:pt idx="145">
                  <c:v>81.900000000000006</c:v>
                </c:pt>
                <c:pt idx="146">
                  <c:v>82.2</c:v>
                </c:pt>
                <c:pt idx="147">
                  <c:v>82.3</c:v>
                </c:pt>
                <c:pt idx="148">
                  <c:v>82.3</c:v>
                </c:pt>
                <c:pt idx="149">
                  <c:v>82.5</c:v>
                </c:pt>
                <c:pt idx="150">
                  <c:v>82.6</c:v>
                </c:pt>
                <c:pt idx="151">
                  <c:v>82.7</c:v>
                </c:pt>
                <c:pt idx="152">
                  <c:v>82.7</c:v>
                </c:pt>
                <c:pt idx="153">
                  <c:v>82.7</c:v>
                </c:pt>
                <c:pt idx="154">
                  <c:v>82.9</c:v>
                </c:pt>
                <c:pt idx="155">
                  <c:v>83.2</c:v>
                </c:pt>
                <c:pt idx="156">
                  <c:v>83.4</c:v>
                </c:pt>
                <c:pt idx="157">
                  <c:v>83.2</c:v>
                </c:pt>
                <c:pt idx="158">
                  <c:v>83.4</c:v>
                </c:pt>
                <c:pt idx="159">
                  <c:v>83.7</c:v>
                </c:pt>
                <c:pt idx="160">
                  <c:v>83.7</c:v>
                </c:pt>
                <c:pt idx="161">
                  <c:v>83.5</c:v>
                </c:pt>
                <c:pt idx="162">
                  <c:v>83.4</c:v>
                </c:pt>
                <c:pt idx="163">
                  <c:v>83.4</c:v>
                </c:pt>
                <c:pt idx="164">
                  <c:v>83.4</c:v>
                </c:pt>
                <c:pt idx="165">
                  <c:v>83.5</c:v>
                </c:pt>
                <c:pt idx="166">
                  <c:v>83.4</c:v>
                </c:pt>
                <c:pt idx="167">
                  <c:v>83.3</c:v>
                </c:pt>
                <c:pt idx="168">
                  <c:v>83.5</c:v>
                </c:pt>
                <c:pt idx="169">
                  <c:v>83.8</c:v>
                </c:pt>
                <c:pt idx="170">
                  <c:v>83.7</c:v>
                </c:pt>
                <c:pt idx="171">
                  <c:v>83.5</c:v>
                </c:pt>
                <c:pt idx="172">
                  <c:v>83.2</c:v>
                </c:pt>
                <c:pt idx="173">
                  <c:v>83.4</c:v>
                </c:pt>
                <c:pt idx="174">
                  <c:v>83.5</c:v>
                </c:pt>
                <c:pt idx="175">
                  <c:v>83.6</c:v>
                </c:pt>
                <c:pt idx="176">
                  <c:v>83.4</c:v>
                </c:pt>
                <c:pt idx="177">
                  <c:v>83.1</c:v>
                </c:pt>
                <c:pt idx="178">
                  <c:v>83.4</c:v>
                </c:pt>
                <c:pt idx="179">
                  <c:v>83.5</c:v>
                </c:pt>
                <c:pt idx="180">
                  <c:v>83.5</c:v>
                </c:pt>
                <c:pt idx="181">
                  <c:v>83.5</c:v>
                </c:pt>
                <c:pt idx="182">
                  <c:v>83.4</c:v>
                </c:pt>
                <c:pt idx="183">
                  <c:v>83.4</c:v>
                </c:pt>
                <c:pt idx="184">
                  <c:v>83.5</c:v>
                </c:pt>
                <c:pt idx="185">
                  <c:v>83.6</c:v>
                </c:pt>
                <c:pt idx="186">
                  <c:v>83.9</c:v>
                </c:pt>
                <c:pt idx="187">
                  <c:v>84.1</c:v>
                </c:pt>
                <c:pt idx="188">
                  <c:v>84</c:v>
                </c:pt>
                <c:pt idx="189">
                  <c:v>84</c:v>
                </c:pt>
                <c:pt idx="190">
                  <c:v>84.4</c:v>
                </c:pt>
                <c:pt idx="191">
                  <c:v>84.1</c:v>
                </c:pt>
                <c:pt idx="192">
                  <c:v>84.1</c:v>
                </c:pt>
                <c:pt idx="193">
                  <c:v>83.9</c:v>
                </c:pt>
                <c:pt idx="194">
                  <c:v>84.1</c:v>
                </c:pt>
                <c:pt idx="195">
                  <c:v>84.1</c:v>
                </c:pt>
                <c:pt idx="196">
                  <c:v>84.3</c:v>
                </c:pt>
                <c:pt idx="197">
                  <c:v>84.1</c:v>
                </c:pt>
                <c:pt idx="198">
                  <c:v>84</c:v>
                </c:pt>
                <c:pt idx="199">
                  <c:v>84.1</c:v>
                </c:pt>
                <c:pt idx="200">
                  <c:v>84.4</c:v>
                </c:pt>
                <c:pt idx="201">
                  <c:v>84.2</c:v>
                </c:pt>
                <c:pt idx="202">
                  <c:v>83.8</c:v>
                </c:pt>
                <c:pt idx="203">
                  <c:v>83.8</c:v>
                </c:pt>
                <c:pt idx="204">
                  <c:v>84.1</c:v>
                </c:pt>
                <c:pt idx="205">
                  <c:v>83.7</c:v>
                </c:pt>
                <c:pt idx="206">
                  <c:v>83.5</c:v>
                </c:pt>
                <c:pt idx="207">
                  <c:v>83.6</c:v>
                </c:pt>
                <c:pt idx="208">
                  <c:v>83.6</c:v>
                </c:pt>
                <c:pt idx="209">
                  <c:v>83.5</c:v>
                </c:pt>
                <c:pt idx="210">
                  <c:v>83.2</c:v>
                </c:pt>
                <c:pt idx="211">
                  <c:v>83.1</c:v>
                </c:pt>
                <c:pt idx="212">
                  <c:v>83</c:v>
                </c:pt>
                <c:pt idx="213">
                  <c:v>83.2</c:v>
                </c:pt>
                <c:pt idx="214">
                  <c:v>82.9</c:v>
                </c:pt>
                <c:pt idx="215">
                  <c:v>82.8</c:v>
                </c:pt>
                <c:pt idx="216">
                  <c:v>82.8</c:v>
                </c:pt>
                <c:pt idx="217">
                  <c:v>82.8</c:v>
                </c:pt>
                <c:pt idx="218">
                  <c:v>82.8</c:v>
                </c:pt>
                <c:pt idx="219">
                  <c:v>82.6</c:v>
                </c:pt>
                <c:pt idx="220">
                  <c:v>82.7</c:v>
                </c:pt>
                <c:pt idx="221">
                  <c:v>82.7</c:v>
                </c:pt>
                <c:pt idx="222">
                  <c:v>82.9</c:v>
                </c:pt>
                <c:pt idx="223">
                  <c:v>82.7</c:v>
                </c:pt>
                <c:pt idx="224">
                  <c:v>82.9</c:v>
                </c:pt>
                <c:pt idx="225">
                  <c:v>82.8</c:v>
                </c:pt>
                <c:pt idx="226">
                  <c:v>82.9</c:v>
                </c:pt>
                <c:pt idx="227">
                  <c:v>83</c:v>
                </c:pt>
                <c:pt idx="228">
                  <c:v>83.3</c:v>
                </c:pt>
                <c:pt idx="229">
                  <c:v>83</c:v>
                </c:pt>
                <c:pt idx="230">
                  <c:v>82.9</c:v>
                </c:pt>
                <c:pt idx="231">
                  <c:v>82.9</c:v>
                </c:pt>
                <c:pt idx="232">
                  <c:v>83.3</c:v>
                </c:pt>
                <c:pt idx="233">
                  <c:v>83.1</c:v>
                </c:pt>
                <c:pt idx="234">
                  <c:v>83.1</c:v>
                </c:pt>
                <c:pt idx="235">
                  <c:v>82.9</c:v>
                </c:pt>
                <c:pt idx="236">
                  <c:v>82.7</c:v>
                </c:pt>
                <c:pt idx="237">
                  <c:v>82.9</c:v>
                </c:pt>
                <c:pt idx="238">
                  <c:v>82.7</c:v>
                </c:pt>
                <c:pt idx="239">
                  <c:v>82.3</c:v>
                </c:pt>
                <c:pt idx="240">
                  <c:v>82.4</c:v>
                </c:pt>
                <c:pt idx="241">
                  <c:v>82.4</c:v>
                </c:pt>
                <c:pt idx="242">
                  <c:v>82</c:v>
                </c:pt>
                <c:pt idx="243">
                  <c:v>81.900000000000006</c:v>
                </c:pt>
                <c:pt idx="244">
                  <c:v>81.7</c:v>
                </c:pt>
                <c:pt idx="245">
                  <c:v>81.7</c:v>
                </c:pt>
                <c:pt idx="246">
                  <c:v>81.5</c:v>
                </c:pt>
                <c:pt idx="247">
                  <c:v>81.5</c:v>
                </c:pt>
                <c:pt idx="248">
                  <c:v>81.5</c:v>
                </c:pt>
                <c:pt idx="249">
                  <c:v>81.400000000000006</c:v>
                </c:pt>
                <c:pt idx="250">
                  <c:v>81.400000000000006</c:v>
                </c:pt>
                <c:pt idx="251">
                  <c:v>81.400000000000006</c:v>
                </c:pt>
                <c:pt idx="252">
                  <c:v>81</c:v>
                </c:pt>
                <c:pt idx="253">
                  <c:v>81.099999999999994</c:v>
                </c:pt>
                <c:pt idx="254">
                  <c:v>81.099999999999994</c:v>
                </c:pt>
                <c:pt idx="255">
                  <c:v>80.8</c:v>
                </c:pt>
                <c:pt idx="256">
                  <c:v>81.099999999999994</c:v>
                </c:pt>
                <c:pt idx="257">
                  <c:v>80.8</c:v>
                </c:pt>
                <c:pt idx="258">
                  <c:v>80.900000000000006</c:v>
                </c:pt>
                <c:pt idx="259">
                  <c:v>80.900000000000006</c:v>
                </c:pt>
                <c:pt idx="260">
                  <c:v>80.900000000000006</c:v>
                </c:pt>
                <c:pt idx="261">
                  <c:v>80.900000000000006</c:v>
                </c:pt>
                <c:pt idx="262">
                  <c:v>80.7</c:v>
                </c:pt>
                <c:pt idx="263">
                  <c:v>80.900000000000006</c:v>
                </c:pt>
                <c:pt idx="264">
                  <c:v>81.2</c:v>
                </c:pt>
                <c:pt idx="265">
                  <c:v>81.2</c:v>
                </c:pt>
                <c:pt idx="266">
                  <c:v>81.400000000000006</c:v>
                </c:pt>
                <c:pt idx="267">
                  <c:v>81.5</c:v>
                </c:pt>
                <c:pt idx="268">
                  <c:v>81.599999999999994</c:v>
                </c:pt>
                <c:pt idx="269">
                  <c:v>81.599999999999994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86272"/>
        <c:axId val="207289728"/>
      </c:lineChart>
      <c:catAx>
        <c:axId val="207286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89728"/>
        <c:crosses val="autoZero"/>
        <c:auto val="1"/>
        <c:lblAlgn val="ctr"/>
        <c:lblOffset val="100"/>
        <c:tickLblSkip val="20"/>
        <c:noMultiLvlLbl val="0"/>
      </c:catAx>
      <c:valAx>
        <c:axId val="207289728"/>
        <c:scaling>
          <c:orientation val="minMax"/>
          <c:max val="9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8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val>
            <c:numRef>
              <c:f>'Figure 16 Data'!$D$39:$D$59</c:f>
              <c:numCache>
                <c:formatCode>0</c:formatCode>
                <c:ptCount val="21"/>
                <c:pt idx="0">
                  <c:v>0</c:v>
                </c:pt>
                <c:pt idx="1">
                  <c:v>1000</c:v>
                </c:pt>
                <c:pt idx="2">
                  <c:v>1000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650560"/>
        <c:axId val="185656832"/>
      </c:areaChart>
      <c:lineChart>
        <c:grouping val="standard"/>
        <c:varyColors val="0"/>
        <c:ser>
          <c:idx val="1"/>
          <c:order val="1"/>
          <c:tx>
            <c:strRef>
              <c:f>'Figure 16 Data'!$B$1</c:f>
              <c:strCache>
                <c:ptCount val="1"/>
                <c:pt idx="0">
                  <c:v>Debt%GDP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glow rad="38100">
                <a:schemeClr val="tx1"/>
              </a:glow>
            </a:effectLst>
          </c:spPr>
          <c:marker>
            <c:symbol val="none"/>
          </c:marker>
          <c:cat>
            <c:numRef>
              <c:f>'Figure 16 Data'!$A$39:$A$59</c:f>
              <c:numCache>
                <c:formatCode>General</c:formatCode>
                <c:ptCount val="2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</c:numCache>
            </c:numRef>
          </c:cat>
          <c:val>
            <c:numRef>
              <c:f>'Figure 16 Data'!$B$39:$B$58</c:f>
              <c:numCache>
                <c:formatCode>General</c:formatCode>
                <c:ptCount val="20"/>
                <c:pt idx="0">
                  <c:v>34.85387999999999</c:v>
                </c:pt>
                <c:pt idx="1">
                  <c:v>38.753169999999997</c:v>
                </c:pt>
                <c:pt idx="2">
                  <c:v>50.93439</c:v>
                </c:pt>
                <c:pt idx="3">
                  <c:v>59.041159999999998</c:v>
                </c:pt>
                <c:pt idx="4">
                  <c:v>64.407880000000006</c:v>
                </c:pt>
                <c:pt idx="5">
                  <c:v>69.297030000000007</c:v>
                </c:pt>
                <c:pt idx="6">
                  <c:v>72.138719999999978</c:v>
                </c:pt>
                <c:pt idx="7">
                  <c:v>73.199759999999998</c:v>
                </c:pt>
                <c:pt idx="8">
                  <c:v>73.10299999999998</c:v>
                </c:pt>
                <c:pt idx="9">
                  <c:v>75.818000000000012</c:v>
                </c:pt>
                <c:pt idx="10" formatCode="#,##0.0">
                  <c:v>76.650999999999982</c:v>
                </c:pt>
                <c:pt idx="11" formatCode="#,##0.0">
                  <c:v>77.983000000000004</c:v>
                </c:pt>
                <c:pt idx="12" formatCode="#,##0.0">
                  <c:v>78.77</c:v>
                </c:pt>
                <c:pt idx="13" formatCode="#,##0.0">
                  <c:v>80.018000000000001</c:v>
                </c:pt>
                <c:pt idx="14" formatCode="#,##0.0">
                  <c:v>81.374999999999986</c:v>
                </c:pt>
                <c:pt idx="15" formatCode="#,##0.0">
                  <c:v>82.948999999999998</c:v>
                </c:pt>
                <c:pt idx="16" formatCode="#,##0.0">
                  <c:v>84.39</c:v>
                </c:pt>
                <c:pt idx="17" formatCode="#,##0.0">
                  <c:v>85.692999999999998</c:v>
                </c:pt>
                <c:pt idx="18" formatCode="#,##0.0">
                  <c:v>87.321999999999974</c:v>
                </c:pt>
                <c:pt idx="19" formatCode="#,##0.0">
                  <c:v>89.180999999999983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50560"/>
        <c:axId val="185656832"/>
      </c:lineChart>
      <c:catAx>
        <c:axId val="18565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56832"/>
        <c:crossesAt val="-10"/>
        <c:auto val="1"/>
        <c:lblAlgn val="ctr"/>
        <c:lblOffset val="100"/>
        <c:tickLblSkip val="2"/>
        <c:tickMarkSkip val="5"/>
        <c:noMultiLvlLbl val="0"/>
      </c:catAx>
      <c:valAx>
        <c:axId val="185656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18-5.  Annual Growth Rate of Alternative Real Income</a:t>
            </a:r>
            <a:r>
              <a:rPr lang="en-US" baseline="0"/>
              <a:t> Concepts, </a:t>
            </a:r>
          </a:p>
          <a:p>
            <a:pPr>
              <a:defRPr/>
            </a:pPr>
            <a:r>
              <a:rPr lang="en-US" baseline="0"/>
              <a:t>Actual Outcomes 1920-2014 and Projected Values 2015-2040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534558180227501E-2"/>
          <c:y val="0.13110061388761099"/>
          <c:w val="0.897821755613881"/>
          <c:h val="0.76148674319624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'Data, T18-1,F 18-1'!$U$98</c:f>
              <c:strCache>
                <c:ptCount val="1"/>
                <c:pt idx="0">
                  <c:v>1920-2014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'Data, T18-1,F 18-1'!$T$99:$T$102</c:f>
              <c:strCache>
                <c:ptCount val="4"/>
                <c:pt idx="0">
                  <c:v>Output per Hour</c:v>
                </c:pt>
                <c:pt idx="1">
                  <c:v>Output per Person</c:v>
                </c:pt>
                <c:pt idx="2">
                  <c:v>Median Output per Person</c:v>
                </c:pt>
                <c:pt idx="3">
                  <c:v>Disposable Median Income Per Person</c:v>
                </c:pt>
              </c:strCache>
            </c:strRef>
          </c:cat>
          <c:val>
            <c:numRef>
              <c:f>'Data, T18-1,F 18-1'!$U$99:$U$102</c:f>
              <c:numCache>
                <c:formatCode>0.00</c:formatCode>
                <c:ptCount val="4"/>
                <c:pt idx="0">
                  <c:v>2.2582978723404254</c:v>
                </c:pt>
                <c:pt idx="1">
                  <c:v>2.1104255319148937</c:v>
                </c:pt>
                <c:pt idx="2">
                  <c:v>1.8244108384100481</c:v>
                </c:pt>
                <c:pt idx="3">
                  <c:v>1.6890916894738779</c:v>
                </c:pt>
              </c:numCache>
            </c:numRef>
          </c:val>
        </c:ser>
        <c:ser>
          <c:idx val="1"/>
          <c:order val="1"/>
          <c:tx>
            <c:strRef>
              <c:f>'Data, T18-1,F 18-1'!$V$98</c:f>
              <c:strCache>
                <c:ptCount val="1"/>
                <c:pt idx="0">
                  <c:v>2015-2040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'Data, T18-1,F 18-1'!$T$99:$T$102</c:f>
              <c:strCache>
                <c:ptCount val="4"/>
                <c:pt idx="0">
                  <c:v>Output per Hour</c:v>
                </c:pt>
                <c:pt idx="1">
                  <c:v>Output per Person</c:v>
                </c:pt>
                <c:pt idx="2">
                  <c:v>Median Output per Person</c:v>
                </c:pt>
                <c:pt idx="3">
                  <c:v>Disposable Median Income Per Person</c:v>
                </c:pt>
              </c:strCache>
            </c:strRef>
          </c:cat>
          <c:val>
            <c:numRef>
              <c:f>'Data, T18-1,F 18-1'!$V$99:$V$102</c:f>
              <c:numCache>
                <c:formatCode>0.00</c:formatCode>
                <c:ptCount val="4"/>
                <c:pt idx="0">
                  <c:v>1.2</c:v>
                </c:pt>
                <c:pt idx="1">
                  <c:v>0.8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764480"/>
        <c:axId val="185790848"/>
      </c:barChart>
      <c:catAx>
        <c:axId val="1857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85790848"/>
        <c:crosses val="autoZero"/>
        <c:auto val="1"/>
        <c:lblAlgn val="ctr"/>
        <c:lblOffset val="100"/>
        <c:noMultiLvlLbl val="0"/>
      </c:catAx>
      <c:valAx>
        <c:axId val="185790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Percent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857644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9969155106575585"/>
          <c:y val="0.15038229833040698"/>
          <c:w val="0.12102273712589874"/>
          <c:h val="9.2677833160414058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0.51919</cdr:x>
      <cdr:y>0.02899</cdr:y>
    </cdr:from>
    <cdr:to>
      <cdr:x>0.51919</cdr:x>
      <cdr:y>0.85507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747473" y="152400"/>
          <a:ext cx="0" cy="43434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0.12362</cdr:x>
      <cdr:y>0.15164</cdr:y>
    </cdr:from>
    <cdr:to>
      <cdr:x>0.18907</cdr:x>
      <cdr:y>0.21871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316" y="952500"/>
          <a:ext cx="566109" cy="421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2.26</a:t>
          </a:r>
        </a:p>
      </cdr:txBody>
    </cdr:sp>
  </cdr:relSizeAnchor>
  <cdr:relSizeAnchor xmlns:cdr="http://schemas.openxmlformats.org/drawingml/2006/chartDrawing">
    <cdr:from>
      <cdr:x>0.18699</cdr:x>
      <cdr:y>0.47068</cdr:y>
    </cdr:from>
    <cdr:to>
      <cdr:x>0.25348</cdr:x>
      <cdr:y>0.58107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7453" y="2956506"/>
          <a:ext cx="575094" cy="69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1.20</a:t>
          </a:r>
        </a:p>
      </cdr:txBody>
    </cdr:sp>
  </cdr:relSizeAnchor>
  <cdr:relSizeAnchor xmlns:cdr="http://schemas.openxmlformats.org/drawingml/2006/chartDrawing">
    <cdr:from>
      <cdr:x>0.0295</cdr:x>
      <cdr:y>0.9433</cdr:y>
    </cdr:from>
    <cdr:to>
      <cdr:x>0.32616</cdr:x>
      <cdr:y>0.99459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52889" y="5497233"/>
          <a:ext cx="2543159" cy="298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ＭＳ 明朝"/>
              <a:cs typeface="Times New Roman"/>
            </a:rPr>
            <a:t>Source: Data underlying</a:t>
          </a:r>
          <a:r>
            <a:rPr lang="en-US" sz="1200" baseline="0">
              <a:effectLst/>
              <a:latin typeface="Calibri"/>
              <a:ea typeface="ＭＳ 明朝"/>
              <a:cs typeface="Times New Roman"/>
            </a:rPr>
            <a:t> </a:t>
          </a:r>
          <a:r>
            <a:rPr lang="en-US" sz="1200">
              <a:effectLst/>
              <a:latin typeface="Calibri"/>
              <a:ea typeface="Times New Roman"/>
              <a:cs typeface="Times New Roman"/>
            </a:rPr>
            <a:t>Table 18-4.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Times New Roman"/>
              <a:cs typeface="Times New Roman"/>
            </a:rPr>
            <a:t> 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latin typeface="Calibri"/>
              <a:ea typeface="Times New Roman"/>
              <a:cs typeface="Times New Roman"/>
            </a:rPr>
            <a:t> </a:t>
          </a:r>
          <a:endParaRPr lang="en-US" sz="1200">
            <a:effectLst/>
            <a:ea typeface="ＭＳ 明朝"/>
            <a:cs typeface="Times New Roman"/>
          </a:endParaRPr>
        </a:p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>
              <a:effectLst/>
              <a:ea typeface="ＭＳ 明朝"/>
              <a:cs typeface="Times New Roman"/>
            </a:rPr>
            <a:t> </a:t>
          </a:r>
        </a:p>
      </cdr:txBody>
    </cdr:sp>
  </cdr:relSizeAnchor>
  <cdr:relSizeAnchor xmlns:cdr="http://schemas.openxmlformats.org/drawingml/2006/chartDrawing">
    <cdr:from>
      <cdr:x>0.34698</cdr:x>
      <cdr:y>0.19325</cdr:y>
    </cdr:from>
    <cdr:to>
      <cdr:x>0.41243</cdr:x>
      <cdr:y>0.26445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01275" y="1213871"/>
          <a:ext cx="566108" cy="44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2.11</a:t>
          </a:r>
        </a:p>
      </cdr:txBody>
    </cdr:sp>
  </cdr:relSizeAnchor>
  <cdr:relSizeAnchor xmlns:cdr="http://schemas.openxmlformats.org/drawingml/2006/chartDrawing">
    <cdr:from>
      <cdr:x>0.57357</cdr:x>
      <cdr:y>0.28112</cdr:y>
    </cdr:from>
    <cdr:to>
      <cdr:x>0.63682</cdr:x>
      <cdr:y>0.35232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61262" y="1765813"/>
          <a:ext cx="547063" cy="44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1.82</a:t>
          </a:r>
        </a:p>
      </cdr:txBody>
    </cdr:sp>
  </cdr:relSizeAnchor>
  <cdr:relSizeAnchor xmlns:cdr="http://schemas.openxmlformats.org/drawingml/2006/chartDrawing">
    <cdr:from>
      <cdr:x>0.7968</cdr:x>
      <cdr:y>0.32906</cdr:y>
    </cdr:from>
    <cdr:to>
      <cdr:x>0.86121</cdr:x>
      <cdr:y>0.38923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92147" y="2066924"/>
          <a:ext cx="557122" cy="377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1.69</a:t>
          </a:r>
        </a:p>
      </cdr:txBody>
    </cdr:sp>
  </cdr:relSizeAnchor>
  <cdr:relSizeAnchor xmlns:cdr="http://schemas.openxmlformats.org/drawingml/2006/chartDrawing">
    <cdr:from>
      <cdr:x>0.40931</cdr:x>
      <cdr:y>0.59654</cdr:y>
    </cdr:from>
    <cdr:to>
      <cdr:x>0.47607</cdr:x>
      <cdr:y>0.70083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540425" y="3747099"/>
          <a:ext cx="577428" cy="655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0.80</a:t>
          </a:r>
        </a:p>
      </cdr:txBody>
    </cdr:sp>
  </cdr:relSizeAnchor>
  <cdr:relSizeAnchor xmlns:cdr="http://schemas.openxmlformats.org/drawingml/2006/chartDrawing">
    <cdr:from>
      <cdr:x>0.63474</cdr:x>
      <cdr:y>0.69954</cdr:y>
    </cdr:from>
    <cdr:to>
      <cdr:x>0.70187</cdr:x>
      <cdr:y>0.8344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90354" y="4394080"/>
          <a:ext cx="580632" cy="84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0.40</a:t>
          </a:r>
        </a:p>
      </cdr:txBody>
    </cdr:sp>
  </cdr:relSizeAnchor>
  <cdr:relSizeAnchor xmlns:cdr="http://schemas.openxmlformats.org/drawingml/2006/chartDrawing">
    <cdr:from>
      <cdr:x>0.86018</cdr:x>
      <cdr:y>0.74861</cdr:y>
    </cdr:from>
    <cdr:to>
      <cdr:x>0.92666</cdr:x>
      <cdr:y>0.859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40283" y="4702282"/>
          <a:ext cx="575094" cy="69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/>
            <a:t>0.30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908A-462D-4602-BBA1-A03C9A970D2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73F3-5C7F-4723-9853-56BD172C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6A52-B951-4644-83A1-9619B619B6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BCC2-AB01-477E-B893-D512DBBC7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 Past and Future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of American Economic Growth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82000" cy="2438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Robert J. Gordon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Baker Institute, Rice University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Houston, </a:t>
            </a:r>
            <a:r>
              <a:rPr lang="en-US" sz="4000" b="1" dirty="0" smtClean="0">
                <a:solidFill>
                  <a:schemeClr val="tx1"/>
                </a:solidFill>
              </a:rPr>
              <a:t>September 21, </a:t>
            </a:r>
            <a:r>
              <a:rPr lang="en-US" sz="4000" b="1" dirty="0" smtClean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9124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U. S. vs. Developed Asia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181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92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Slowing Productivity Growth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Reflects a Smaller Impact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Innovation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best organizing principle to think about innovation is to distinguish among the industrial revolutions (IR #1, IR #2, IR #3).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The 1</a:t>
            </a:r>
            <a:r>
              <a:rPr lang="en-US" b="1" i="1" baseline="30000" dirty="0">
                <a:solidFill>
                  <a:srgbClr val="C00000"/>
                </a:solidFill>
              </a:rPr>
              <a:t>st</a:t>
            </a:r>
            <a:r>
              <a:rPr lang="en-US" b="1" i="1" dirty="0">
                <a:solidFill>
                  <a:srgbClr val="C00000"/>
                </a:solidFill>
              </a:rPr>
              <a:t> IR occurred 1770-1840, continued impact through 1900</a:t>
            </a:r>
          </a:p>
          <a:p>
            <a:pPr marL="742950" lvl="2" indent="-342900"/>
            <a:r>
              <a:rPr lang="en-US" sz="2800" b="1" dirty="0"/>
              <a:t>Steam engine, railroad, </a:t>
            </a:r>
            <a:r>
              <a:rPr lang="en-US" sz="2800" b="1" dirty="0" smtClean="0"/>
              <a:t>steamships</a:t>
            </a:r>
          </a:p>
          <a:p>
            <a:pPr marL="742950" lvl="2" indent="-342900"/>
            <a:r>
              <a:rPr lang="en-US" sz="2800" b="1" dirty="0" smtClean="0"/>
              <a:t>Cotton spinning and weaving</a:t>
            </a:r>
          </a:p>
          <a:p>
            <a:pPr marL="742950" lvl="2" indent="-342900"/>
            <a:r>
              <a:rPr lang="en-US" sz="2800" b="1" dirty="0" smtClean="0"/>
              <a:t>Transition from wood to steel</a:t>
            </a:r>
            <a:endParaRPr lang="en-US" sz="2800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259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Industrial Revolution:       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Six Dimensions of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Electricity:  </a:t>
            </a:r>
            <a:r>
              <a:rPr lang="en-US" sz="3200" b="1" dirty="0" smtClean="0"/>
              <a:t>Light, power, elevators, streetcars, subways, fixed and portable electric machines, kitchen appliances, air conditioning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Motor Vehicles:  </a:t>
            </a:r>
            <a:r>
              <a:rPr lang="en-US" sz="3200" b="1" dirty="0" smtClean="0"/>
              <a:t>Cars and trucks replace horses, personal travel, commercial air transport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Running water and sewers:  </a:t>
            </a:r>
            <a:r>
              <a:rPr lang="en-US" sz="3200" b="1" dirty="0" smtClean="0"/>
              <a:t> Female liberation, conquest of infant mortality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Info/Communication/Entertainment.  </a:t>
            </a:r>
            <a:r>
              <a:rPr lang="en-US" sz="3200" b="1" dirty="0" smtClean="0"/>
              <a:t>Newspapers, telephone, phonograph, radio, motion pictures, TV</a:t>
            </a: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Chemicals.  </a:t>
            </a:r>
            <a:r>
              <a:rPr lang="en-US" sz="3200" b="1" dirty="0" smtClean="0"/>
              <a:t>Plastics, antibiotics, modern medicine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200" b="1" dirty="0" smtClean="0">
                <a:solidFill>
                  <a:srgbClr val="FF0000"/>
                </a:solidFill>
              </a:rPr>
              <a:t>Change in working conditions:  </a:t>
            </a:r>
            <a:r>
              <a:rPr lang="en-US" sz="3200" b="1" dirty="0" smtClean="0"/>
              <a:t>from hot and dirty agriculture and industry to air-conditioned offices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1" indent="-342900"/>
            <a:endParaRPr lang="en-US" sz="3200" b="1" dirty="0" smtClean="0"/>
          </a:p>
          <a:p>
            <a:pPr marL="342900" lvl="1" indent="-342900"/>
            <a:endParaRPr lang="en-US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All the Transitions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That Could Only Happen Once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Mainly Rural 1870 =&gt; Mainly Urban 1950</a:t>
            </a:r>
          </a:p>
          <a:p>
            <a:r>
              <a:rPr lang="en-US" b="1" dirty="0" smtClean="0"/>
              <a:t>Light:  Polluting Flames to Instant On-Off</a:t>
            </a:r>
          </a:p>
          <a:p>
            <a:r>
              <a:rPr lang="en-US" b="1" dirty="0" smtClean="0"/>
              <a:t>Speed:  “Hoof &amp; Sail” =&gt; Boeing 707</a:t>
            </a:r>
          </a:p>
          <a:p>
            <a:r>
              <a:rPr lang="en-US" b="1" dirty="0" smtClean="0"/>
              <a:t>Inside Temperature:  From Cold and Hot =&gt;&gt; Central Heating and Air Conditioning</a:t>
            </a:r>
          </a:p>
          <a:p>
            <a:r>
              <a:rPr lang="en-US" b="1" dirty="0" smtClean="0"/>
              <a:t>Instantaneous Communication:  telegraph, telephone, radio, television</a:t>
            </a:r>
          </a:p>
          <a:p>
            <a:r>
              <a:rPr lang="en-US" b="1" dirty="0" smtClean="0"/>
              <a:t>Bathrooms and running water</a:t>
            </a:r>
          </a:p>
          <a:p>
            <a:r>
              <a:rPr lang="en-US" b="1" dirty="0" smtClean="0"/>
              <a:t>Life expectancy improved twice as fast 1900-1950 as 1950-2000</a:t>
            </a:r>
          </a:p>
        </p:txBody>
      </p:sp>
    </p:spTree>
    <p:extLst>
      <p:ext uri="{BB962C8B-B14F-4D97-AF65-F5344CB8AC3E}">
        <p14:creationId xmlns:p14="http://schemas.microsoft.com/office/powerpoint/2010/main" val="2985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Third Industrial Revolution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Since 1960 the “EICT” Revolution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Entertainment:  the evolution of TV from color to time-shifting and streaming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Information Tech – the evolution from mainframes to PCs, the web, and e-commerce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Communications:  mobile phones, smart phones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Productivity enhancers:   ATM, bar-code scanning, fast credit card authorization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680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Retrospectives on the Revolutionary Century, 1870-1970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-400050"/>
            <a:r>
              <a:rPr lang="en-US" sz="4400" b="1" dirty="0" smtClean="0"/>
              <a:t>Most </a:t>
            </a:r>
            <a:r>
              <a:rPr lang="en-US" sz="4400" b="1" dirty="0"/>
              <a:t>of the progress had been made by </a:t>
            </a:r>
            <a:r>
              <a:rPr lang="en-US" sz="4400" b="1" dirty="0" smtClean="0"/>
              <a:t>1939</a:t>
            </a:r>
          </a:p>
          <a:p>
            <a:pPr marL="400050" lvl="1" indent="-400050"/>
            <a:r>
              <a:rPr lang="en-US" sz="4000" b="1" dirty="0" smtClean="0"/>
              <a:t>Looking Ahead to 2000 from 1939</a:t>
            </a:r>
          </a:p>
          <a:p>
            <a:pPr marL="400050" lvl="1" indent="-400050"/>
            <a:r>
              <a:rPr lang="en-US" sz="4000" b="1" dirty="0" smtClean="0"/>
              <a:t>Looking Ahead to 1939 from 1878</a:t>
            </a:r>
          </a:p>
          <a:p>
            <a:pPr marL="0" indent="0">
              <a:buNone/>
            </a:pPr>
            <a:r>
              <a:rPr lang="en-US" sz="3600" b="1" dirty="0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868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Productivity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152"/>
            <a:ext cx="8686800" cy="56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Three Eras of TFP Growth</a:t>
            </a:r>
            <a:endParaRPr lang="en-US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10599" cy="56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Happened to Make Productivity Growth So Rapid before 1970?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The 2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nd</a:t>
            </a:r>
            <a:r>
              <a:rPr lang="en-US" sz="3600" b="1" i="1" dirty="0" smtClean="0">
                <a:solidFill>
                  <a:srgbClr val="C00000"/>
                </a:solidFill>
              </a:rPr>
              <a:t> IR consisted of at least six dimensions of Great Inventions</a:t>
            </a:r>
          </a:p>
          <a:p>
            <a:pPr lvl="1"/>
            <a:r>
              <a:rPr lang="en-US" sz="2800" b="1" dirty="0" smtClean="0"/>
              <a:t>Each </a:t>
            </a:r>
            <a:r>
              <a:rPr lang="en-US" sz="2800" b="1" dirty="0"/>
              <a:t>invention had spinoffs developed over </a:t>
            </a:r>
            <a:r>
              <a:rPr lang="en-US" sz="2800" b="1" dirty="0" smtClean="0"/>
              <a:t>1890-1970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In contrast the 3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3600" b="1" dirty="0" smtClean="0">
                <a:solidFill>
                  <a:srgbClr val="C00000"/>
                </a:solidFill>
              </a:rPr>
              <a:t> IR has been limited to one dimension, the ICT revolution</a:t>
            </a:r>
          </a:p>
          <a:p>
            <a:r>
              <a:rPr lang="en-US" sz="3600" b="1" dirty="0" smtClean="0"/>
              <a:t>The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IR altered every aspect of life for consumers and business, whereas the 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IR mainly mattered for business </a:t>
            </a:r>
          </a:p>
        </p:txBody>
      </p:sp>
    </p:spTree>
    <p:extLst>
      <p:ext uri="{BB962C8B-B14F-4D97-AF65-F5344CB8AC3E}">
        <p14:creationId xmlns:p14="http://schemas.microsoft.com/office/powerpoint/2010/main" val="5624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TFP Growth 1952-2015,</a:t>
            </a:r>
            <a:br>
              <a:rPr lang="en-US" b="1" dirty="0" smtClean="0"/>
            </a:br>
            <a:r>
              <a:rPr lang="en-US" b="1" dirty="0" smtClean="0"/>
              <a:t>Five-Year Moving Average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5873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3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Trump Boasted That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He Will Boost Growth to 4% Per Year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Actual growth of 2% since 2009</a:t>
            </a:r>
          </a:p>
          <a:p>
            <a:r>
              <a:rPr lang="en-US" sz="3600" b="1" dirty="0" smtClean="0"/>
              <a:t>Made possible by decline in unemployment rate from 10.0% in late 2009 to 4.4% today</a:t>
            </a:r>
          </a:p>
          <a:p>
            <a:r>
              <a:rPr lang="en-US" sz="3600" b="1" dirty="0" smtClean="0"/>
              <a:t>Unemployment can’t decline much further</a:t>
            </a:r>
          </a:p>
          <a:p>
            <a:pPr lvl="1"/>
            <a:r>
              <a:rPr lang="en-US" b="1" dirty="0" smtClean="0"/>
              <a:t>(3.8% reached 2000, 4.4% reached 2007)</a:t>
            </a:r>
          </a:p>
          <a:p>
            <a:r>
              <a:rPr lang="en-US" b="1" dirty="0" smtClean="0"/>
              <a:t>How rapidly can output grow at a constant unemployment rate?</a:t>
            </a:r>
          </a:p>
        </p:txBody>
      </p:sp>
    </p:spTree>
    <p:extLst>
      <p:ext uri="{BB962C8B-B14F-4D97-AF65-F5344CB8AC3E}">
        <p14:creationId xmlns:p14="http://schemas.microsoft.com/office/powerpoint/2010/main" val="357937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Has Failed the TFP Test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Failure #1:  TFP growth post-1970 barely 1/3 of 1920-70</a:t>
            </a:r>
          </a:p>
          <a:p>
            <a:r>
              <a:rPr lang="en-US" b="1" dirty="0" smtClean="0"/>
              <a:t>Failure #2:  IR #3 boosted TFP growth only briefly 1996-2004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STARTLING QUESTON:  HAS MOST OF THE PRODUCTIVITY IMPACT OF THE THIRD INDUSTRIAL REVOLUTION ALREADY HAPPENED?</a:t>
            </a:r>
          </a:p>
        </p:txBody>
      </p:sp>
    </p:spTree>
    <p:extLst>
      <p:ext uri="{BB962C8B-B14F-4D97-AF65-F5344CB8AC3E}">
        <p14:creationId xmlns:p14="http://schemas.microsoft.com/office/powerpoint/2010/main" val="3948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 #3 Changed Business Practices,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Pre-Internet Phase 1, 1970-1995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1970 mechanical calculators, repetitive retyping, file cards, filing cabinets</a:t>
            </a:r>
          </a:p>
          <a:p>
            <a:r>
              <a:rPr lang="en-US" b="1" dirty="0" smtClean="0"/>
              <a:t>1970s.  Memory typewriters, electronic calculators </a:t>
            </a:r>
          </a:p>
          <a:p>
            <a:r>
              <a:rPr lang="en-US" b="1" dirty="0" smtClean="0"/>
              <a:t>1980s.  PCs with word processing and spreadsheets </a:t>
            </a:r>
          </a:p>
          <a:p>
            <a:r>
              <a:rPr lang="en-US" b="1" dirty="0" smtClean="0"/>
              <a:t>Late 1980s, before the arrival of the internet.  </a:t>
            </a:r>
          </a:p>
          <a:p>
            <a:pPr lvl="1"/>
            <a:r>
              <a:rPr lang="en-US" b="1" dirty="0" smtClean="0"/>
              <a:t>E-mail, electronic catalogs, PCs connected inside firms, proprietary software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8333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Completing the Change,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1995-2005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Late 1990s.  The </a:t>
            </a:r>
            <a:r>
              <a:rPr lang="en-US" sz="4400" b="1" dirty="0"/>
              <a:t>web, search engines, </a:t>
            </a:r>
            <a:r>
              <a:rPr lang="en-US" sz="4400" b="1" dirty="0" smtClean="0"/>
              <a:t>e-commerce</a:t>
            </a:r>
          </a:p>
          <a:p>
            <a:r>
              <a:rPr lang="en-US" sz="4400" b="1" dirty="0" smtClean="0"/>
              <a:t>2000-05 </a:t>
            </a:r>
            <a:r>
              <a:rPr lang="en-US" sz="4400" b="1" dirty="0"/>
              <a:t>flat screens, </a:t>
            </a:r>
            <a:r>
              <a:rPr lang="en-US" sz="4400" b="1" dirty="0" smtClean="0"/>
              <a:t>airport check-in kiosks</a:t>
            </a:r>
          </a:p>
          <a:p>
            <a:r>
              <a:rPr lang="en-US" sz="4400" b="1" dirty="0" smtClean="0"/>
              <a:t>By 2005 the revolution in  business practices was almost over</a:t>
            </a:r>
          </a:p>
        </p:txBody>
      </p:sp>
    </p:spTree>
    <p:extLst>
      <p:ext uri="{BB962C8B-B14F-4D97-AF65-F5344CB8AC3E}">
        <p14:creationId xmlns:p14="http://schemas.microsoft.com/office/powerpoint/2010/main" val="32401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Summary:  Stasis Everywhere You Look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372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Offices use desktop and laptop computers much as they did 10-15 years ago</a:t>
            </a:r>
          </a:p>
          <a:p>
            <a:r>
              <a:rPr lang="en-US" b="1" dirty="0" smtClean="0"/>
              <a:t>Other than e-Commerce, Stasis in Retailing:</a:t>
            </a:r>
          </a:p>
          <a:p>
            <a:pPr marL="0" indent="0">
              <a:buNone/>
            </a:pPr>
            <a:r>
              <a:rPr lang="en-US" b="1" dirty="0" smtClean="0"/>
              <a:t>	Shelves stocked by humans, meat sliced at 	service counters, bar-code checkout</a:t>
            </a:r>
          </a:p>
          <a:p>
            <a:r>
              <a:rPr lang="en-US" b="1" dirty="0" smtClean="0"/>
              <a:t>Finance.  ATMs, billion-share days</a:t>
            </a:r>
          </a:p>
          <a:p>
            <a:r>
              <a:rPr lang="en-US" b="1" dirty="0" smtClean="0"/>
              <a:t>Medicine:  electronic medical records are here,  little change in what nurses and doctors do</a:t>
            </a:r>
          </a:p>
          <a:p>
            <a:r>
              <a:rPr lang="en-US" b="1" dirty="0" smtClean="0"/>
              <a:t>Higher Education:  cost inflation comes from rising ratio of administrative staff to instructional staff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0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How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Important Are They?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3-D Printing</a:t>
            </a:r>
          </a:p>
          <a:p>
            <a:pPr lvl="1"/>
            <a:r>
              <a:rPr lang="en-US" sz="3200" b="1" dirty="0" smtClean="0"/>
              <a:t>Greatly speeded up speed and efficiency of designing prototypes, not mass production</a:t>
            </a:r>
          </a:p>
          <a:p>
            <a:r>
              <a:rPr lang="en-US" b="1" dirty="0" smtClean="0"/>
              <a:t>Robots</a:t>
            </a:r>
          </a:p>
          <a:p>
            <a:pPr lvl="1"/>
            <a:r>
              <a:rPr lang="en-US" sz="3200" b="1" dirty="0" smtClean="0"/>
              <a:t>Robots date back to 1961, by mid-1990s were welding and painting auto bodies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Robot description from </a:t>
            </a:r>
            <a:r>
              <a:rPr lang="en-US" sz="3200" b="1" i="1" dirty="0" smtClean="0">
                <a:solidFill>
                  <a:srgbClr val="C00000"/>
                </a:solidFill>
              </a:rPr>
              <a:t>NYT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Innovations Continue But Are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Evolutionary Not Revolutionary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Driverless Cars and Trucks</a:t>
            </a:r>
          </a:p>
          <a:p>
            <a:pPr lvl="1"/>
            <a:r>
              <a:rPr lang="en-US" b="1" dirty="0" smtClean="0"/>
              <a:t>Truck drivers don’t just drive trucks, they unload them and stock the shelves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Consumer Reports</a:t>
            </a:r>
          </a:p>
          <a:p>
            <a:r>
              <a:rPr lang="en-US" b="1" dirty="0" smtClean="0"/>
              <a:t>Artificial Intelligence</a:t>
            </a:r>
          </a:p>
          <a:p>
            <a:pPr lvl="1"/>
            <a:r>
              <a:rPr lang="en-US" b="1" dirty="0" smtClean="0"/>
              <a:t>Predominant uses of big data are in marketing, zero-sum game</a:t>
            </a:r>
          </a:p>
          <a:p>
            <a:pPr lvl="1"/>
            <a:r>
              <a:rPr lang="en-US" b="1" dirty="0" smtClean="0"/>
              <a:t>Evolutionary change:  legal searches, radiology reading, voice recognition, language translation,</a:t>
            </a:r>
          </a:p>
          <a:p>
            <a:pPr marL="457200" lvl="1" indent="0">
              <a:buNone/>
            </a:pPr>
            <a:r>
              <a:rPr lang="en-US" b="1" dirty="0" smtClean="0"/>
              <a:t>   “</a:t>
            </a:r>
            <a:r>
              <a:rPr lang="en-US" b="1" dirty="0" err="1" smtClean="0"/>
              <a:t>Robo</a:t>
            </a:r>
            <a:r>
              <a:rPr lang="en-US" b="1" dirty="0" smtClean="0"/>
              <a:t>-advice”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How Big is the Impact?</a:t>
            </a:r>
          </a:p>
        </p:txBody>
      </p:sp>
    </p:spTree>
    <p:extLst>
      <p:ext uri="{BB962C8B-B14F-4D97-AF65-F5344CB8AC3E}">
        <p14:creationId xmlns:p14="http://schemas.microsoft.com/office/powerpoint/2010/main" val="473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Will Computers Take Away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All the Jobs?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Famous Study by Frey and Osborne in 2013</a:t>
            </a:r>
          </a:p>
          <a:p>
            <a:pPr lvl="1"/>
            <a:r>
              <a:rPr lang="en-US" b="1" dirty="0" smtClean="0"/>
              <a:t>Computers will replace 47% of jobs within the next decade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Let’s look at some of their examples</a:t>
            </a:r>
          </a:p>
          <a:p>
            <a:r>
              <a:rPr lang="en-US" b="1" dirty="0" smtClean="0"/>
              <a:t>Real world:  Computers are often complements not just substitutes, reallocate rather than eliminate</a:t>
            </a:r>
          </a:p>
          <a:p>
            <a:pPr lvl="1"/>
            <a:r>
              <a:rPr lang="en-US" b="1" dirty="0" smtClean="0"/>
              <a:t>ATMs did not make bank tellers disappear</a:t>
            </a:r>
          </a:p>
          <a:p>
            <a:pPr lvl="1"/>
            <a:r>
              <a:rPr lang="en-US" b="1" dirty="0" smtClean="0"/>
              <a:t>Bar-code scanning did not make check-out clerks disappear</a:t>
            </a:r>
          </a:p>
          <a:p>
            <a:pPr lvl="1"/>
            <a:r>
              <a:rPr lang="en-US" b="1" dirty="0" smtClean="0"/>
              <a:t>Radiologists have not disappeared, their work has become more accurate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10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Genuine Reasons for Worry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b="1" dirty="0" smtClean="0"/>
              <a:t>Job “Polarization” Fosters Rising Inequality</a:t>
            </a:r>
          </a:p>
          <a:p>
            <a:pPr lvl="1"/>
            <a:r>
              <a:rPr lang="en-US" sz="3200" b="1" dirty="0" smtClean="0"/>
              <a:t>Increased demand for highly skilled technical jobs</a:t>
            </a:r>
          </a:p>
          <a:p>
            <a:pPr lvl="1"/>
            <a:r>
              <a:rPr lang="en-US" sz="3200" b="1" dirty="0" smtClean="0"/>
              <a:t>Increased demand for low-skilled jobs, flipping burgers and making beds, personal trainers and in-home care</a:t>
            </a:r>
          </a:p>
          <a:p>
            <a:pPr lvl="1"/>
            <a:r>
              <a:rPr lang="en-US" sz="3200" b="1" dirty="0" smtClean="0"/>
              <a:t>Decreased demand for middle-skill blue-collar and clerical workers</a:t>
            </a:r>
          </a:p>
          <a:p>
            <a:r>
              <a:rPr lang="en-US" sz="3600" b="1" dirty="0" smtClean="0"/>
              <a:t>Social and Economic Consequences for Middle-Aged Men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843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Middle-Skill Job Loss,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Particularly for Men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Multiple Consequences of Middle-Skill Job Loss</a:t>
            </a:r>
          </a:p>
          <a:p>
            <a:pPr lvl="1"/>
            <a:r>
              <a:rPr lang="en-US" b="1" dirty="0" smtClean="0"/>
              <a:t>Clash of actual outcome vs. expectations for a better life</a:t>
            </a:r>
          </a:p>
          <a:p>
            <a:pPr lvl="1"/>
            <a:r>
              <a:rPr lang="en-US" b="1" dirty="0" smtClean="0"/>
              <a:t>Labor-force drop outs</a:t>
            </a:r>
          </a:p>
          <a:p>
            <a:pPr lvl="1"/>
            <a:r>
              <a:rPr lang="en-US" b="1" dirty="0" smtClean="0"/>
              <a:t>Males are less attractive marriage partners, decline of marriage</a:t>
            </a:r>
          </a:p>
          <a:p>
            <a:pPr lvl="1"/>
            <a:r>
              <a:rPr lang="en-US" b="1" dirty="0" smtClean="0"/>
              <a:t>Consequences of single-family homes for behavior and outcomes of children</a:t>
            </a:r>
          </a:p>
          <a:p>
            <a:pPr lvl="1"/>
            <a:r>
              <a:rPr lang="en-US" b="1" dirty="0" smtClean="0"/>
              <a:t>Health and mortality consequences</a:t>
            </a:r>
          </a:p>
        </p:txBody>
      </p:sp>
    </p:spTree>
    <p:extLst>
      <p:ext uri="{BB962C8B-B14F-4D97-AF65-F5344CB8AC3E}">
        <p14:creationId xmlns:p14="http://schemas.microsoft.com/office/powerpoint/2010/main" val="6016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Prime-Age Participation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87289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9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Growth with the Same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Unemployment 4.7% in 1970:Q2, 1986:Q1, and 2016:Q4</a:t>
            </a:r>
          </a:p>
          <a:p>
            <a:r>
              <a:rPr lang="en-US" sz="3600" b="1" dirty="0" smtClean="0"/>
              <a:t>Actual real GDP growth:  </a:t>
            </a:r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1970-2006 3.2</a:t>
            </a:r>
            <a:r>
              <a:rPr lang="en-US" sz="3600" b="1" dirty="0" smtClean="0"/>
              <a:t> 	</a:t>
            </a:r>
            <a:r>
              <a:rPr lang="en-US" sz="3600" b="1" dirty="0" smtClean="0">
                <a:solidFill>
                  <a:srgbClr val="0070C0"/>
                </a:solidFill>
              </a:rPr>
              <a:t>2006-16 1.3</a:t>
            </a:r>
          </a:p>
          <a:p>
            <a:r>
              <a:rPr lang="en-US" sz="3600" b="1" dirty="0" smtClean="0"/>
              <a:t>Sources of Slowing GDP growth</a:t>
            </a:r>
          </a:p>
          <a:p>
            <a:pPr lvl="1"/>
            <a:r>
              <a:rPr lang="en-US" sz="3600" b="1" dirty="0" smtClean="0"/>
              <a:t>Output per Hour (</a:t>
            </a:r>
            <a:r>
              <a:rPr lang="en-US" sz="3600" b="1" dirty="0" smtClean="0">
                <a:solidFill>
                  <a:srgbClr val="C00000"/>
                </a:solidFill>
              </a:rPr>
              <a:t>1.8</a:t>
            </a:r>
            <a:r>
              <a:rPr lang="en-US" sz="3600" b="1" dirty="0" smtClean="0"/>
              <a:t> to </a:t>
            </a:r>
            <a:r>
              <a:rPr lang="en-US" sz="3600" b="1" dirty="0" smtClean="0">
                <a:solidFill>
                  <a:srgbClr val="0070C0"/>
                </a:solidFill>
              </a:rPr>
              <a:t>0.9</a:t>
            </a:r>
            <a:r>
              <a:rPr lang="en-US" sz="3600" b="1" dirty="0" smtClean="0"/>
              <a:t>)</a:t>
            </a:r>
          </a:p>
          <a:p>
            <a:pPr lvl="1"/>
            <a:r>
              <a:rPr lang="en-US" sz="3600" b="1" dirty="0" smtClean="0"/>
              <a:t>Hours of Work (</a:t>
            </a:r>
            <a:r>
              <a:rPr lang="en-US" sz="3600" b="1" dirty="0" smtClean="0">
                <a:solidFill>
                  <a:srgbClr val="C00000"/>
                </a:solidFill>
              </a:rPr>
              <a:t>1.4</a:t>
            </a:r>
            <a:r>
              <a:rPr lang="en-US" sz="3600" b="1" dirty="0" smtClean="0"/>
              <a:t> to </a:t>
            </a:r>
            <a:r>
              <a:rPr lang="en-US" sz="3600" b="1" dirty="0" smtClean="0">
                <a:solidFill>
                  <a:srgbClr val="0070C0"/>
                </a:solidFill>
              </a:rPr>
              <a:t>0.4</a:t>
            </a:r>
            <a:r>
              <a:rPr lang="en-US" sz="3600" b="1" dirty="0" smtClean="0"/>
              <a:t>)</a:t>
            </a:r>
          </a:p>
          <a:p>
            <a:pPr lvl="2"/>
            <a:r>
              <a:rPr lang="en-US" sz="3600" b="1" dirty="0" smtClean="0"/>
              <a:t>Population 16+ (</a:t>
            </a:r>
            <a:r>
              <a:rPr lang="en-US" sz="3600" b="1" dirty="0" smtClean="0">
                <a:solidFill>
                  <a:srgbClr val="C00000"/>
                </a:solidFill>
              </a:rPr>
              <a:t>1.4</a:t>
            </a:r>
            <a:r>
              <a:rPr lang="en-US" sz="3600" b="1" dirty="0" smtClean="0"/>
              <a:t> to </a:t>
            </a:r>
            <a:r>
              <a:rPr lang="en-US" sz="3600" b="1" dirty="0" smtClean="0">
                <a:solidFill>
                  <a:srgbClr val="0070C0"/>
                </a:solidFill>
              </a:rPr>
              <a:t>1.0</a:t>
            </a:r>
            <a:r>
              <a:rPr lang="en-US" sz="3600" b="1" dirty="0" smtClean="0"/>
              <a:t>)</a:t>
            </a:r>
          </a:p>
          <a:p>
            <a:pPr lvl="2"/>
            <a:r>
              <a:rPr lang="en-US" sz="3600" b="1" dirty="0" smtClean="0"/>
              <a:t>Hours per Person (</a:t>
            </a:r>
            <a:r>
              <a:rPr lang="en-US" sz="3600" b="1" dirty="0" smtClean="0">
                <a:solidFill>
                  <a:srgbClr val="C00000"/>
                </a:solidFill>
              </a:rPr>
              <a:t>0.0</a:t>
            </a:r>
            <a:r>
              <a:rPr lang="en-US" sz="3600" b="1" dirty="0" smtClean="0"/>
              <a:t> to </a:t>
            </a:r>
            <a:r>
              <a:rPr lang="en-US" sz="3600" b="1" dirty="0" smtClean="0">
                <a:solidFill>
                  <a:srgbClr val="0070C0"/>
                </a:solidFill>
              </a:rPr>
              <a:t>-0.6</a:t>
            </a:r>
            <a:r>
              <a:rPr lang="en-US" sz="36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65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Leading Puzzle: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Contrast with Other Countries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51815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589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Decline in Marriage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Women don’t want to marry men who are less well-educated, less successful than they are</a:t>
            </a:r>
          </a:p>
          <a:p>
            <a:r>
              <a:rPr lang="en-US" b="1" dirty="0" smtClean="0"/>
              <a:t>Changes 1982 to 2008, children born out of wedlock</a:t>
            </a:r>
          </a:p>
          <a:p>
            <a:pPr lvl="1"/>
            <a:r>
              <a:rPr lang="en-US" b="1" dirty="0" smtClean="0"/>
              <a:t>White high school grads 4 to 34 percent</a:t>
            </a:r>
          </a:p>
          <a:p>
            <a:pPr lvl="1"/>
            <a:r>
              <a:rPr lang="en-US" b="1" dirty="0" smtClean="0"/>
              <a:t>Black high school grads 48 to 74 percent</a:t>
            </a:r>
          </a:p>
          <a:p>
            <a:r>
              <a:rPr lang="en-US" b="1" dirty="0" smtClean="0"/>
              <a:t>Change 1960-2010, bottom 1/3 of white population</a:t>
            </a:r>
          </a:p>
          <a:p>
            <a:pPr lvl="1"/>
            <a:r>
              <a:rPr lang="en-US" b="1" dirty="0" smtClean="0"/>
              <a:t>For 40-year-old women percent of children living with both biological parents declined from 95 to 34 percent</a:t>
            </a:r>
          </a:p>
        </p:txBody>
      </p:sp>
    </p:spTree>
    <p:extLst>
      <p:ext uri="{BB962C8B-B14F-4D97-AF65-F5344CB8AC3E}">
        <p14:creationId xmlns:p14="http://schemas.microsoft.com/office/powerpoint/2010/main" val="60690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This Extended View of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Demographic Headwind: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Consequences for Growth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Declining participation reduces growth in hours of work and GDP</a:t>
            </a:r>
          </a:p>
          <a:p>
            <a:r>
              <a:rPr lang="en-US" sz="4000" b="1" dirty="0" smtClean="0"/>
              <a:t>Decline and postponement of marriage reduces fertility rate and population growth</a:t>
            </a:r>
          </a:p>
          <a:p>
            <a:r>
              <a:rPr lang="en-US" sz="4000" b="1" dirty="0" smtClean="0"/>
              <a:t>Health consequences raise mortality rate</a:t>
            </a:r>
          </a:p>
          <a:p>
            <a:r>
              <a:rPr lang="en-US" sz="4000" b="1" dirty="0" smtClean="0"/>
              <a:t>Consequences of single-parent families for children cast shadow on future educational attainment and employability</a:t>
            </a:r>
            <a:endParaRPr lang="en-US" sz="40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934275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Slower Growth Goes Beyond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Innovation:  The Four Headwinds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As above, the demographic headwind</a:t>
            </a:r>
          </a:p>
          <a:p>
            <a:r>
              <a:rPr lang="en-US" sz="4000" b="1" dirty="0" smtClean="0"/>
              <a:t>The education headwind</a:t>
            </a:r>
          </a:p>
          <a:p>
            <a:r>
              <a:rPr lang="en-US" sz="4000" b="1" dirty="0" smtClean="0"/>
              <a:t>The inequality headwind</a:t>
            </a:r>
          </a:p>
          <a:p>
            <a:r>
              <a:rPr lang="en-US" sz="4000" b="1" dirty="0" smtClean="0"/>
              <a:t>The fiscal headwind</a:t>
            </a:r>
          </a:p>
        </p:txBody>
      </p:sp>
    </p:spTree>
    <p:extLst>
      <p:ext uri="{BB962C8B-B14F-4D97-AF65-F5344CB8AC3E}">
        <p14:creationId xmlns:p14="http://schemas.microsoft.com/office/powerpoint/2010/main" val="3224101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Second Headwind:  Education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major driver of that epochal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productivity achievement was education</a:t>
            </a:r>
          </a:p>
          <a:p>
            <a:pPr lvl="1"/>
            <a:r>
              <a:rPr lang="en-US" b="1" dirty="0" smtClean="0"/>
              <a:t>High school completion rate has barely changed since 1970. </a:t>
            </a:r>
          </a:p>
          <a:p>
            <a:pPr lvl="1"/>
            <a:r>
              <a:rPr lang="en-US" b="1" dirty="0" smtClean="0"/>
              <a:t>Most people drop out of 2-year community colleges</a:t>
            </a:r>
          </a:p>
          <a:p>
            <a:pPr lvl="1"/>
            <a:r>
              <a:rPr lang="en-US" b="1" dirty="0" smtClean="0"/>
              <a:t>College completion is increasing but 40% of recent graduates are in jobs that do not require a college education</a:t>
            </a:r>
          </a:p>
          <a:p>
            <a:pPr lvl="1"/>
            <a:r>
              <a:rPr lang="en-US" b="1" dirty="0" smtClean="0"/>
              <a:t>Since 2000 reduced employment and wage premium in “cognitive” jobs that require a college education</a:t>
            </a:r>
          </a:p>
          <a:p>
            <a:pPr lvl="1"/>
            <a:r>
              <a:rPr lang="en-US" b="1" dirty="0" smtClean="0"/>
              <a:t>High cost, growing indebtedness</a:t>
            </a:r>
          </a:p>
          <a:p>
            <a:pPr marL="457200" lvl="1" indent="0">
              <a:buNone/>
            </a:pP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5222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Education Plateau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4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Education:  International Comparisons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Poor preparation for college.  International PISA test scores rank out of 34 OECD countries:  US #17 in reading, 20</a:t>
            </a:r>
            <a:r>
              <a:rPr lang="en-US" sz="3200" b="1" baseline="30000" dirty="0"/>
              <a:t>th</a:t>
            </a:r>
            <a:r>
              <a:rPr lang="en-US" sz="3200" b="1" dirty="0"/>
              <a:t> in science, 27</a:t>
            </a:r>
            <a:r>
              <a:rPr lang="en-US" sz="3200" b="1" baseline="30000" dirty="0"/>
              <a:t>th</a:t>
            </a:r>
            <a:r>
              <a:rPr lang="en-US" sz="3200" b="1" dirty="0"/>
              <a:t> in math</a:t>
            </a:r>
          </a:p>
          <a:p>
            <a:r>
              <a:rPr lang="en-US" b="1" dirty="0" smtClean="0"/>
              <a:t>U.S. has dropped from #1 to #16 in college completion as percent of population; same for high-school dropouts</a:t>
            </a:r>
          </a:p>
          <a:p>
            <a:r>
              <a:rPr lang="en-US" b="1" dirty="0" smtClean="0"/>
              <a:t>This will reduce future economic growth by -0.2 percent per year compared to the contribution of education to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growth</a:t>
            </a:r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0919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Third Headwind:  Inequality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For 1993-2015 the top 1% earned 52 percent of the total income gain</a:t>
            </a:r>
          </a:p>
          <a:p>
            <a:r>
              <a:rPr lang="en-US" sz="3600" b="1" dirty="0" smtClean="0"/>
              <a:t>Bottom 90% annual income growth 0.5 percent slower than the average</a:t>
            </a:r>
          </a:p>
          <a:p>
            <a:r>
              <a:rPr lang="en-US" sz="4000" b="1" dirty="0" smtClean="0"/>
              <a:t>This is continuing, it’s not over.  </a:t>
            </a:r>
          </a:p>
          <a:p>
            <a:pPr lvl="1"/>
            <a:r>
              <a:rPr lang="en-US" b="1" dirty="0" smtClean="0"/>
              <a:t>CEO pay, sports and entertainment stars.  ($10-15 million)</a:t>
            </a:r>
          </a:p>
          <a:p>
            <a:pPr lvl="1"/>
            <a:r>
              <a:rPr lang="en-US" b="1" dirty="0" smtClean="0"/>
              <a:t>Wage pushbacks – lower wages, two-tier wages, shaving pension and medical care benefits </a:t>
            </a:r>
          </a:p>
          <a:p>
            <a:pPr lvl="1"/>
            <a:r>
              <a:rPr lang="en-US" b="1" dirty="0" smtClean="0"/>
              <a:t>Firms pushing employees into part-time work, hiring “contract workers” instead of employees</a:t>
            </a:r>
          </a:p>
          <a:p>
            <a:pPr lvl="1"/>
            <a:endParaRPr lang="en-US" sz="5400" b="1" i="1" dirty="0"/>
          </a:p>
          <a:p>
            <a:pPr lvl="1"/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2458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Income Share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the Top One Percent Since 1920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915400" cy="53339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3103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Life Expectancy Gap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by Income Quintile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980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GDP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792642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62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Fiscal Headwind: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Debt/GDP, 2007-2027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89485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880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Combined Effects of Headwinds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Demographic headwind reduces hours per person</a:t>
            </a:r>
          </a:p>
          <a:p>
            <a:r>
              <a:rPr lang="en-US" b="1" dirty="0" smtClean="0"/>
              <a:t>Education </a:t>
            </a:r>
            <a:r>
              <a:rPr lang="en-US" b="1" dirty="0"/>
              <a:t>headwind reduces productivity growth</a:t>
            </a:r>
          </a:p>
          <a:p>
            <a:r>
              <a:rPr lang="en-US" b="1" dirty="0" smtClean="0"/>
              <a:t>Inequality headwind reduces median growth below average growth</a:t>
            </a:r>
          </a:p>
          <a:p>
            <a:r>
              <a:rPr lang="en-US" b="1" dirty="0" smtClean="0"/>
              <a:t>Fiscal headwind raises taxes or reduces transfer payments</a:t>
            </a:r>
          </a:p>
        </p:txBody>
      </p:sp>
    </p:spTree>
    <p:extLst>
      <p:ext uri="{BB962C8B-B14F-4D97-AF65-F5344CB8AC3E}">
        <p14:creationId xmlns:p14="http://schemas.microsoft.com/office/powerpoint/2010/main" val="3092551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753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Policy Issues for Q&amp;A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Trump wants faster growth, 3.5 to 4%</a:t>
            </a:r>
          </a:p>
          <a:p>
            <a:r>
              <a:rPr lang="en-US" b="1" dirty="0" smtClean="0"/>
              <a:t>But strong forces will push growth down, not up</a:t>
            </a:r>
          </a:p>
          <a:p>
            <a:pPr lvl="1"/>
            <a:r>
              <a:rPr lang="en-US" b="1" dirty="0" smtClean="0"/>
              <a:t>Growth to date made possible by declining unemployment – how much longer?</a:t>
            </a:r>
          </a:p>
          <a:p>
            <a:pPr lvl="1"/>
            <a:r>
              <a:rPr lang="en-US" b="1" dirty="0" smtClean="0"/>
              <a:t>Continuing retirement of baby boom generation</a:t>
            </a:r>
          </a:p>
          <a:p>
            <a:pPr lvl="1"/>
            <a:r>
              <a:rPr lang="en-US" b="1" dirty="0" smtClean="0"/>
              <a:t>Deportations reduce employment &amp; hours of work</a:t>
            </a:r>
          </a:p>
          <a:p>
            <a:pPr lvl="1"/>
            <a:r>
              <a:rPr lang="en-US" b="1" dirty="0" smtClean="0"/>
              <a:t>Continuation of slow productivity growth</a:t>
            </a:r>
          </a:p>
          <a:p>
            <a:pPr lvl="2"/>
            <a:r>
              <a:rPr lang="en-US" b="1" dirty="0" smtClean="0"/>
              <a:t>Limited room for response to deregulation</a:t>
            </a:r>
          </a:p>
          <a:p>
            <a:r>
              <a:rPr lang="en-US" b="1" dirty="0" smtClean="0"/>
              <a:t>Tax cuts and reform won’t boost growth if they’re deficit neutral</a:t>
            </a:r>
          </a:p>
        </p:txBody>
      </p:sp>
    </p:spTree>
    <p:extLst>
      <p:ext uri="{BB962C8B-B14F-4D97-AF65-F5344CB8AC3E}">
        <p14:creationId xmlns:p14="http://schemas.microsoft.com/office/powerpoint/2010/main" val="3531740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70 percent of all TFP growth since 1890 occurred 1920-70, attributed to IR #2</a:t>
            </a:r>
          </a:p>
          <a:p>
            <a:r>
              <a:rPr lang="en-US" b="1" dirty="0" smtClean="0"/>
              <a:t>The big impacts on TFP of IR #3 were largely completed by 2005</a:t>
            </a:r>
          </a:p>
          <a:p>
            <a:r>
              <a:rPr lang="en-US" b="1" dirty="0" smtClean="0"/>
              <a:t>Innovation </a:t>
            </a:r>
            <a:r>
              <a:rPr lang="en-US" b="1" dirty="0"/>
              <a:t>continues but </a:t>
            </a:r>
            <a:r>
              <a:rPr lang="en-US" b="1" dirty="0" smtClean="0"/>
              <a:t>has less impact</a:t>
            </a:r>
          </a:p>
          <a:p>
            <a:r>
              <a:rPr lang="en-US" b="1" dirty="0" smtClean="0"/>
              <a:t>Much of the slowdown in future growth is caused by the headwinds</a:t>
            </a:r>
          </a:p>
          <a:p>
            <a:r>
              <a:rPr lang="en-US" b="1" dirty="0" smtClean="0"/>
              <a:t>Slowing innovation shared across countries, but aspects of headwinds are U.S.-centric</a:t>
            </a:r>
          </a:p>
          <a:p>
            <a:r>
              <a:rPr lang="en-US" b="1" dirty="0" smtClean="0"/>
              <a:t>A </a:t>
            </a:r>
            <a:r>
              <a:rPr lang="en-US" b="1" dirty="0"/>
              <a:t>moderate pace of innovation means that jobs will not disappear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smtClean="0"/>
              <a:t>masse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877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8445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90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Hours Growth at a Constant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Unemployment Rate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61320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12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2% Growth Path for Output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per Capita?  No Longer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0"/>
            <a:ext cx="8991600" cy="52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Sources of Slowdown:  Universal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vs. U.S. - Centric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Productivity Growth and Innovation</a:t>
            </a:r>
          </a:p>
          <a:p>
            <a:pPr lvl="1"/>
            <a:r>
              <a:rPr lang="en-US" b="1" dirty="0" smtClean="0"/>
              <a:t>Shared by all nations in developed world</a:t>
            </a:r>
          </a:p>
          <a:p>
            <a:pPr lvl="1"/>
            <a:r>
              <a:rPr lang="en-US" b="1" dirty="0" smtClean="0"/>
              <a:t>No mention here of catching-up process in emerging nations</a:t>
            </a:r>
          </a:p>
          <a:p>
            <a:r>
              <a:rPr lang="en-US" b="1" dirty="0" smtClean="0"/>
              <a:t>Headwinds:  U. S. Falling Behind</a:t>
            </a:r>
          </a:p>
          <a:p>
            <a:pPr lvl="1"/>
            <a:r>
              <a:rPr lang="en-US" b="1" dirty="0" smtClean="0"/>
              <a:t>Education</a:t>
            </a:r>
          </a:p>
          <a:p>
            <a:pPr lvl="1"/>
            <a:r>
              <a:rPr lang="en-US" b="1" dirty="0" smtClean="0"/>
              <a:t>Inequality</a:t>
            </a:r>
          </a:p>
          <a:p>
            <a:pPr lvl="1"/>
            <a:r>
              <a:rPr lang="en-US" b="1" dirty="0" smtClean="0"/>
              <a:t>Socioeconomic and welfare state issues</a:t>
            </a:r>
          </a:p>
          <a:p>
            <a:pPr lvl="2"/>
            <a:r>
              <a:rPr lang="en-US" b="1" dirty="0" smtClean="0"/>
              <a:t>Job loss, decline of marriage, single-family homes</a:t>
            </a:r>
          </a:p>
          <a:p>
            <a:pPr lvl="2"/>
            <a:r>
              <a:rPr lang="en-US" b="1" dirty="0" smtClean="0"/>
              <a:t>Life expectancy, mortality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5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Productivity Growth,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U.S. vs. Western Europe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839200" cy="5410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9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95842</TotalTime>
  <Words>1590</Words>
  <Application>Microsoft Office PowerPoint</Application>
  <PresentationFormat>On-screen Show (4:3)</PresentationFormat>
  <Paragraphs>216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Past and Future of American Economic Growth</vt:lpstr>
      <vt:lpstr>Trump Boasted That He Will Boost Growth to 4% Per Year</vt:lpstr>
      <vt:lpstr> Growth with the Same  Unemployment Rate</vt:lpstr>
      <vt:lpstr>GDP Growth at a Constant Unemployment Rate</vt:lpstr>
      <vt:lpstr>Productivity Growth at a Constant Unemployment Rate</vt:lpstr>
      <vt:lpstr>Hours Growth at a Constant Unemployment Rate</vt:lpstr>
      <vt:lpstr>2% Growth Path for Output per Capita?  No Longer</vt:lpstr>
      <vt:lpstr>Sources of Slowdown:  Universal vs. U.S. - Centric</vt:lpstr>
      <vt:lpstr>Productivity Growth, U.S. vs. Western Europe</vt:lpstr>
      <vt:lpstr>Productivity Growth, U. S. vs. Developed Asia</vt:lpstr>
      <vt:lpstr>Slowing Productivity Growth Reflects a Smaller Impact of Innovation</vt:lpstr>
      <vt:lpstr>Second Industrial Revolution:          Six Dimensions of Growth</vt:lpstr>
      <vt:lpstr>All the Transitions  That Could Only Happen Once</vt:lpstr>
      <vt:lpstr>Third Industrial Revolution</vt:lpstr>
      <vt:lpstr>Retrospectives on the Revolutionary Century, 1870-1970</vt:lpstr>
      <vt:lpstr>The Three Eras of Productivity Growth</vt:lpstr>
      <vt:lpstr>The Three Eras of TFP Growth</vt:lpstr>
      <vt:lpstr>What Happened to Make Productivity Growth So Rapid before 1970?</vt:lpstr>
      <vt:lpstr>TFP Growth 1952-2015, Five-Year Moving Average</vt:lpstr>
      <vt:lpstr>IR #3 Has Failed the TFP Test</vt:lpstr>
      <vt:lpstr>IR #3 Changed Business Practices, Pre-Internet Phase 1, 1970-1995 </vt:lpstr>
      <vt:lpstr>Completing the Change, 1995-2005</vt:lpstr>
      <vt:lpstr>Summary:  Stasis Everywhere You Look</vt:lpstr>
      <vt:lpstr>Innovations Continue But How Important Are They?</vt:lpstr>
      <vt:lpstr>Innovations Continue But Are  Evolutionary Not Revolutionary</vt:lpstr>
      <vt:lpstr>Will Computers Take Away All the Jobs?</vt:lpstr>
      <vt:lpstr>Genuine Reasons for Worry </vt:lpstr>
      <vt:lpstr>Middle-Skill Job Loss, Particularly for Men</vt:lpstr>
      <vt:lpstr>Prime-Age Participation Rate</vt:lpstr>
      <vt:lpstr>A Leading Puzzle: The Contrast with Other Countries</vt:lpstr>
      <vt:lpstr>The Decline in Marriage</vt:lpstr>
      <vt:lpstr>This Extended View of the Demographic Headwind:   Consequences for Growth</vt:lpstr>
      <vt:lpstr>Slower Growth Goes Beyond Innovation:  The Four Headwinds</vt:lpstr>
      <vt:lpstr>Second Headwind:  Education</vt:lpstr>
      <vt:lpstr>The Education Plateau</vt:lpstr>
      <vt:lpstr>Education:  International Comparisons</vt:lpstr>
      <vt:lpstr>Third Headwind:  Inequality</vt:lpstr>
      <vt:lpstr>The Income Share of the Top One Percent Since 1920</vt:lpstr>
      <vt:lpstr>The Life Expectancy Gap by Income Quintile</vt:lpstr>
      <vt:lpstr>The Fiscal Headwind: Debt/GDP, 2007-2027</vt:lpstr>
      <vt:lpstr>Combined Effects of Headwinds</vt:lpstr>
      <vt:lpstr>PowerPoint Presentation</vt:lpstr>
      <vt:lpstr>Policy Issues for Q&amp;A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Robert Gordon</cp:lastModifiedBy>
  <cp:revision>190</cp:revision>
  <cp:lastPrinted>2015-04-09T18:03:11Z</cp:lastPrinted>
  <dcterms:created xsi:type="dcterms:W3CDTF">2015-04-08T17:41:41Z</dcterms:created>
  <dcterms:modified xsi:type="dcterms:W3CDTF">2017-09-21T03:40:38Z</dcterms:modified>
</cp:coreProperties>
</file>