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70" r:id="rId2"/>
    <p:sldId id="397" r:id="rId3"/>
    <p:sldId id="258" r:id="rId4"/>
    <p:sldId id="274" r:id="rId5"/>
    <p:sldId id="296" r:id="rId6"/>
    <p:sldId id="297" r:id="rId7"/>
    <p:sldId id="332" r:id="rId8"/>
    <p:sldId id="386" r:id="rId9"/>
    <p:sldId id="328" r:id="rId10"/>
    <p:sldId id="329" r:id="rId11"/>
    <p:sldId id="387" r:id="rId12"/>
    <p:sldId id="388" r:id="rId13"/>
    <p:sldId id="389" r:id="rId14"/>
    <p:sldId id="390" r:id="rId15"/>
    <p:sldId id="345" r:id="rId16"/>
    <p:sldId id="334" r:id="rId17"/>
    <p:sldId id="335" r:id="rId18"/>
    <p:sldId id="336" r:id="rId19"/>
    <p:sldId id="337" r:id="rId20"/>
    <p:sldId id="398" r:id="rId21"/>
    <p:sldId id="346" r:id="rId22"/>
    <p:sldId id="347" r:id="rId23"/>
    <p:sldId id="348" r:id="rId24"/>
    <p:sldId id="351" r:id="rId25"/>
    <p:sldId id="391" r:id="rId26"/>
    <p:sldId id="392" r:id="rId27"/>
    <p:sldId id="393" r:id="rId28"/>
    <p:sldId id="366" r:id="rId29"/>
    <p:sldId id="369" r:id="rId30"/>
    <p:sldId id="370" r:id="rId31"/>
    <p:sldId id="371" r:id="rId32"/>
    <p:sldId id="381" r:id="rId33"/>
    <p:sldId id="399" r:id="rId34"/>
    <p:sldId id="378" r:id="rId35"/>
    <p:sldId id="380" r:id="rId36"/>
    <p:sldId id="374" r:id="rId37"/>
    <p:sldId id="375" r:id="rId38"/>
    <p:sldId id="395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1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bert%20Gordon\Documents\Research%20Files%20by%20Project%20Number\P388\Fernald%20tfp%20with%20charts_16042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bert%20Gordon\Documents\Research%20Files%20by%20Project%20Number\P388\Fernald%20tfp%20with%20charts_160424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Robert%20Gordon\Documents\Research%20Files%20by%20Project%20Number\P383\Word%20and%20Excel%20for%20DE\Ch%2018%20Figs%20Tabs_1508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635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quarterly!$A$23:$A$278</c:f>
              <c:strCache>
                <c:ptCount val="256"/>
                <c:pt idx="0">
                  <c:v>1952:Q1</c:v>
                </c:pt>
                <c:pt idx="1">
                  <c:v>1952:Q2</c:v>
                </c:pt>
                <c:pt idx="2">
                  <c:v>1952:Q3</c:v>
                </c:pt>
                <c:pt idx="3">
                  <c:v>1952:Q4</c:v>
                </c:pt>
                <c:pt idx="4">
                  <c:v>1953:Q1</c:v>
                </c:pt>
                <c:pt idx="5">
                  <c:v>1953:Q2</c:v>
                </c:pt>
                <c:pt idx="6">
                  <c:v>1953:Q3</c:v>
                </c:pt>
                <c:pt idx="7">
                  <c:v>1953:Q4</c:v>
                </c:pt>
                <c:pt idx="8">
                  <c:v>1954:Q1</c:v>
                </c:pt>
                <c:pt idx="9">
                  <c:v>1954:Q2</c:v>
                </c:pt>
                <c:pt idx="10">
                  <c:v>1954:Q3</c:v>
                </c:pt>
                <c:pt idx="11">
                  <c:v>1954:Q4</c:v>
                </c:pt>
                <c:pt idx="12">
                  <c:v>1955:Q1</c:v>
                </c:pt>
                <c:pt idx="13">
                  <c:v>1955:Q2</c:v>
                </c:pt>
                <c:pt idx="14">
                  <c:v>1955:Q3</c:v>
                </c:pt>
                <c:pt idx="15">
                  <c:v>1955:Q4</c:v>
                </c:pt>
                <c:pt idx="16">
                  <c:v>1956:Q1</c:v>
                </c:pt>
                <c:pt idx="17">
                  <c:v>1956:Q2</c:v>
                </c:pt>
                <c:pt idx="18">
                  <c:v>1956:Q3</c:v>
                </c:pt>
                <c:pt idx="19">
                  <c:v>1956:Q4</c:v>
                </c:pt>
                <c:pt idx="20">
                  <c:v>1957:Q1</c:v>
                </c:pt>
                <c:pt idx="21">
                  <c:v>1957:Q2</c:v>
                </c:pt>
                <c:pt idx="22">
                  <c:v>1957:Q3</c:v>
                </c:pt>
                <c:pt idx="23">
                  <c:v>1957:Q4</c:v>
                </c:pt>
                <c:pt idx="24">
                  <c:v>1958:Q1</c:v>
                </c:pt>
                <c:pt idx="25">
                  <c:v>1958:Q2</c:v>
                </c:pt>
                <c:pt idx="26">
                  <c:v>1958:Q3</c:v>
                </c:pt>
                <c:pt idx="27">
                  <c:v>1958:Q4</c:v>
                </c:pt>
                <c:pt idx="28">
                  <c:v>1959:Q1</c:v>
                </c:pt>
                <c:pt idx="29">
                  <c:v>1959:Q2</c:v>
                </c:pt>
                <c:pt idx="30">
                  <c:v>1959:Q3</c:v>
                </c:pt>
                <c:pt idx="31">
                  <c:v>1959:Q4</c:v>
                </c:pt>
                <c:pt idx="32">
                  <c:v>1960:Q1</c:v>
                </c:pt>
                <c:pt idx="33">
                  <c:v>1960:Q2</c:v>
                </c:pt>
                <c:pt idx="34">
                  <c:v>1960:Q3</c:v>
                </c:pt>
                <c:pt idx="35">
                  <c:v>1960:Q4</c:v>
                </c:pt>
                <c:pt idx="36">
                  <c:v>1961:Q1</c:v>
                </c:pt>
                <c:pt idx="37">
                  <c:v>1961:Q2</c:v>
                </c:pt>
                <c:pt idx="38">
                  <c:v>1961:Q3</c:v>
                </c:pt>
                <c:pt idx="39">
                  <c:v>1961:Q4</c:v>
                </c:pt>
                <c:pt idx="40">
                  <c:v>1962:Q1</c:v>
                </c:pt>
                <c:pt idx="41">
                  <c:v>1962:Q2</c:v>
                </c:pt>
                <c:pt idx="42">
                  <c:v>1962:Q3</c:v>
                </c:pt>
                <c:pt idx="43">
                  <c:v>1962:Q4</c:v>
                </c:pt>
                <c:pt idx="44">
                  <c:v>1963:Q1</c:v>
                </c:pt>
                <c:pt idx="45">
                  <c:v>1963:Q2</c:v>
                </c:pt>
                <c:pt idx="46">
                  <c:v>1963:Q3</c:v>
                </c:pt>
                <c:pt idx="47">
                  <c:v>1963:Q4</c:v>
                </c:pt>
                <c:pt idx="48">
                  <c:v>1964:Q1</c:v>
                </c:pt>
                <c:pt idx="49">
                  <c:v>1964:Q2</c:v>
                </c:pt>
                <c:pt idx="50">
                  <c:v>1964:Q3</c:v>
                </c:pt>
                <c:pt idx="51">
                  <c:v>1964:Q4</c:v>
                </c:pt>
                <c:pt idx="52">
                  <c:v>1965:Q1</c:v>
                </c:pt>
                <c:pt idx="53">
                  <c:v>1965:Q2</c:v>
                </c:pt>
                <c:pt idx="54">
                  <c:v>1965:Q3</c:v>
                </c:pt>
                <c:pt idx="55">
                  <c:v>1965:Q4</c:v>
                </c:pt>
                <c:pt idx="56">
                  <c:v>1966:Q1</c:v>
                </c:pt>
                <c:pt idx="57">
                  <c:v>1966:Q2</c:v>
                </c:pt>
                <c:pt idx="58">
                  <c:v>1966:Q3</c:v>
                </c:pt>
                <c:pt idx="59">
                  <c:v>1966:Q4</c:v>
                </c:pt>
                <c:pt idx="60">
                  <c:v>1967:Q1</c:v>
                </c:pt>
                <c:pt idx="61">
                  <c:v>1967:Q2</c:v>
                </c:pt>
                <c:pt idx="62">
                  <c:v>1967:Q3</c:v>
                </c:pt>
                <c:pt idx="63">
                  <c:v>1967:Q4</c:v>
                </c:pt>
                <c:pt idx="64">
                  <c:v>1968:Q1</c:v>
                </c:pt>
                <c:pt idx="65">
                  <c:v>1968:Q2</c:v>
                </c:pt>
                <c:pt idx="66">
                  <c:v>1968:Q3</c:v>
                </c:pt>
                <c:pt idx="67">
                  <c:v>1968:Q4</c:v>
                </c:pt>
                <c:pt idx="68">
                  <c:v>1969:Q1</c:v>
                </c:pt>
                <c:pt idx="69">
                  <c:v>1969:Q2</c:v>
                </c:pt>
                <c:pt idx="70">
                  <c:v>1969:Q3</c:v>
                </c:pt>
                <c:pt idx="71">
                  <c:v>1969:Q4</c:v>
                </c:pt>
                <c:pt idx="72">
                  <c:v>1970:Q1</c:v>
                </c:pt>
                <c:pt idx="73">
                  <c:v>1970:Q2</c:v>
                </c:pt>
                <c:pt idx="74">
                  <c:v>1970:Q3</c:v>
                </c:pt>
                <c:pt idx="75">
                  <c:v>1970:Q4</c:v>
                </c:pt>
                <c:pt idx="76">
                  <c:v>1971:Q1</c:v>
                </c:pt>
                <c:pt idx="77">
                  <c:v>1971:Q2</c:v>
                </c:pt>
                <c:pt idx="78">
                  <c:v>1971:Q3</c:v>
                </c:pt>
                <c:pt idx="79">
                  <c:v>1971:Q4</c:v>
                </c:pt>
                <c:pt idx="80">
                  <c:v>1972:Q1</c:v>
                </c:pt>
                <c:pt idx="81">
                  <c:v>1972:Q2</c:v>
                </c:pt>
                <c:pt idx="82">
                  <c:v>1972:Q3</c:v>
                </c:pt>
                <c:pt idx="83">
                  <c:v>1972:Q4</c:v>
                </c:pt>
                <c:pt idx="84">
                  <c:v>1973:Q1</c:v>
                </c:pt>
                <c:pt idx="85">
                  <c:v>1973:Q2</c:v>
                </c:pt>
                <c:pt idx="86">
                  <c:v>1973:Q3</c:v>
                </c:pt>
                <c:pt idx="87">
                  <c:v>1973:Q4</c:v>
                </c:pt>
                <c:pt idx="88">
                  <c:v>1974:Q1</c:v>
                </c:pt>
                <c:pt idx="89">
                  <c:v>1974:Q2</c:v>
                </c:pt>
                <c:pt idx="90">
                  <c:v>1974:Q3</c:v>
                </c:pt>
                <c:pt idx="91">
                  <c:v>1974:Q4</c:v>
                </c:pt>
                <c:pt idx="92">
                  <c:v>1975:Q1</c:v>
                </c:pt>
                <c:pt idx="93">
                  <c:v>1975:Q2</c:v>
                </c:pt>
                <c:pt idx="94">
                  <c:v>1975:Q3</c:v>
                </c:pt>
                <c:pt idx="95">
                  <c:v>1975:Q4</c:v>
                </c:pt>
                <c:pt idx="96">
                  <c:v>1976:Q1</c:v>
                </c:pt>
                <c:pt idx="97">
                  <c:v>1976:Q2</c:v>
                </c:pt>
                <c:pt idx="98">
                  <c:v>1976:Q3</c:v>
                </c:pt>
                <c:pt idx="99">
                  <c:v>1976:Q4</c:v>
                </c:pt>
                <c:pt idx="100">
                  <c:v>1977:Q1</c:v>
                </c:pt>
                <c:pt idx="101">
                  <c:v>1977:Q2</c:v>
                </c:pt>
                <c:pt idx="102">
                  <c:v>1977:Q3</c:v>
                </c:pt>
                <c:pt idx="103">
                  <c:v>1977:Q4</c:v>
                </c:pt>
                <c:pt idx="104">
                  <c:v>1978:Q1</c:v>
                </c:pt>
                <c:pt idx="105">
                  <c:v>1978:Q2</c:v>
                </c:pt>
                <c:pt idx="106">
                  <c:v>1978:Q3</c:v>
                </c:pt>
                <c:pt idx="107">
                  <c:v>1978:Q4</c:v>
                </c:pt>
                <c:pt idx="108">
                  <c:v>1979:Q1</c:v>
                </c:pt>
                <c:pt idx="109">
                  <c:v>1979:Q2</c:v>
                </c:pt>
                <c:pt idx="110">
                  <c:v>1979:Q3</c:v>
                </c:pt>
                <c:pt idx="111">
                  <c:v>1979:Q4</c:v>
                </c:pt>
                <c:pt idx="112">
                  <c:v>1980:Q1</c:v>
                </c:pt>
                <c:pt idx="113">
                  <c:v>1980:Q2</c:v>
                </c:pt>
                <c:pt idx="114">
                  <c:v>1980:Q3</c:v>
                </c:pt>
                <c:pt idx="115">
                  <c:v>1980:Q4</c:v>
                </c:pt>
                <c:pt idx="116">
                  <c:v>1981:Q1</c:v>
                </c:pt>
                <c:pt idx="117">
                  <c:v>1981:Q2</c:v>
                </c:pt>
                <c:pt idx="118">
                  <c:v>1981:Q3</c:v>
                </c:pt>
                <c:pt idx="119">
                  <c:v>1981:Q4</c:v>
                </c:pt>
                <c:pt idx="120">
                  <c:v>1982:Q1</c:v>
                </c:pt>
                <c:pt idx="121">
                  <c:v>1982:Q2</c:v>
                </c:pt>
                <c:pt idx="122">
                  <c:v>1982:Q3</c:v>
                </c:pt>
                <c:pt idx="123">
                  <c:v>1982:Q4</c:v>
                </c:pt>
                <c:pt idx="124">
                  <c:v>1983:Q1</c:v>
                </c:pt>
                <c:pt idx="125">
                  <c:v>1983:Q2</c:v>
                </c:pt>
                <c:pt idx="126">
                  <c:v>1983:Q3</c:v>
                </c:pt>
                <c:pt idx="127">
                  <c:v>1983:Q4</c:v>
                </c:pt>
                <c:pt idx="128">
                  <c:v>1984:Q1</c:v>
                </c:pt>
                <c:pt idx="129">
                  <c:v>1984:Q2</c:v>
                </c:pt>
                <c:pt idx="130">
                  <c:v>1984:Q3</c:v>
                </c:pt>
                <c:pt idx="131">
                  <c:v>1984:Q4</c:v>
                </c:pt>
                <c:pt idx="132">
                  <c:v>1985:Q1</c:v>
                </c:pt>
                <c:pt idx="133">
                  <c:v>1985:Q2</c:v>
                </c:pt>
                <c:pt idx="134">
                  <c:v>1985:Q3</c:v>
                </c:pt>
                <c:pt idx="135">
                  <c:v>1985:Q4</c:v>
                </c:pt>
                <c:pt idx="136">
                  <c:v>1986:Q1</c:v>
                </c:pt>
                <c:pt idx="137">
                  <c:v>1986:Q2</c:v>
                </c:pt>
                <c:pt idx="138">
                  <c:v>1986:Q3</c:v>
                </c:pt>
                <c:pt idx="139">
                  <c:v>1986:Q4</c:v>
                </c:pt>
                <c:pt idx="140">
                  <c:v>1987:Q1</c:v>
                </c:pt>
                <c:pt idx="141">
                  <c:v>1987:Q2</c:v>
                </c:pt>
                <c:pt idx="142">
                  <c:v>1987:Q3</c:v>
                </c:pt>
                <c:pt idx="143">
                  <c:v>1987:Q4</c:v>
                </c:pt>
                <c:pt idx="144">
                  <c:v>1988:Q1</c:v>
                </c:pt>
                <c:pt idx="145">
                  <c:v>1988:Q2</c:v>
                </c:pt>
                <c:pt idx="146">
                  <c:v>1988:Q3</c:v>
                </c:pt>
                <c:pt idx="147">
                  <c:v>1988:Q4</c:v>
                </c:pt>
                <c:pt idx="148">
                  <c:v>1989:Q1</c:v>
                </c:pt>
                <c:pt idx="149">
                  <c:v>1989:Q2</c:v>
                </c:pt>
                <c:pt idx="150">
                  <c:v>1989:Q3</c:v>
                </c:pt>
                <c:pt idx="151">
                  <c:v>1989:Q4</c:v>
                </c:pt>
                <c:pt idx="152">
                  <c:v>1990:Q1</c:v>
                </c:pt>
                <c:pt idx="153">
                  <c:v>1990:Q2</c:v>
                </c:pt>
                <c:pt idx="154">
                  <c:v>1990:Q3</c:v>
                </c:pt>
                <c:pt idx="155">
                  <c:v>1990:Q4</c:v>
                </c:pt>
                <c:pt idx="156">
                  <c:v>1991:Q1</c:v>
                </c:pt>
                <c:pt idx="157">
                  <c:v>1991:Q2</c:v>
                </c:pt>
                <c:pt idx="158">
                  <c:v>1991:Q3</c:v>
                </c:pt>
                <c:pt idx="159">
                  <c:v>1991:Q4</c:v>
                </c:pt>
                <c:pt idx="160">
                  <c:v>1992:Q1</c:v>
                </c:pt>
                <c:pt idx="161">
                  <c:v>1992:Q2</c:v>
                </c:pt>
                <c:pt idx="162">
                  <c:v>1992:Q3</c:v>
                </c:pt>
                <c:pt idx="163">
                  <c:v>1992:Q4</c:v>
                </c:pt>
                <c:pt idx="164">
                  <c:v>1993:Q1</c:v>
                </c:pt>
                <c:pt idx="165">
                  <c:v>1993:Q2</c:v>
                </c:pt>
                <c:pt idx="166">
                  <c:v>1993:Q3</c:v>
                </c:pt>
                <c:pt idx="167">
                  <c:v>1993:Q4</c:v>
                </c:pt>
                <c:pt idx="168">
                  <c:v>1994:Q1</c:v>
                </c:pt>
                <c:pt idx="169">
                  <c:v>1994:Q2</c:v>
                </c:pt>
                <c:pt idx="170">
                  <c:v>1994:Q3</c:v>
                </c:pt>
                <c:pt idx="171">
                  <c:v>1994:Q4</c:v>
                </c:pt>
                <c:pt idx="172">
                  <c:v>1995:Q1</c:v>
                </c:pt>
                <c:pt idx="173">
                  <c:v>1995:Q2</c:v>
                </c:pt>
                <c:pt idx="174">
                  <c:v>1995:Q3</c:v>
                </c:pt>
                <c:pt idx="175">
                  <c:v>1995:Q4</c:v>
                </c:pt>
                <c:pt idx="176">
                  <c:v>1996:Q1</c:v>
                </c:pt>
                <c:pt idx="177">
                  <c:v>1996:Q2</c:v>
                </c:pt>
                <c:pt idx="178">
                  <c:v>1996:Q3</c:v>
                </c:pt>
                <c:pt idx="179">
                  <c:v>1996:Q4</c:v>
                </c:pt>
                <c:pt idx="180">
                  <c:v>1997:Q1</c:v>
                </c:pt>
                <c:pt idx="181">
                  <c:v>1997:Q2</c:v>
                </c:pt>
                <c:pt idx="182">
                  <c:v>1997:Q3</c:v>
                </c:pt>
                <c:pt idx="183">
                  <c:v>1997:Q4</c:v>
                </c:pt>
                <c:pt idx="184">
                  <c:v>1998:Q1</c:v>
                </c:pt>
                <c:pt idx="185">
                  <c:v>1998:Q2</c:v>
                </c:pt>
                <c:pt idx="186">
                  <c:v>1998:Q3</c:v>
                </c:pt>
                <c:pt idx="187">
                  <c:v>1998:Q4</c:v>
                </c:pt>
                <c:pt idx="188">
                  <c:v>1999:Q1</c:v>
                </c:pt>
                <c:pt idx="189">
                  <c:v>1999:Q2</c:v>
                </c:pt>
                <c:pt idx="190">
                  <c:v>1999:Q3</c:v>
                </c:pt>
                <c:pt idx="191">
                  <c:v>1999:Q4</c:v>
                </c:pt>
                <c:pt idx="192">
                  <c:v>2000:Q1</c:v>
                </c:pt>
                <c:pt idx="193">
                  <c:v>2000:Q2</c:v>
                </c:pt>
                <c:pt idx="194">
                  <c:v>2000:Q3</c:v>
                </c:pt>
                <c:pt idx="195">
                  <c:v>2000:Q4</c:v>
                </c:pt>
                <c:pt idx="196">
                  <c:v>2001:Q1</c:v>
                </c:pt>
                <c:pt idx="197">
                  <c:v>2001:Q2</c:v>
                </c:pt>
                <c:pt idx="198">
                  <c:v>2001:Q3</c:v>
                </c:pt>
                <c:pt idx="199">
                  <c:v>2001:Q4</c:v>
                </c:pt>
                <c:pt idx="200">
                  <c:v>2002:Q1</c:v>
                </c:pt>
                <c:pt idx="201">
                  <c:v>2002:Q2</c:v>
                </c:pt>
                <c:pt idx="202">
                  <c:v>2002:Q3</c:v>
                </c:pt>
                <c:pt idx="203">
                  <c:v>2002:Q4</c:v>
                </c:pt>
                <c:pt idx="204">
                  <c:v>2003:Q1</c:v>
                </c:pt>
                <c:pt idx="205">
                  <c:v>2003:Q2</c:v>
                </c:pt>
                <c:pt idx="206">
                  <c:v>2003:Q3</c:v>
                </c:pt>
                <c:pt idx="207">
                  <c:v>2003:Q4</c:v>
                </c:pt>
                <c:pt idx="208">
                  <c:v>2004:Q1</c:v>
                </c:pt>
                <c:pt idx="209">
                  <c:v>2004:Q2</c:v>
                </c:pt>
                <c:pt idx="210">
                  <c:v>2004:Q3</c:v>
                </c:pt>
                <c:pt idx="211">
                  <c:v>2004:Q4</c:v>
                </c:pt>
                <c:pt idx="212">
                  <c:v>2005:Q1</c:v>
                </c:pt>
                <c:pt idx="213">
                  <c:v>2005:Q2</c:v>
                </c:pt>
                <c:pt idx="214">
                  <c:v>2005:Q3</c:v>
                </c:pt>
                <c:pt idx="215">
                  <c:v>2005:Q4</c:v>
                </c:pt>
                <c:pt idx="216">
                  <c:v>2006:Q1</c:v>
                </c:pt>
                <c:pt idx="217">
                  <c:v>2006:Q2</c:v>
                </c:pt>
                <c:pt idx="218">
                  <c:v>2006:Q3</c:v>
                </c:pt>
                <c:pt idx="219">
                  <c:v>2006:Q4</c:v>
                </c:pt>
                <c:pt idx="220">
                  <c:v>2007:Q1</c:v>
                </c:pt>
                <c:pt idx="221">
                  <c:v>2007:Q2</c:v>
                </c:pt>
                <c:pt idx="222">
                  <c:v>2007:Q3</c:v>
                </c:pt>
                <c:pt idx="223">
                  <c:v>2007:Q4</c:v>
                </c:pt>
                <c:pt idx="224">
                  <c:v>2008:Q1</c:v>
                </c:pt>
                <c:pt idx="225">
                  <c:v>2008:Q2</c:v>
                </c:pt>
                <c:pt idx="226">
                  <c:v>2008:Q3</c:v>
                </c:pt>
                <c:pt idx="227">
                  <c:v>2008:Q4</c:v>
                </c:pt>
                <c:pt idx="228">
                  <c:v>2009:Q1</c:v>
                </c:pt>
                <c:pt idx="229">
                  <c:v>2009:Q2</c:v>
                </c:pt>
                <c:pt idx="230">
                  <c:v>2009:Q3</c:v>
                </c:pt>
                <c:pt idx="231">
                  <c:v>2009:Q4</c:v>
                </c:pt>
                <c:pt idx="232">
                  <c:v>2010:Q1</c:v>
                </c:pt>
                <c:pt idx="233">
                  <c:v>2010:Q2</c:v>
                </c:pt>
                <c:pt idx="234">
                  <c:v>2010:Q3</c:v>
                </c:pt>
                <c:pt idx="235">
                  <c:v>2010:Q4</c:v>
                </c:pt>
                <c:pt idx="236">
                  <c:v>2011:Q1</c:v>
                </c:pt>
                <c:pt idx="237">
                  <c:v>2011:Q2</c:v>
                </c:pt>
                <c:pt idx="238">
                  <c:v>2011:Q3</c:v>
                </c:pt>
                <c:pt idx="239">
                  <c:v>2011:Q4</c:v>
                </c:pt>
                <c:pt idx="240">
                  <c:v>2012:Q1</c:v>
                </c:pt>
                <c:pt idx="241">
                  <c:v>2012:Q2</c:v>
                </c:pt>
                <c:pt idx="242">
                  <c:v>2012:Q3</c:v>
                </c:pt>
                <c:pt idx="243">
                  <c:v>2012:Q4</c:v>
                </c:pt>
                <c:pt idx="244">
                  <c:v>2013:Q1</c:v>
                </c:pt>
                <c:pt idx="245">
                  <c:v>2013:Q2</c:v>
                </c:pt>
                <c:pt idx="246">
                  <c:v>2013:Q3</c:v>
                </c:pt>
                <c:pt idx="247">
                  <c:v>2013:Q4</c:v>
                </c:pt>
                <c:pt idx="248">
                  <c:v>2014:Q1</c:v>
                </c:pt>
                <c:pt idx="249">
                  <c:v>2014:Q2</c:v>
                </c:pt>
                <c:pt idx="250">
                  <c:v>2014:Q3</c:v>
                </c:pt>
                <c:pt idx="251">
                  <c:v>2014:Q4</c:v>
                </c:pt>
                <c:pt idx="252">
                  <c:v>2015:Q1</c:v>
                </c:pt>
                <c:pt idx="253">
                  <c:v>2015:Q2</c:v>
                </c:pt>
                <c:pt idx="254">
                  <c:v>2015:Q3</c:v>
                </c:pt>
                <c:pt idx="255">
                  <c:v>2015:Q4</c:v>
                </c:pt>
              </c:strCache>
            </c:strRef>
          </c:cat>
          <c:val>
            <c:numRef>
              <c:f>quarterly!$Q$23:$Q$278</c:f>
              <c:numCache>
                <c:formatCode>0.00</c:formatCode>
                <c:ptCount val="256"/>
                <c:pt idx="0">
                  <c:v>1.8849794923388601</c:v>
                </c:pt>
                <c:pt idx="1">
                  <c:v>2.3637809966416006</c:v>
                </c:pt>
                <c:pt idx="2">
                  <c:v>2.1149463997581877</c:v>
                </c:pt>
                <c:pt idx="3">
                  <c:v>2.2066941717242203</c:v>
                </c:pt>
                <c:pt idx="4">
                  <c:v>2.055189319211018</c:v>
                </c:pt>
                <c:pt idx="5">
                  <c:v>1.8643403588829717</c:v>
                </c:pt>
                <c:pt idx="6">
                  <c:v>2.0714634944320154</c:v>
                </c:pt>
                <c:pt idx="7">
                  <c:v>2.0449318745115383</c:v>
                </c:pt>
                <c:pt idx="8">
                  <c:v>2.4025802518007415</c:v>
                </c:pt>
                <c:pt idx="9">
                  <c:v>2.2492105611619264</c:v>
                </c:pt>
                <c:pt idx="10">
                  <c:v>2.2769621768053989</c:v>
                </c:pt>
                <c:pt idx="11">
                  <c:v>2.344594359889089</c:v>
                </c:pt>
                <c:pt idx="12">
                  <c:v>1.8391347609106243</c:v>
                </c:pt>
                <c:pt idx="13">
                  <c:v>1.9498113103807815</c:v>
                </c:pt>
                <c:pt idx="14">
                  <c:v>2.0386215532116534</c:v>
                </c:pt>
                <c:pt idx="15">
                  <c:v>1.7405502853806099</c:v>
                </c:pt>
                <c:pt idx="16">
                  <c:v>1.9777424273726418</c:v>
                </c:pt>
                <c:pt idx="17">
                  <c:v>2.3998197846147815</c:v>
                </c:pt>
                <c:pt idx="18">
                  <c:v>1.7333121225700672</c:v>
                </c:pt>
                <c:pt idx="19">
                  <c:v>1.9338046365886334</c:v>
                </c:pt>
                <c:pt idx="20">
                  <c:v>2.3807566699304443</c:v>
                </c:pt>
                <c:pt idx="21">
                  <c:v>2.2663114506525108</c:v>
                </c:pt>
                <c:pt idx="22">
                  <c:v>2.6417571966461724</c:v>
                </c:pt>
                <c:pt idx="23">
                  <c:v>3.1029731839066685</c:v>
                </c:pt>
                <c:pt idx="24">
                  <c:v>2.7243717257719382</c:v>
                </c:pt>
                <c:pt idx="25">
                  <c:v>2.5405045819893308</c:v>
                </c:pt>
                <c:pt idx="26">
                  <c:v>2.2502595803361345</c:v>
                </c:pt>
                <c:pt idx="27">
                  <c:v>2.1625985917898758</c:v>
                </c:pt>
                <c:pt idx="28">
                  <c:v>1.7263777203673407</c:v>
                </c:pt>
                <c:pt idx="29">
                  <c:v>1.5841171845685351</c:v>
                </c:pt>
                <c:pt idx="30">
                  <c:v>1.5398228252038837</c:v>
                </c:pt>
                <c:pt idx="31">
                  <c:v>1.6277369331696927</c:v>
                </c:pt>
                <c:pt idx="32">
                  <c:v>2.0344172723145095</c:v>
                </c:pt>
                <c:pt idx="33">
                  <c:v>1.9647774932622233</c:v>
                </c:pt>
                <c:pt idx="34">
                  <c:v>1.9511840960362146</c:v>
                </c:pt>
                <c:pt idx="35">
                  <c:v>2.4128060752917153</c:v>
                </c:pt>
                <c:pt idx="36">
                  <c:v>2.2834598195988396</c:v>
                </c:pt>
                <c:pt idx="37">
                  <c:v>2.1154779387073432</c:v>
                </c:pt>
                <c:pt idx="38">
                  <c:v>2.313401369717075</c:v>
                </c:pt>
                <c:pt idx="39">
                  <c:v>2.0273903741767425</c:v>
                </c:pt>
                <c:pt idx="40">
                  <c:v>2.021734340933127</c:v>
                </c:pt>
                <c:pt idx="41">
                  <c:v>1.6696839987446612</c:v>
                </c:pt>
                <c:pt idx="42">
                  <c:v>1.6581672749055518</c:v>
                </c:pt>
                <c:pt idx="43">
                  <c:v>1.4607763499046769</c:v>
                </c:pt>
                <c:pt idx="44">
                  <c:v>1.3561503140761206</c:v>
                </c:pt>
                <c:pt idx="45">
                  <c:v>1.3520354088138522</c:v>
                </c:pt>
                <c:pt idx="46">
                  <c:v>1.6201499120905354</c:v>
                </c:pt>
                <c:pt idx="47">
                  <c:v>1.5943993005870289</c:v>
                </c:pt>
                <c:pt idx="48">
                  <c:v>2.0924179396525573</c:v>
                </c:pt>
                <c:pt idx="49">
                  <c:v>1.938054459547228</c:v>
                </c:pt>
                <c:pt idx="50">
                  <c:v>1.939316986957045</c:v>
                </c:pt>
                <c:pt idx="51">
                  <c:v>1.7099414912532929</c:v>
                </c:pt>
                <c:pt idx="52">
                  <c:v>1.3788452807891332</c:v>
                </c:pt>
                <c:pt idx="53">
                  <c:v>1.4730007657544297</c:v>
                </c:pt>
                <c:pt idx="54">
                  <c:v>1.8002748248555041</c:v>
                </c:pt>
                <c:pt idx="55">
                  <c:v>1.7685566453106749</c:v>
                </c:pt>
                <c:pt idx="56">
                  <c:v>1.9588698546009937</c:v>
                </c:pt>
                <c:pt idx="57">
                  <c:v>1.7230125361386244</c:v>
                </c:pt>
                <c:pt idx="58">
                  <c:v>1.6618354754709954</c:v>
                </c:pt>
                <c:pt idx="59">
                  <c:v>2.0011263280537865</c:v>
                </c:pt>
                <c:pt idx="60">
                  <c:v>2.2123752839926465</c:v>
                </c:pt>
                <c:pt idx="61">
                  <c:v>2.4964682145655392</c:v>
                </c:pt>
                <c:pt idx="62">
                  <c:v>2.1957857176458622</c:v>
                </c:pt>
                <c:pt idx="63">
                  <c:v>2.1355594822692563</c:v>
                </c:pt>
                <c:pt idx="64">
                  <c:v>2.4752975907062917</c:v>
                </c:pt>
                <c:pt idx="65">
                  <c:v>2.5554665232450238</c:v>
                </c:pt>
                <c:pt idx="66">
                  <c:v>2.270346190191014</c:v>
                </c:pt>
                <c:pt idx="67">
                  <c:v>2.1824426352851747</c:v>
                </c:pt>
                <c:pt idx="68">
                  <c:v>1.8299186483956167</c:v>
                </c:pt>
                <c:pt idx="69">
                  <c:v>1.8377159373458176</c:v>
                </c:pt>
                <c:pt idx="70">
                  <c:v>1.6556959376498444</c:v>
                </c:pt>
                <c:pt idx="71">
                  <c:v>1.6771330081011655</c:v>
                </c:pt>
                <c:pt idx="72">
                  <c:v>1.9220496870834887</c:v>
                </c:pt>
                <c:pt idx="73">
                  <c:v>2.2038289591071938</c:v>
                </c:pt>
                <c:pt idx="74">
                  <c:v>2.0911183749028832</c:v>
                </c:pt>
                <c:pt idx="75">
                  <c:v>1.936710648649965</c:v>
                </c:pt>
                <c:pt idx="76">
                  <c:v>2.0166726185893893</c:v>
                </c:pt>
                <c:pt idx="77">
                  <c:v>2.124045614001131</c:v>
                </c:pt>
                <c:pt idx="78">
                  <c:v>2.5300600152803887</c:v>
                </c:pt>
                <c:pt idx="79">
                  <c:v>2.0784329511170196</c:v>
                </c:pt>
                <c:pt idx="80">
                  <c:v>1.7526669772075063</c:v>
                </c:pt>
                <c:pt idx="81">
                  <c:v>1.6715047723120815</c:v>
                </c:pt>
                <c:pt idx="82">
                  <c:v>1.8871838223969184</c:v>
                </c:pt>
                <c:pt idx="83">
                  <c:v>1.8837724439174024</c:v>
                </c:pt>
                <c:pt idx="84">
                  <c:v>1.8024335757977685</c:v>
                </c:pt>
                <c:pt idx="85">
                  <c:v>1.5646503304755841</c:v>
                </c:pt>
                <c:pt idx="86">
                  <c:v>1.4093425836826736</c:v>
                </c:pt>
                <c:pt idx="87">
                  <c:v>1.5571478976053492</c:v>
                </c:pt>
                <c:pt idx="88">
                  <c:v>1.4493570908011695</c:v>
                </c:pt>
                <c:pt idx="89">
                  <c:v>1.7439331918760537</c:v>
                </c:pt>
                <c:pt idx="90">
                  <c:v>1.4576161651339303</c:v>
                </c:pt>
                <c:pt idx="91">
                  <c:v>1.7530587018291457</c:v>
                </c:pt>
                <c:pt idx="92">
                  <c:v>2.0369242066783078</c:v>
                </c:pt>
                <c:pt idx="93">
                  <c:v>1.9015147777610903</c:v>
                </c:pt>
                <c:pt idx="94">
                  <c:v>1.5353688206702056</c:v>
                </c:pt>
                <c:pt idx="95">
                  <c:v>1.3319120670685853</c:v>
                </c:pt>
                <c:pt idx="96">
                  <c:v>1.1079882541589465</c:v>
                </c:pt>
                <c:pt idx="97">
                  <c:v>1.2583330743758014</c:v>
                </c:pt>
                <c:pt idx="98">
                  <c:v>0.79856806839198013</c:v>
                </c:pt>
                <c:pt idx="99">
                  <c:v>1.2678707070786959</c:v>
                </c:pt>
                <c:pt idx="100">
                  <c:v>1.3036005130938626</c:v>
                </c:pt>
                <c:pt idx="101">
                  <c:v>1.0472862182096461</c:v>
                </c:pt>
                <c:pt idx="102">
                  <c:v>1.2803193433757527</c:v>
                </c:pt>
                <c:pt idx="103">
                  <c:v>0.83801757922670761</c:v>
                </c:pt>
                <c:pt idx="104">
                  <c:v>0.79865817531851158</c:v>
                </c:pt>
                <c:pt idx="105">
                  <c:v>0.89137060966288539</c:v>
                </c:pt>
                <c:pt idx="106">
                  <c:v>1.0845989468159418</c:v>
                </c:pt>
                <c:pt idx="107">
                  <c:v>1.003365285062686</c:v>
                </c:pt>
                <c:pt idx="108">
                  <c:v>1.1458248167165241</c:v>
                </c:pt>
                <c:pt idx="109">
                  <c:v>1.2174451609991801</c:v>
                </c:pt>
                <c:pt idx="110">
                  <c:v>1.2698447468357634</c:v>
                </c:pt>
                <c:pt idx="111">
                  <c:v>0.96651259255611743</c:v>
                </c:pt>
                <c:pt idx="112">
                  <c:v>0.89256234105815158</c:v>
                </c:pt>
                <c:pt idx="113">
                  <c:v>0.49680657791395538</c:v>
                </c:pt>
                <c:pt idx="114">
                  <c:v>0.4795848837799796</c:v>
                </c:pt>
                <c:pt idx="115">
                  <c:v>0.54800781836007317</c:v>
                </c:pt>
                <c:pt idx="116">
                  <c:v>0.78848454003380941</c:v>
                </c:pt>
                <c:pt idx="117">
                  <c:v>0.42581147791130219</c:v>
                </c:pt>
                <c:pt idx="118">
                  <c:v>0.85889297097355455</c:v>
                </c:pt>
                <c:pt idx="119">
                  <c:v>0.53714278344164479</c:v>
                </c:pt>
                <c:pt idx="120">
                  <c:v>0.51537087421019112</c:v>
                </c:pt>
                <c:pt idx="121">
                  <c:v>0.51125110718906053</c:v>
                </c:pt>
                <c:pt idx="122">
                  <c:v>3.4667914486763429E-2</c:v>
                </c:pt>
                <c:pt idx="123">
                  <c:v>0.35268546996175559</c:v>
                </c:pt>
                <c:pt idx="124">
                  <c:v>0.11627432604262919</c:v>
                </c:pt>
                <c:pt idx="125">
                  <c:v>8.6493038213117004E-2</c:v>
                </c:pt>
                <c:pt idx="126">
                  <c:v>-0.15153174393603633</c:v>
                </c:pt>
                <c:pt idx="127">
                  <c:v>-9.9761244690887846E-2</c:v>
                </c:pt>
                <c:pt idx="128">
                  <c:v>5.4945887346331788E-2</c:v>
                </c:pt>
                <c:pt idx="129">
                  <c:v>-1.5008480542110547E-2</c:v>
                </c:pt>
                <c:pt idx="130">
                  <c:v>0.33133094537992253</c:v>
                </c:pt>
                <c:pt idx="131">
                  <c:v>0.43313480426757056</c:v>
                </c:pt>
                <c:pt idx="132">
                  <c:v>0.22575143005102344</c:v>
                </c:pt>
                <c:pt idx="133">
                  <c:v>0.33064113339119294</c:v>
                </c:pt>
                <c:pt idx="134">
                  <c:v>0.58679548235303047</c:v>
                </c:pt>
                <c:pt idx="135">
                  <c:v>0.67138070079339829</c:v>
                </c:pt>
                <c:pt idx="136">
                  <c:v>0.60597510273322264</c:v>
                </c:pt>
                <c:pt idx="137">
                  <c:v>0.96673356279546618</c:v>
                </c:pt>
                <c:pt idx="138">
                  <c:v>0.58878609391040171</c:v>
                </c:pt>
                <c:pt idx="139">
                  <c:v>0.64960696656489247</c:v>
                </c:pt>
                <c:pt idx="140">
                  <c:v>0.34644903253356168</c:v>
                </c:pt>
                <c:pt idx="141">
                  <c:v>0.67839006651022626</c:v>
                </c:pt>
                <c:pt idx="142">
                  <c:v>0.87650903776935363</c:v>
                </c:pt>
                <c:pt idx="143">
                  <c:v>0.8361596494662622</c:v>
                </c:pt>
                <c:pt idx="144">
                  <c:v>1.1820835963352905</c:v>
                </c:pt>
                <c:pt idx="145">
                  <c:v>1.2903338075836326</c:v>
                </c:pt>
                <c:pt idx="146">
                  <c:v>1.5981973079132046</c:v>
                </c:pt>
                <c:pt idx="147">
                  <c:v>1.5791392031754012</c:v>
                </c:pt>
                <c:pt idx="148">
                  <c:v>1.3608741847366652</c:v>
                </c:pt>
                <c:pt idx="149">
                  <c:v>1.0906059617959609</c:v>
                </c:pt>
                <c:pt idx="150">
                  <c:v>1.1149756304634175</c:v>
                </c:pt>
                <c:pt idx="151">
                  <c:v>0.99108166416752397</c:v>
                </c:pt>
                <c:pt idx="152">
                  <c:v>0.82658271395611282</c:v>
                </c:pt>
                <c:pt idx="153">
                  <c:v>0.94468192903438042</c:v>
                </c:pt>
                <c:pt idx="154">
                  <c:v>0.81212595611732874</c:v>
                </c:pt>
                <c:pt idx="155">
                  <c:v>0.85756010335197375</c:v>
                </c:pt>
                <c:pt idx="156">
                  <c:v>0.75826723113818306</c:v>
                </c:pt>
                <c:pt idx="157">
                  <c:v>0.71460447247061898</c:v>
                </c:pt>
                <c:pt idx="158">
                  <c:v>0.64377652316333422</c:v>
                </c:pt>
                <c:pt idx="159">
                  <c:v>0.6532357641739005</c:v>
                </c:pt>
                <c:pt idx="160">
                  <c:v>1.3763828010710195</c:v>
                </c:pt>
                <c:pt idx="161">
                  <c:v>1.0803733969454683</c:v>
                </c:pt>
                <c:pt idx="162">
                  <c:v>1.0238665278283701</c:v>
                </c:pt>
                <c:pt idx="163">
                  <c:v>0.9667918477387818</c:v>
                </c:pt>
                <c:pt idx="164">
                  <c:v>0.31600485762368524</c:v>
                </c:pt>
                <c:pt idx="165">
                  <c:v>0.15681973908330576</c:v>
                </c:pt>
                <c:pt idx="166">
                  <c:v>-9.1851393380937923E-2</c:v>
                </c:pt>
                <c:pt idx="167">
                  <c:v>0.10832377710519843</c:v>
                </c:pt>
                <c:pt idx="168">
                  <c:v>1.6044436947347827E-2</c:v>
                </c:pt>
                <c:pt idx="169">
                  <c:v>7.6421463527984498E-2</c:v>
                </c:pt>
                <c:pt idx="170">
                  <c:v>-6.0532179667825016E-2</c:v>
                </c:pt>
                <c:pt idx="171">
                  <c:v>0.12324102449502417</c:v>
                </c:pt>
                <c:pt idx="172">
                  <c:v>8.7626662515445347E-2</c:v>
                </c:pt>
                <c:pt idx="173">
                  <c:v>0.23245985089645452</c:v>
                </c:pt>
                <c:pt idx="174">
                  <c:v>0.25023908327195504</c:v>
                </c:pt>
                <c:pt idx="175">
                  <c:v>0.34222120810883355</c:v>
                </c:pt>
                <c:pt idx="176">
                  <c:v>0.60907134458717782</c:v>
                </c:pt>
                <c:pt idx="177">
                  <c:v>0.37200992169659231</c:v>
                </c:pt>
                <c:pt idx="178">
                  <c:v>0.41736767780050882</c:v>
                </c:pt>
                <c:pt idx="179">
                  <c:v>0.54705813497259215</c:v>
                </c:pt>
                <c:pt idx="180">
                  <c:v>-7.3001778702491485E-2</c:v>
                </c:pt>
                <c:pt idx="181">
                  <c:v>0.11600304802989762</c:v>
                </c:pt>
                <c:pt idx="182">
                  <c:v>0.33536168588917847</c:v>
                </c:pt>
                <c:pt idx="183">
                  <c:v>0.32918338331427754</c:v>
                </c:pt>
                <c:pt idx="184">
                  <c:v>0.78820085704736353</c:v>
                </c:pt>
                <c:pt idx="185">
                  <c:v>1.149198617237726</c:v>
                </c:pt>
                <c:pt idx="186">
                  <c:v>1.5425555797250163</c:v>
                </c:pt>
                <c:pt idx="187">
                  <c:v>1.2484838766054656</c:v>
                </c:pt>
                <c:pt idx="188">
                  <c:v>1.6624572629775241</c:v>
                </c:pt>
                <c:pt idx="189">
                  <c:v>1.6497523118079389</c:v>
                </c:pt>
                <c:pt idx="190">
                  <c:v>1.7195910952771556</c:v>
                </c:pt>
                <c:pt idx="191">
                  <c:v>1.8985605679762636</c:v>
                </c:pt>
                <c:pt idx="192">
                  <c:v>1.8859849706435863</c:v>
                </c:pt>
                <c:pt idx="193">
                  <c:v>1.8918538706563002</c:v>
                </c:pt>
                <c:pt idx="194">
                  <c:v>1.8979859893254782</c:v>
                </c:pt>
                <c:pt idx="195">
                  <c:v>2.0444983777362968</c:v>
                </c:pt>
                <c:pt idx="196">
                  <c:v>1.7448749950200622</c:v>
                </c:pt>
                <c:pt idx="197">
                  <c:v>2.047836759675167</c:v>
                </c:pt>
                <c:pt idx="198">
                  <c:v>2.0982147224250909</c:v>
                </c:pt>
                <c:pt idx="199">
                  <c:v>2.2335319582909139</c:v>
                </c:pt>
                <c:pt idx="200">
                  <c:v>2.6336633211442164</c:v>
                </c:pt>
                <c:pt idx="201">
                  <c:v>2.4391089289123928</c:v>
                </c:pt>
                <c:pt idx="202">
                  <c:v>2.2908721789445456</c:v>
                </c:pt>
                <c:pt idx="203">
                  <c:v>2.2949518484453302</c:v>
                </c:pt>
                <c:pt idx="204">
                  <c:v>2.2383119934648743</c:v>
                </c:pt>
                <c:pt idx="205">
                  <c:v>2.2546858802160124</c:v>
                </c:pt>
                <c:pt idx="206">
                  <c:v>2.2642117052706459</c:v>
                </c:pt>
                <c:pt idx="207">
                  <c:v>2.267562532296052</c:v>
                </c:pt>
                <c:pt idx="208">
                  <c:v>2.0015791652815533</c:v>
                </c:pt>
                <c:pt idx="209">
                  <c:v>2.2504622938461947</c:v>
                </c:pt>
                <c:pt idx="210">
                  <c:v>2.3591525842176453</c:v>
                </c:pt>
                <c:pt idx="211">
                  <c:v>2.1575441191230409</c:v>
                </c:pt>
                <c:pt idx="212">
                  <c:v>2.2053598367512164</c:v>
                </c:pt>
                <c:pt idx="213">
                  <c:v>2.0171269415975539</c:v>
                </c:pt>
                <c:pt idx="214">
                  <c:v>2.0263985861237686</c:v>
                </c:pt>
                <c:pt idx="215">
                  <c:v>1.7012466066757113</c:v>
                </c:pt>
                <c:pt idx="216">
                  <c:v>1.7939738501107179</c:v>
                </c:pt>
                <c:pt idx="217">
                  <c:v>1.4427615146139972</c:v>
                </c:pt>
                <c:pt idx="218">
                  <c:v>1.25559202316578</c:v>
                </c:pt>
                <c:pt idx="219">
                  <c:v>1.1186878337181894</c:v>
                </c:pt>
                <c:pt idx="220">
                  <c:v>0.76435474312306562</c:v>
                </c:pt>
                <c:pt idx="221">
                  <c:v>0.75370518823158839</c:v>
                </c:pt>
                <c:pt idx="222">
                  <c:v>0.69667586812016935</c:v>
                </c:pt>
                <c:pt idx="223">
                  <c:v>0.81957051217292298</c:v>
                </c:pt>
                <c:pt idx="224">
                  <c:v>0.55307439370269385</c:v>
                </c:pt>
                <c:pt idx="225">
                  <c:v>0.33320051802996159</c:v>
                </c:pt>
                <c:pt idx="226">
                  <c:v>0.18303327842081901</c:v>
                </c:pt>
                <c:pt idx="227">
                  <c:v>0.28723943055584794</c:v>
                </c:pt>
                <c:pt idx="228">
                  <c:v>0.53224950575498153</c:v>
                </c:pt>
                <c:pt idx="229">
                  <c:v>0.77288446390320265</c:v>
                </c:pt>
                <c:pt idx="230">
                  <c:v>0.64889562628971531</c:v>
                </c:pt>
                <c:pt idx="231">
                  <c:v>0.62206443265208844</c:v>
                </c:pt>
                <c:pt idx="232">
                  <c:v>0.36821192292457378</c:v>
                </c:pt>
                <c:pt idx="233">
                  <c:v>0.24750810924754232</c:v>
                </c:pt>
                <c:pt idx="234">
                  <c:v>0.29029393479367027</c:v>
                </c:pt>
                <c:pt idx="235">
                  <c:v>0.30293866062023395</c:v>
                </c:pt>
                <c:pt idx="236">
                  <c:v>8.4068749588120092E-2</c:v>
                </c:pt>
                <c:pt idx="237">
                  <c:v>0.18869454346660247</c:v>
                </c:pt>
                <c:pt idx="238">
                  <c:v>0.30732832296926105</c:v>
                </c:pt>
                <c:pt idx="239">
                  <c:v>0.36073097236826179</c:v>
                </c:pt>
                <c:pt idx="240">
                  <c:v>0.60308193087429296</c:v>
                </c:pt>
                <c:pt idx="241">
                  <c:v>0.69608751861947549</c:v>
                </c:pt>
                <c:pt idx="242">
                  <c:v>0.62590578127458818</c:v>
                </c:pt>
                <c:pt idx="243">
                  <c:v>0.47284293181452186</c:v>
                </c:pt>
                <c:pt idx="244">
                  <c:v>0.64497821350640983</c:v>
                </c:pt>
                <c:pt idx="245">
                  <c:v>0.63627900876643217</c:v>
                </c:pt>
                <c:pt idx="246">
                  <c:v>0.61770357829581057</c:v>
                </c:pt>
                <c:pt idx="247">
                  <c:v>0.71174875449396136</c:v>
                </c:pt>
                <c:pt idx="248">
                  <c:v>0.32822589997881391</c:v>
                </c:pt>
                <c:pt idx="249">
                  <c:v>-5.055071710335768E-3</c:v>
                </c:pt>
                <c:pt idx="250">
                  <c:v>0.10372230505067334</c:v>
                </c:pt>
                <c:pt idx="251">
                  <c:v>-3.1689453768455347E-2</c:v>
                </c:pt>
                <c:pt idx="252">
                  <c:v>0.15449582673750495</c:v>
                </c:pt>
                <c:pt idx="253">
                  <c:v>0.4404372875678636</c:v>
                </c:pt>
                <c:pt idx="254">
                  <c:v>0.37308183705929332</c:v>
                </c:pt>
                <c:pt idx="255">
                  <c:v>0.34229414666027136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070848"/>
        <c:axId val="115072384"/>
      </c:lineChart>
      <c:dateAx>
        <c:axId val="115070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072384"/>
        <c:crosses val="autoZero"/>
        <c:auto val="0"/>
        <c:lblOffset val="100"/>
        <c:baseTimeUnit val="days"/>
        <c:majorUnit val="40"/>
      </c:dateAx>
      <c:valAx>
        <c:axId val="115072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070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635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quarterly!$A$23:$A$278</c:f>
              <c:strCache>
                <c:ptCount val="256"/>
                <c:pt idx="0">
                  <c:v>1952:Q1</c:v>
                </c:pt>
                <c:pt idx="1">
                  <c:v>1952:Q2</c:v>
                </c:pt>
                <c:pt idx="2">
                  <c:v>1952:Q3</c:v>
                </c:pt>
                <c:pt idx="3">
                  <c:v>1952:Q4</c:v>
                </c:pt>
                <c:pt idx="4">
                  <c:v>1953:Q1</c:v>
                </c:pt>
                <c:pt idx="5">
                  <c:v>1953:Q2</c:v>
                </c:pt>
                <c:pt idx="6">
                  <c:v>1953:Q3</c:v>
                </c:pt>
                <c:pt idx="7">
                  <c:v>1953:Q4</c:v>
                </c:pt>
                <c:pt idx="8">
                  <c:v>1954:Q1</c:v>
                </c:pt>
                <c:pt idx="9">
                  <c:v>1954:Q2</c:v>
                </c:pt>
                <c:pt idx="10">
                  <c:v>1954:Q3</c:v>
                </c:pt>
                <c:pt idx="11">
                  <c:v>1954:Q4</c:v>
                </c:pt>
                <c:pt idx="12">
                  <c:v>1955:Q1</c:v>
                </c:pt>
                <c:pt idx="13">
                  <c:v>1955:Q2</c:v>
                </c:pt>
                <c:pt idx="14">
                  <c:v>1955:Q3</c:v>
                </c:pt>
                <c:pt idx="15">
                  <c:v>1955:Q4</c:v>
                </c:pt>
                <c:pt idx="16">
                  <c:v>1956:Q1</c:v>
                </c:pt>
                <c:pt idx="17">
                  <c:v>1956:Q2</c:v>
                </c:pt>
                <c:pt idx="18">
                  <c:v>1956:Q3</c:v>
                </c:pt>
                <c:pt idx="19">
                  <c:v>1956:Q4</c:v>
                </c:pt>
                <c:pt idx="20">
                  <c:v>1957:Q1</c:v>
                </c:pt>
                <c:pt idx="21">
                  <c:v>1957:Q2</c:v>
                </c:pt>
                <c:pt idx="22">
                  <c:v>1957:Q3</c:v>
                </c:pt>
                <c:pt idx="23">
                  <c:v>1957:Q4</c:v>
                </c:pt>
                <c:pt idx="24">
                  <c:v>1958:Q1</c:v>
                </c:pt>
                <c:pt idx="25">
                  <c:v>1958:Q2</c:v>
                </c:pt>
                <c:pt idx="26">
                  <c:v>1958:Q3</c:v>
                </c:pt>
                <c:pt idx="27">
                  <c:v>1958:Q4</c:v>
                </c:pt>
                <c:pt idx="28">
                  <c:v>1959:Q1</c:v>
                </c:pt>
                <c:pt idx="29">
                  <c:v>1959:Q2</c:v>
                </c:pt>
                <c:pt idx="30">
                  <c:v>1959:Q3</c:v>
                </c:pt>
                <c:pt idx="31">
                  <c:v>1959:Q4</c:v>
                </c:pt>
                <c:pt idx="32">
                  <c:v>1960:Q1</c:v>
                </c:pt>
                <c:pt idx="33">
                  <c:v>1960:Q2</c:v>
                </c:pt>
                <c:pt idx="34">
                  <c:v>1960:Q3</c:v>
                </c:pt>
                <c:pt idx="35">
                  <c:v>1960:Q4</c:v>
                </c:pt>
                <c:pt idx="36">
                  <c:v>1961:Q1</c:v>
                </c:pt>
                <c:pt idx="37">
                  <c:v>1961:Q2</c:v>
                </c:pt>
                <c:pt idx="38">
                  <c:v>1961:Q3</c:v>
                </c:pt>
                <c:pt idx="39">
                  <c:v>1961:Q4</c:v>
                </c:pt>
                <c:pt idx="40">
                  <c:v>1962:Q1</c:v>
                </c:pt>
                <c:pt idx="41">
                  <c:v>1962:Q2</c:v>
                </c:pt>
                <c:pt idx="42">
                  <c:v>1962:Q3</c:v>
                </c:pt>
                <c:pt idx="43">
                  <c:v>1962:Q4</c:v>
                </c:pt>
                <c:pt idx="44">
                  <c:v>1963:Q1</c:v>
                </c:pt>
                <c:pt idx="45">
                  <c:v>1963:Q2</c:v>
                </c:pt>
                <c:pt idx="46">
                  <c:v>1963:Q3</c:v>
                </c:pt>
                <c:pt idx="47">
                  <c:v>1963:Q4</c:v>
                </c:pt>
                <c:pt idx="48">
                  <c:v>1964:Q1</c:v>
                </c:pt>
                <c:pt idx="49">
                  <c:v>1964:Q2</c:v>
                </c:pt>
                <c:pt idx="50">
                  <c:v>1964:Q3</c:v>
                </c:pt>
                <c:pt idx="51">
                  <c:v>1964:Q4</c:v>
                </c:pt>
                <c:pt idx="52">
                  <c:v>1965:Q1</c:v>
                </c:pt>
                <c:pt idx="53">
                  <c:v>1965:Q2</c:v>
                </c:pt>
                <c:pt idx="54">
                  <c:v>1965:Q3</c:v>
                </c:pt>
                <c:pt idx="55">
                  <c:v>1965:Q4</c:v>
                </c:pt>
                <c:pt idx="56">
                  <c:v>1966:Q1</c:v>
                </c:pt>
                <c:pt idx="57">
                  <c:v>1966:Q2</c:v>
                </c:pt>
                <c:pt idx="58">
                  <c:v>1966:Q3</c:v>
                </c:pt>
                <c:pt idx="59">
                  <c:v>1966:Q4</c:v>
                </c:pt>
                <c:pt idx="60">
                  <c:v>1967:Q1</c:v>
                </c:pt>
                <c:pt idx="61">
                  <c:v>1967:Q2</c:v>
                </c:pt>
                <c:pt idx="62">
                  <c:v>1967:Q3</c:v>
                </c:pt>
                <c:pt idx="63">
                  <c:v>1967:Q4</c:v>
                </c:pt>
                <c:pt idx="64">
                  <c:v>1968:Q1</c:v>
                </c:pt>
                <c:pt idx="65">
                  <c:v>1968:Q2</c:v>
                </c:pt>
                <c:pt idx="66">
                  <c:v>1968:Q3</c:v>
                </c:pt>
                <c:pt idx="67">
                  <c:v>1968:Q4</c:v>
                </c:pt>
                <c:pt idx="68">
                  <c:v>1969:Q1</c:v>
                </c:pt>
                <c:pt idx="69">
                  <c:v>1969:Q2</c:v>
                </c:pt>
                <c:pt idx="70">
                  <c:v>1969:Q3</c:v>
                </c:pt>
                <c:pt idx="71">
                  <c:v>1969:Q4</c:v>
                </c:pt>
                <c:pt idx="72">
                  <c:v>1970:Q1</c:v>
                </c:pt>
                <c:pt idx="73">
                  <c:v>1970:Q2</c:v>
                </c:pt>
                <c:pt idx="74">
                  <c:v>1970:Q3</c:v>
                </c:pt>
                <c:pt idx="75">
                  <c:v>1970:Q4</c:v>
                </c:pt>
                <c:pt idx="76">
                  <c:v>1971:Q1</c:v>
                </c:pt>
                <c:pt idx="77">
                  <c:v>1971:Q2</c:v>
                </c:pt>
                <c:pt idx="78">
                  <c:v>1971:Q3</c:v>
                </c:pt>
                <c:pt idx="79">
                  <c:v>1971:Q4</c:v>
                </c:pt>
                <c:pt idx="80">
                  <c:v>1972:Q1</c:v>
                </c:pt>
                <c:pt idx="81">
                  <c:v>1972:Q2</c:v>
                </c:pt>
                <c:pt idx="82">
                  <c:v>1972:Q3</c:v>
                </c:pt>
                <c:pt idx="83">
                  <c:v>1972:Q4</c:v>
                </c:pt>
                <c:pt idx="84">
                  <c:v>1973:Q1</c:v>
                </c:pt>
                <c:pt idx="85">
                  <c:v>1973:Q2</c:v>
                </c:pt>
                <c:pt idx="86">
                  <c:v>1973:Q3</c:v>
                </c:pt>
                <c:pt idx="87">
                  <c:v>1973:Q4</c:v>
                </c:pt>
                <c:pt idx="88">
                  <c:v>1974:Q1</c:v>
                </c:pt>
                <c:pt idx="89">
                  <c:v>1974:Q2</c:v>
                </c:pt>
                <c:pt idx="90">
                  <c:v>1974:Q3</c:v>
                </c:pt>
                <c:pt idx="91">
                  <c:v>1974:Q4</c:v>
                </c:pt>
                <c:pt idx="92">
                  <c:v>1975:Q1</c:v>
                </c:pt>
                <c:pt idx="93">
                  <c:v>1975:Q2</c:v>
                </c:pt>
                <c:pt idx="94">
                  <c:v>1975:Q3</c:v>
                </c:pt>
                <c:pt idx="95">
                  <c:v>1975:Q4</c:v>
                </c:pt>
                <c:pt idx="96">
                  <c:v>1976:Q1</c:v>
                </c:pt>
                <c:pt idx="97">
                  <c:v>1976:Q2</c:v>
                </c:pt>
                <c:pt idx="98">
                  <c:v>1976:Q3</c:v>
                </c:pt>
                <c:pt idx="99">
                  <c:v>1976:Q4</c:v>
                </c:pt>
                <c:pt idx="100">
                  <c:v>1977:Q1</c:v>
                </c:pt>
                <c:pt idx="101">
                  <c:v>1977:Q2</c:v>
                </c:pt>
                <c:pt idx="102">
                  <c:v>1977:Q3</c:v>
                </c:pt>
                <c:pt idx="103">
                  <c:v>1977:Q4</c:v>
                </c:pt>
                <c:pt idx="104">
                  <c:v>1978:Q1</c:v>
                </c:pt>
                <c:pt idx="105">
                  <c:v>1978:Q2</c:v>
                </c:pt>
                <c:pt idx="106">
                  <c:v>1978:Q3</c:v>
                </c:pt>
                <c:pt idx="107">
                  <c:v>1978:Q4</c:v>
                </c:pt>
                <c:pt idx="108">
                  <c:v>1979:Q1</c:v>
                </c:pt>
                <c:pt idx="109">
                  <c:v>1979:Q2</c:v>
                </c:pt>
                <c:pt idx="110">
                  <c:v>1979:Q3</c:v>
                </c:pt>
                <c:pt idx="111">
                  <c:v>1979:Q4</c:v>
                </c:pt>
                <c:pt idx="112">
                  <c:v>1980:Q1</c:v>
                </c:pt>
                <c:pt idx="113">
                  <c:v>1980:Q2</c:v>
                </c:pt>
                <c:pt idx="114">
                  <c:v>1980:Q3</c:v>
                </c:pt>
                <c:pt idx="115">
                  <c:v>1980:Q4</c:v>
                </c:pt>
                <c:pt idx="116">
                  <c:v>1981:Q1</c:v>
                </c:pt>
                <c:pt idx="117">
                  <c:v>1981:Q2</c:v>
                </c:pt>
                <c:pt idx="118">
                  <c:v>1981:Q3</c:v>
                </c:pt>
                <c:pt idx="119">
                  <c:v>1981:Q4</c:v>
                </c:pt>
                <c:pt idx="120">
                  <c:v>1982:Q1</c:v>
                </c:pt>
                <c:pt idx="121">
                  <c:v>1982:Q2</c:v>
                </c:pt>
                <c:pt idx="122">
                  <c:v>1982:Q3</c:v>
                </c:pt>
                <c:pt idx="123">
                  <c:v>1982:Q4</c:v>
                </c:pt>
                <c:pt idx="124">
                  <c:v>1983:Q1</c:v>
                </c:pt>
                <c:pt idx="125">
                  <c:v>1983:Q2</c:v>
                </c:pt>
                <c:pt idx="126">
                  <c:v>1983:Q3</c:v>
                </c:pt>
                <c:pt idx="127">
                  <c:v>1983:Q4</c:v>
                </c:pt>
                <c:pt idx="128">
                  <c:v>1984:Q1</c:v>
                </c:pt>
                <c:pt idx="129">
                  <c:v>1984:Q2</c:v>
                </c:pt>
                <c:pt idx="130">
                  <c:v>1984:Q3</c:v>
                </c:pt>
                <c:pt idx="131">
                  <c:v>1984:Q4</c:v>
                </c:pt>
                <c:pt idx="132">
                  <c:v>1985:Q1</c:v>
                </c:pt>
                <c:pt idx="133">
                  <c:v>1985:Q2</c:v>
                </c:pt>
                <c:pt idx="134">
                  <c:v>1985:Q3</c:v>
                </c:pt>
                <c:pt idx="135">
                  <c:v>1985:Q4</c:v>
                </c:pt>
                <c:pt idx="136">
                  <c:v>1986:Q1</c:v>
                </c:pt>
                <c:pt idx="137">
                  <c:v>1986:Q2</c:v>
                </c:pt>
                <c:pt idx="138">
                  <c:v>1986:Q3</c:v>
                </c:pt>
                <c:pt idx="139">
                  <c:v>1986:Q4</c:v>
                </c:pt>
                <c:pt idx="140">
                  <c:v>1987:Q1</c:v>
                </c:pt>
                <c:pt idx="141">
                  <c:v>1987:Q2</c:v>
                </c:pt>
                <c:pt idx="142">
                  <c:v>1987:Q3</c:v>
                </c:pt>
                <c:pt idx="143">
                  <c:v>1987:Q4</c:v>
                </c:pt>
                <c:pt idx="144">
                  <c:v>1988:Q1</c:v>
                </c:pt>
                <c:pt idx="145">
                  <c:v>1988:Q2</c:v>
                </c:pt>
                <c:pt idx="146">
                  <c:v>1988:Q3</c:v>
                </c:pt>
                <c:pt idx="147">
                  <c:v>1988:Q4</c:v>
                </c:pt>
                <c:pt idx="148">
                  <c:v>1989:Q1</c:v>
                </c:pt>
                <c:pt idx="149">
                  <c:v>1989:Q2</c:v>
                </c:pt>
                <c:pt idx="150">
                  <c:v>1989:Q3</c:v>
                </c:pt>
                <c:pt idx="151">
                  <c:v>1989:Q4</c:v>
                </c:pt>
                <c:pt idx="152">
                  <c:v>1990:Q1</c:v>
                </c:pt>
                <c:pt idx="153">
                  <c:v>1990:Q2</c:v>
                </c:pt>
                <c:pt idx="154">
                  <c:v>1990:Q3</c:v>
                </c:pt>
                <c:pt idx="155">
                  <c:v>1990:Q4</c:v>
                </c:pt>
                <c:pt idx="156">
                  <c:v>1991:Q1</c:v>
                </c:pt>
                <c:pt idx="157">
                  <c:v>1991:Q2</c:v>
                </c:pt>
                <c:pt idx="158">
                  <c:v>1991:Q3</c:v>
                </c:pt>
                <c:pt idx="159">
                  <c:v>1991:Q4</c:v>
                </c:pt>
                <c:pt idx="160">
                  <c:v>1992:Q1</c:v>
                </c:pt>
                <c:pt idx="161">
                  <c:v>1992:Q2</c:v>
                </c:pt>
                <c:pt idx="162">
                  <c:v>1992:Q3</c:v>
                </c:pt>
                <c:pt idx="163">
                  <c:v>1992:Q4</c:v>
                </c:pt>
                <c:pt idx="164">
                  <c:v>1993:Q1</c:v>
                </c:pt>
                <c:pt idx="165">
                  <c:v>1993:Q2</c:v>
                </c:pt>
                <c:pt idx="166">
                  <c:v>1993:Q3</c:v>
                </c:pt>
                <c:pt idx="167">
                  <c:v>1993:Q4</c:v>
                </c:pt>
                <c:pt idx="168">
                  <c:v>1994:Q1</c:v>
                </c:pt>
                <c:pt idx="169">
                  <c:v>1994:Q2</c:v>
                </c:pt>
                <c:pt idx="170">
                  <c:v>1994:Q3</c:v>
                </c:pt>
                <c:pt idx="171">
                  <c:v>1994:Q4</c:v>
                </c:pt>
                <c:pt idx="172">
                  <c:v>1995:Q1</c:v>
                </c:pt>
                <c:pt idx="173">
                  <c:v>1995:Q2</c:v>
                </c:pt>
                <c:pt idx="174">
                  <c:v>1995:Q3</c:v>
                </c:pt>
                <c:pt idx="175">
                  <c:v>1995:Q4</c:v>
                </c:pt>
                <c:pt idx="176">
                  <c:v>1996:Q1</c:v>
                </c:pt>
                <c:pt idx="177">
                  <c:v>1996:Q2</c:v>
                </c:pt>
                <c:pt idx="178">
                  <c:v>1996:Q3</c:v>
                </c:pt>
                <c:pt idx="179">
                  <c:v>1996:Q4</c:v>
                </c:pt>
                <c:pt idx="180">
                  <c:v>1997:Q1</c:v>
                </c:pt>
                <c:pt idx="181">
                  <c:v>1997:Q2</c:v>
                </c:pt>
                <c:pt idx="182">
                  <c:v>1997:Q3</c:v>
                </c:pt>
                <c:pt idx="183">
                  <c:v>1997:Q4</c:v>
                </c:pt>
                <c:pt idx="184">
                  <c:v>1998:Q1</c:v>
                </c:pt>
                <c:pt idx="185">
                  <c:v>1998:Q2</c:v>
                </c:pt>
                <c:pt idx="186">
                  <c:v>1998:Q3</c:v>
                </c:pt>
                <c:pt idx="187">
                  <c:v>1998:Q4</c:v>
                </c:pt>
                <c:pt idx="188">
                  <c:v>1999:Q1</c:v>
                </c:pt>
                <c:pt idx="189">
                  <c:v>1999:Q2</c:v>
                </c:pt>
                <c:pt idx="190">
                  <c:v>1999:Q3</c:v>
                </c:pt>
                <c:pt idx="191">
                  <c:v>1999:Q4</c:v>
                </c:pt>
                <c:pt idx="192">
                  <c:v>2000:Q1</c:v>
                </c:pt>
                <c:pt idx="193">
                  <c:v>2000:Q2</c:v>
                </c:pt>
                <c:pt idx="194">
                  <c:v>2000:Q3</c:v>
                </c:pt>
                <c:pt idx="195">
                  <c:v>2000:Q4</c:v>
                </c:pt>
                <c:pt idx="196">
                  <c:v>2001:Q1</c:v>
                </c:pt>
                <c:pt idx="197">
                  <c:v>2001:Q2</c:v>
                </c:pt>
                <c:pt idx="198">
                  <c:v>2001:Q3</c:v>
                </c:pt>
                <c:pt idx="199">
                  <c:v>2001:Q4</c:v>
                </c:pt>
                <c:pt idx="200">
                  <c:v>2002:Q1</c:v>
                </c:pt>
                <c:pt idx="201">
                  <c:v>2002:Q2</c:v>
                </c:pt>
                <c:pt idx="202">
                  <c:v>2002:Q3</c:v>
                </c:pt>
                <c:pt idx="203">
                  <c:v>2002:Q4</c:v>
                </c:pt>
                <c:pt idx="204">
                  <c:v>2003:Q1</c:v>
                </c:pt>
                <c:pt idx="205">
                  <c:v>2003:Q2</c:v>
                </c:pt>
                <c:pt idx="206">
                  <c:v>2003:Q3</c:v>
                </c:pt>
                <c:pt idx="207">
                  <c:v>2003:Q4</c:v>
                </c:pt>
                <c:pt idx="208">
                  <c:v>2004:Q1</c:v>
                </c:pt>
                <c:pt idx="209">
                  <c:v>2004:Q2</c:v>
                </c:pt>
                <c:pt idx="210">
                  <c:v>2004:Q3</c:v>
                </c:pt>
                <c:pt idx="211">
                  <c:v>2004:Q4</c:v>
                </c:pt>
                <c:pt idx="212">
                  <c:v>2005:Q1</c:v>
                </c:pt>
                <c:pt idx="213">
                  <c:v>2005:Q2</c:v>
                </c:pt>
                <c:pt idx="214">
                  <c:v>2005:Q3</c:v>
                </c:pt>
                <c:pt idx="215">
                  <c:v>2005:Q4</c:v>
                </c:pt>
                <c:pt idx="216">
                  <c:v>2006:Q1</c:v>
                </c:pt>
                <c:pt idx="217">
                  <c:v>2006:Q2</c:v>
                </c:pt>
                <c:pt idx="218">
                  <c:v>2006:Q3</c:v>
                </c:pt>
                <c:pt idx="219">
                  <c:v>2006:Q4</c:v>
                </c:pt>
                <c:pt idx="220">
                  <c:v>2007:Q1</c:v>
                </c:pt>
                <c:pt idx="221">
                  <c:v>2007:Q2</c:v>
                </c:pt>
                <c:pt idx="222">
                  <c:v>2007:Q3</c:v>
                </c:pt>
                <c:pt idx="223">
                  <c:v>2007:Q4</c:v>
                </c:pt>
                <c:pt idx="224">
                  <c:v>2008:Q1</c:v>
                </c:pt>
                <c:pt idx="225">
                  <c:v>2008:Q2</c:v>
                </c:pt>
                <c:pt idx="226">
                  <c:v>2008:Q3</c:v>
                </c:pt>
                <c:pt idx="227">
                  <c:v>2008:Q4</c:v>
                </c:pt>
                <c:pt idx="228">
                  <c:v>2009:Q1</c:v>
                </c:pt>
                <c:pt idx="229">
                  <c:v>2009:Q2</c:v>
                </c:pt>
                <c:pt idx="230">
                  <c:v>2009:Q3</c:v>
                </c:pt>
                <c:pt idx="231">
                  <c:v>2009:Q4</c:v>
                </c:pt>
                <c:pt idx="232">
                  <c:v>2010:Q1</c:v>
                </c:pt>
                <c:pt idx="233">
                  <c:v>2010:Q2</c:v>
                </c:pt>
                <c:pt idx="234">
                  <c:v>2010:Q3</c:v>
                </c:pt>
                <c:pt idx="235">
                  <c:v>2010:Q4</c:v>
                </c:pt>
                <c:pt idx="236">
                  <c:v>2011:Q1</c:v>
                </c:pt>
                <c:pt idx="237">
                  <c:v>2011:Q2</c:v>
                </c:pt>
                <c:pt idx="238">
                  <c:v>2011:Q3</c:v>
                </c:pt>
                <c:pt idx="239">
                  <c:v>2011:Q4</c:v>
                </c:pt>
                <c:pt idx="240">
                  <c:v>2012:Q1</c:v>
                </c:pt>
                <c:pt idx="241">
                  <c:v>2012:Q2</c:v>
                </c:pt>
                <c:pt idx="242">
                  <c:v>2012:Q3</c:v>
                </c:pt>
                <c:pt idx="243">
                  <c:v>2012:Q4</c:v>
                </c:pt>
                <c:pt idx="244">
                  <c:v>2013:Q1</c:v>
                </c:pt>
                <c:pt idx="245">
                  <c:v>2013:Q2</c:v>
                </c:pt>
                <c:pt idx="246">
                  <c:v>2013:Q3</c:v>
                </c:pt>
                <c:pt idx="247">
                  <c:v>2013:Q4</c:v>
                </c:pt>
                <c:pt idx="248">
                  <c:v>2014:Q1</c:v>
                </c:pt>
                <c:pt idx="249">
                  <c:v>2014:Q2</c:v>
                </c:pt>
                <c:pt idx="250">
                  <c:v>2014:Q3</c:v>
                </c:pt>
                <c:pt idx="251">
                  <c:v>2014:Q4</c:v>
                </c:pt>
                <c:pt idx="252">
                  <c:v>2015:Q1</c:v>
                </c:pt>
                <c:pt idx="253">
                  <c:v>2015:Q2</c:v>
                </c:pt>
                <c:pt idx="254">
                  <c:v>2015:Q3</c:v>
                </c:pt>
                <c:pt idx="255">
                  <c:v>2015:Q4</c:v>
                </c:pt>
              </c:strCache>
            </c:strRef>
          </c:cat>
          <c:val>
            <c:numRef>
              <c:f>quarterly!$Q$23:$Q$278</c:f>
              <c:numCache>
                <c:formatCode>0.00</c:formatCode>
                <c:ptCount val="256"/>
                <c:pt idx="0">
                  <c:v>1.8849794923388601</c:v>
                </c:pt>
                <c:pt idx="1">
                  <c:v>2.3637809966416006</c:v>
                </c:pt>
                <c:pt idx="2">
                  <c:v>2.1149463997581877</c:v>
                </c:pt>
                <c:pt idx="3">
                  <c:v>2.2066941717242203</c:v>
                </c:pt>
                <c:pt idx="4">
                  <c:v>2.055189319211018</c:v>
                </c:pt>
                <c:pt idx="5">
                  <c:v>1.8643403588829717</c:v>
                </c:pt>
                <c:pt idx="6">
                  <c:v>2.0714634944320154</c:v>
                </c:pt>
                <c:pt idx="7">
                  <c:v>2.0449318745115383</c:v>
                </c:pt>
                <c:pt idx="8">
                  <c:v>2.4025802518007415</c:v>
                </c:pt>
                <c:pt idx="9">
                  <c:v>2.2492105611619264</c:v>
                </c:pt>
                <c:pt idx="10">
                  <c:v>2.2769621768053989</c:v>
                </c:pt>
                <c:pt idx="11">
                  <c:v>2.344594359889089</c:v>
                </c:pt>
                <c:pt idx="12">
                  <c:v>1.8391347609106243</c:v>
                </c:pt>
                <c:pt idx="13">
                  <c:v>1.9498113103807815</c:v>
                </c:pt>
                <c:pt idx="14">
                  <c:v>2.0386215532116534</c:v>
                </c:pt>
                <c:pt idx="15">
                  <c:v>1.7405502853806099</c:v>
                </c:pt>
                <c:pt idx="16">
                  <c:v>1.9777424273726418</c:v>
                </c:pt>
                <c:pt idx="17">
                  <c:v>2.3998197846147815</c:v>
                </c:pt>
                <c:pt idx="18">
                  <c:v>1.7333121225700672</c:v>
                </c:pt>
                <c:pt idx="19">
                  <c:v>1.9338046365886334</c:v>
                </c:pt>
                <c:pt idx="20">
                  <c:v>2.3807566699304443</c:v>
                </c:pt>
                <c:pt idx="21">
                  <c:v>2.2663114506525108</c:v>
                </c:pt>
                <c:pt idx="22">
                  <c:v>2.6417571966461724</c:v>
                </c:pt>
                <c:pt idx="23">
                  <c:v>3.1029731839066685</c:v>
                </c:pt>
                <c:pt idx="24">
                  <c:v>2.7243717257719382</c:v>
                </c:pt>
                <c:pt idx="25">
                  <c:v>2.5405045819893308</c:v>
                </c:pt>
                <c:pt idx="26">
                  <c:v>2.2502595803361345</c:v>
                </c:pt>
                <c:pt idx="27">
                  <c:v>2.1625985917898758</c:v>
                </c:pt>
                <c:pt idx="28">
                  <c:v>1.7263777203673407</c:v>
                </c:pt>
                <c:pt idx="29">
                  <c:v>1.5841171845685351</c:v>
                </c:pt>
                <c:pt idx="30">
                  <c:v>1.5398228252038837</c:v>
                </c:pt>
                <c:pt idx="31">
                  <c:v>1.6277369331696927</c:v>
                </c:pt>
                <c:pt idx="32">
                  <c:v>2.0344172723145095</c:v>
                </c:pt>
                <c:pt idx="33">
                  <c:v>1.9647774932622233</c:v>
                </c:pt>
                <c:pt idx="34">
                  <c:v>1.9511840960362146</c:v>
                </c:pt>
                <c:pt idx="35">
                  <c:v>2.4128060752917153</c:v>
                </c:pt>
                <c:pt idx="36">
                  <c:v>2.2834598195988396</c:v>
                </c:pt>
                <c:pt idx="37">
                  <c:v>2.1154779387073432</c:v>
                </c:pt>
                <c:pt idx="38">
                  <c:v>2.313401369717075</c:v>
                </c:pt>
                <c:pt idx="39">
                  <c:v>2.0273903741767425</c:v>
                </c:pt>
                <c:pt idx="40">
                  <c:v>2.021734340933127</c:v>
                </c:pt>
                <c:pt idx="41">
                  <c:v>1.6696839987446612</c:v>
                </c:pt>
                <c:pt idx="42">
                  <c:v>1.6581672749055518</c:v>
                </c:pt>
                <c:pt idx="43">
                  <c:v>1.4607763499046769</c:v>
                </c:pt>
                <c:pt idx="44">
                  <c:v>1.3561503140761206</c:v>
                </c:pt>
                <c:pt idx="45">
                  <c:v>1.3520354088138522</c:v>
                </c:pt>
                <c:pt idx="46">
                  <c:v>1.6201499120905354</c:v>
                </c:pt>
                <c:pt idx="47">
                  <c:v>1.5943993005870289</c:v>
                </c:pt>
                <c:pt idx="48">
                  <c:v>2.0924179396525573</c:v>
                </c:pt>
                <c:pt idx="49">
                  <c:v>1.938054459547228</c:v>
                </c:pt>
                <c:pt idx="50">
                  <c:v>1.939316986957045</c:v>
                </c:pt>
                <c:pt idx="51">
                  <c:v>1.7099414912532929</c:v>
                </c:pt>
                <c:pt idx="52">
                  <c:v>1.3788452807891332</c:v>
                </c:pt>
                <c:pt idx="53">
                  <c:v>1.4730007657544297</c:v>
                </c:pt>
                <c:pt idx="54">
                  <c:v>1.8002748248555041</c:v>
                </c:pt>
                <c:pt idx="55">
                  <c:v>1.7685566453106749</c:v>
                </c:pt>
                <c:pt idx="56">
                  <c:v>1.9588698546009937</c:v>
                </c:pt>
                <c:pt idx="57">
                  <c:v>1.7230125361386244</c:v>
                </c:pt>
                <c:pt idx="58">
                  <c:v>1.6618354754709954</c:v>
                </c:pt>
                <c:pt idx="59">
                  <c:v>2.0011263280537865</c:v>
                </c:pt>
                <c:pt idx="60">
                  <c:v>2.2123752839926465</c:v>
                </c:pt>
                <c:pt idx="61">
                  <c:v>2.4964682145655392</c:v>
                </c:pt>
                <c:pt idx="62">
                  <c:v>2.1957857176458622</c:v>
                </c:pt>
                <c:pt idx="63">
                  <c:v>2.1355594822692563</c:v>
                </c:pt>
                <c:pt idx="64">
                  <c:v>2.4752975907062917</c:v>
                </c:pt>
                <c:pt idx="65">
                  <c:v>2.5554665232450238</c:v>
                </c:pt>
                <c:pt idx="66">
                  <c:v>2.270346190191014</c:v>
                </c:pt>
                <c:pt idx="67">
                  <c:v>2.1824426352851747</c:v>
                </c:pt>
                <c:pt idx="68">
                  <c:v>1.8299186483956167</c:v>
                </c:pt>
                <c:pt idx="69">
                  <c:v>1.8377159373458176</c:v>
                </c:pt>
                <c:pt idx="70">
                  <c:v>1.6556959376498444</c:v>
                </c:pt>
                <c:pt idx="71">
                  <c:v>1.6771330081011655</c:v>
                </c:pt>
                <c:pt idx="72">
                  <c:v>1.9220496870834887</c:v>
                </c:pt>
                <c:pt idx="73">
                  <c:v>2.2038289591071938</c:v>
                </c:pt>
                <c:pt idx="74">
                  <c:v>2.0911183749028832</c:v>
                </c:pt>
                <c:pt idx="75">
                  <c:v>1.936710648649965</c:v>
                </c:pt>
                <c:pt idx="76">
                  <c:v>2.0166726185893893</c:v>
                </c:pt>
                <c:pt idx="77">
                  <c:v>2.124045614001131</c:v>
                </c:pt>
                <c:pt idx="78">
                  <c:v>2.5300600152803887</c:v>
                </c:pt>
                <c:pt idx="79">
                  <c:v>2.0784329511170196</c:v>
                </c:pt>
                <c:pt idx="80">
                  <c:v>1.7526669772075063</c:v>
                </c:pt>
                <c:pt idx="81">
                  <c:v>1.6715047723120815</c:v>
                </c:pt>
                <c:pt idx="82">
                  <c:v>1.8871838223969184</c:v>
                </c:pt>
                <c:pt idx="83">
                  <c:v>1.8837724439174024</c:v>
                </c:pt>
                <c:pt idx="84">
                  <c:v>1.8024335757977685</c:v>
                </c:pt>
                <c:pt idx="85">
                  <c:v>1.5646503304755841</c:v>
                </c:pt>
                <c:pt idx="86">
                  <c:v>1.4093425836826736</c:v>
                </c:pt>
                <c:pt idx="87">
                  <c:v>1.5571478976053492</c:v>
                </c:pt>
                <c:pt idx="88">
                  <c:v>1.4493570908011695</c:v>
                </c:pt>
                <c:pt idx="89">
                  <c:v>1.7439331918760537</c:v>
                </c:pt>
                <c:pt idx="90">
                  <c:v>1.4576161651339303</c:v>
                </c:pt>
                <c:pt idx="91">
                  <c:v>1.7530587018291457</c:v>
                </c:pt>
                <c:pt idx="92">
                  <c:v>2.0369242066783078</c:v>
                </c:pt>
                <c:pt idx="93">
                  <c:v>1.9015147777610903</c:v>
                </c:pt>
                <c:pt idx="94">
                  <c:v>1.5353688206702056</c:v>
                </c:pt>
                <c:pt idx="95">
                  <c:v>1.3319120670685853</c:v>
                </c:pt>
                <c:pt idx="96">
                  <c:v>1.1079882541589465</c:v>
                </c:pt>
                <c:pt idx="97">
                  <c:v>1.2583330743758014</c:v>
                </c:pt>
                <c:pt idx="98">
                  <c:v>0.79856806839198013</c:v>
                </c:pt>
                <c:pt idx="99">
                  <c:v>1.2678707070786959</c:v>
                </c:pt>
                <c:pt idx="100">
                  <c:v>1.3036005130938626</c:v>
                </c:pt>
                <c:pt idx="101">
                  <c:v>1.0472862182096461</c:v>
                </c:pt>
                <c:pt idx="102">
                  <c:v>1.2803193433757527</c:v>
                </c:pt>
                <c:pt idx="103">
                  <c:v>0.83801757922670761</c:v>
                </c:pt>
                <c:pt idx="104">
                  <c:v>0.79865817531851158</c:v>
                </c:pt>
                <c:pt idx="105">
                  <c:v>0.89137060966288539</c:v>
                </c:pt>
                <c:pt idx="106">
                  <c:v>1.0845989468159418</c:v>
                </c:pt>
                <c:pt idx="107">
                  <c:v>1.003365285062686</c:v>
                </c:pt>
                <c:pt idx="108">
                  <c:v>1.1458248167165241</c:v>
                </c:pt>
                <c:pt idx="109">
                  <c:v>1.2174451609991801</c:v>
                </c:pt>
                <c:pt idx="110">
                  <c:v>1.2698447468357634</c:v>
                </c:pt>
                <c:pt idx="111">
                  <c:v>0.96651259255611743</c:v>
                </c:pt>
                <c:pt idx="112">
                  <c:v>0.89256234105815158</c:v>
                </c:pt>
                <c:pt idx="113">
                  <c:v>0.49680657791395538</c:v>
                </c:pt>
                <c:pt idx="114">
                  <c:v>0.4795848837799796</c:v>
                </c:pt>
                <c:pt idx="115">
                  <c:v>0.54800781836007317</c:v>
                </c:pt>
                <c:pt idx="116">
                  <c:v>0.78848454003380941</c:v>
                </c:pt>
                <c:pt idx="117">
                  <c:v>0.42581147791130219</c:v>
                </c:pt>
                <c:pt idx="118">
                  <c:v>0.85889297097355455</c:v>
                </c:pt>
                <c:pt idx="119">
                  <c:v>0.53714278344164479</c:v>
                </c:pt>
                <c:pt idx="120">
                  <c:v>0.51537087421019112</c:v>
                </c:pt>
                <c:pt idx="121">
                  <c:v>0.51125110718906053</c:v>
                </c:pt>
                <c:pt idx="122">
                  <c:v>3.4667914486763429E-2</c:v>
                </c:pt>
                <c:pt idx="123">
                  <c:v>0.35268546996175559</c:v>
                </c:pt>
                <c:pt idx="124">
                  <c:v>0.11627432604262919</c:v>
                </c:pt>
                <c:pt idx="125">
                  <c:v>8.6493038213117004E-2</c:v>
                </c:pt>
                <c:pt idx="126">
                  <c:v>-0.15153174393603633</c:v>
                </c:pt>
                <c:pt idx="127">
                  <c:v>-9.9761244690887846E-2</c:v>
                </c:pt>
                <c:pt idx="128">
                  <c:v>5.4945887346331788E-2</c:v>
                </c:pt>
                <c:pt idx="129">
                  <c:v>-1.5008480542110547E-2</c:v>
                </c:pt>
                <c:pt idx="130">
                  <c:v>0.33133094537992253</c:v>
                </c:pt>
                <c:pt idx="131">
                  <c:v>0.43313480426757056</c:v>
                </c:pt>
                <c:pt idx="132">
                  <c:v>0.22575143005102344</c:v>
                </c:pt>
                <c:pt idx="133">
                  <c:v>0.33064113339119294</c:v>
                </c:pt>
                <c:pt idx="134">
                  <c:v>0.58679548235303047</c:v>
                </c:pt>
                <c:pt idx="135">
                  <c:v>0.67138070079339829</c:v>
                </c:pt>
                <c:pt idx="136">
                  <c:v>0.60597510273322264</c:v>
                </c:pt>
                <c:pt idx="137">
                  <c:v>0.96673356279546618</c:v>
                </c:pt>
                <c:pt idx="138">
                  <c:v>0.58878609391040171</c:v>
                </c:pt>
                <c:pt idx="139">
                  <c:v>0.64960696656489247</c:v>
                </c:pt>
                <c:pt idx="140">
                  <c:v>0.34644903253356168</c:v>
                </c:pt>
                <c:pt idx="141">
                  <c:v>0.67839006651022626</c:v>
                </c:pt>
                <c:pt idx="142">
                  <c:v>0.87650903776935363</c:v>
                </c:pt>
                <c:pt idx="143">
                  <c:v>0.8361596494662622</c:v>
                </c:pt>
                <c:pt idx="144">
                  <c:v>1.1820835963352905</c:v>
                </c:pt>
                <c:pt idx="145">
                  <c:v>1.2903338075836326</c:v>
                </c:pt>
                <c:pt idx="146">
                  <c:v>1.5981973079132046</c:v>
                </c:pt>
                <c:pt idx="147">
                  <c:v>1.5791392031754012</c:v>
                </c:pt>
                <c:pt idx="148">
                  <c:v>1.3608741847366652</c:v>
                </c:pt>
                <c:pt idx="149">
                  <c:v>1.0906059617959609</c:v>
                </c:pt>
                <c:pt idx="150">
                  <c:v>1.1149756304634175</c:v>
                </c:pt>
                <c:pt idx="151">
                  <c:v>0.99108166416752397</c:v>
                </c:pt>
                <c:pt idx="152">
                  <c:v>0.82658271395611282</c:v>
                </c:pt>
                <c:pt idx="153">
                  <c:v>0.94468192903438042</c:v>
                </c:pt>
                <c:pt idx="154">
                  <c:v>0.81212595611732874</c:v>
                </c:pt>
                <c:pt idx="155">
                  <c:v>0.85756010335197375</c:v>
                </c:pt>
                <c:pt idx="156">
                  <c:v>0.75826723113818306</c:v>
                </c:pt>
                <c:pt idx="157">
                  <c:v>0.71460447247061898</c:v>
                </c:pt>
                <c:pt idx="158">
                  <c:v>0.64377652316333422</c:v>
                </c:pt>
                <c:pt idx="159">
                  <c:v>0.6532357641739005</c:v>
                </c:pt>
                <c:pt idx="160">
                  <c:v>1.3763828010710195</c:v>
                </c:pt>
                <c:pt idx="161">
                  <c:v>1.0803733969454683</c:v>
                </c:pt>
                <c:pt idx="162">
                  <c:v>1.0238665278283701</c:v>
                </c:pt>
                <c:pt idx="163">
                  <c:v>0.9667918477387818</c:v>
                </c:pt>
                <c:pt idx="164">
                  <c:v>0.31600485762368524</c:v>
                </c:pt>
                <c:pt idx="165">
                  <c:v>0.15681973908330576</c:v>
                </c:pt>
                <c:pt idx="166">
                  <c:v>-9.1851393380937923E-2</c:v>
                </c:pt>
                <c:pt idx="167">
                  <c:v>0.10832377710519843</c:v>
                </c:pt>
                <c:pt idx="168">
                  <c:v>1.6044436947347827E-2</c:v>
                </c:pt>
                <c:pt idx="169">
                  <c:v>7.6421463527984498E-2</c:v>
                </c:pt>
                <c:pt idx="170">
                  <c:v>-6.0532179667825016E-2</c:v>
                </c:pt>
                <c:pt idx="171">
                  <c:v>0.12324102449502417</c:v>
                </c:pt>
                <c:pt idx="172">
                  <c:v>8.7626662515445347E-2</c:v>
                </c:pt>
                <c:pt idx="173">
                  <c:v>0.23245985089645452</c:v>
                </c:pt>
                <c:pt idx="174">
                  <c:v>0.25023908327195504</c:v>
                </c:pt>
                <c:pt idx="175">
                  <c:v>0.34222120810883355</c:v>
                </c:pt>
                <c:pt idx="176">
                  <c:v>0.60907134458717782</c:v>
                </c:pt>
                <c:pt idx="177">
                  <c:v>0.37200992169659231</c:v>
                </c:pt>
                <c:pt idx="178">
                  <c:v>0.41736767780050882</c:v>
                </c:pt>
                <c:pt idx="179">
                  <c:v>0.54705813497259215</c:v>
                </c:pt>
                <c:pt idx="180">
                  <c:v>-7.3001778702491485E-2</c:v>
                </c:pt>
                <c:pt idx="181">
                  <c:v>0.11600304802989762</c:v>
                </c:pt>
                <c:pt idx="182">
                  <c:v>0.33536168588917847</c:v>
                </c:pt>
                <c:pt idx="183">
                  <c:v>0.32918338331427754</c:v>
                </c:pt>
                <c:pt idx="184">
                  <c:v>0.78820085704736353</c:v>
                </c:pt>
                <c:pt idx="185">
                  <c:v>1.149198617237726</c:v>
                </c:pt>
                <c:pt idx="186">
                  <c:v>1.5425555797250163</c:v>
                </c:pt>
                <c:pt idx="187">
                  <c:v>1.2484838766054656</c:v>
                </c:pt>
                <c:pt idx="188">
                  <c:v>1.6624572629775241</c:v>
                </c:pt>
                <c:pt idx="189">
                  <c:v>1.6497523118079389</c:v>
                </c:pt>
                <c:pt idx="190">
                  <c:v>1.7195910952771556</c:v>
                </c:pt>
                <c:pt idx="191">
                  <c:v>1.8985605679762636</c:v>
                </c:pt>
                <c:pt idx="192">
                  <c:v>1.8859849706435863</c:v>
                </c:pt>
                <c:pt idx="193">
                  <c:v>1.8918538706563002</c:v>
                </c:pt>
                <c:pt idx="194">
                  <c:v>1.8979859893254782</c:v>
                </c:pt>
                <c:pt idx="195">
                  <c:v>2.0444983777362968</c:v>
                </c:pt>
                <c:pt idx="196">
                  <c:v>1.7448749950200622</c:v>
                </c:pt>
                <c:pt idx="197">
                  <c:v>2.047836759675167</c:v>
                </c:pt>
                <c:pt idx="198">
                  <c:v>2.0982147224250909</c:v>
                </c:pt>
                <c:pt idx="199">
                  <c:v>2.2335319582909139</c:v>
                </c:pt>
                <c:pt idx="200">
                  <c:v>2.6336633211442164</c:v>
                </c:pt>
                <c:pt idx="201">
                  <c:v>2.4391089289123928</c:v>
                </c:pt>
                <c:pt idx="202">
                  <c:v>2.2908721789445456</c:v>
                </c:pt>
                <c:pt idx="203">
                  <c:v>2.2949518484453302</c:v>
                </c:pt>
                <c:pt idx="204">
                  <c:v>2.2383119934648743</c:v>
                </c:pt>
                <c:pt idx="205">
                  <c:v>2.2546858802160124</c:v>
                </c:pt>
                <c:pt idx="206">
                  <c:v>2.2642117052706459</c:v>
                </c:pt>
                <c:pt idx="207">
                  <c:v>2.267562532296052</c:v>
                </c:pt>
                <c:pt idx="208">
                  <c:v>2.0015791652815533</c:v>
                </c:pt>
                <c:pt idx="209">
                  <c:v>2.2504622938461947</c:v>
                </c:pt>
                <c:pt idx="210">
                  <c:v>2.3591525842176453</c:v>
                </c:pt>
                <c:pt idx="211">
                  <c:v>2.1575441191230409</c:v>
                </c:pt>
                <c:pt idx="212">
                  <c:v>2.2053598367512164</c:v>
                </c:pt>
                <c:pt idx="213">
                  <c:v>2.0171269415975539</c:v>
                </c:pt>
                <c:pt idx="214">
                  <c:v>2.0263985861237686</c:v>
                </c:pt>
                <c:pt idx="215">
                  <c:v>1.7012466066757113</c:v>
                </c:pt>
                <c:pt idx="216">
                  <c:v>1.7939738501107179</c:v>
                </c:pt>
                <c:pt idx="217">
                  <c:v>1.4427615146139972</c:v>
                </c:pt>
                <c:pt idx="218">
                  <c:v>1.25559202316578</c:v>
                </c:pt>
                <c:pt idx="219">
                  <c:v>1.1186878337181894</c:v>
                </c:pt>
                <c:pt idx="220">
                  <c:v>0.76435474312306562</c:v>
                </c:pt>
                <c:pt idx="221">
                  <c:v>0.75370518823158839</c:v>
                </c:pt>
                <c:pt idx="222">
                  <c:v>0.69667586812016935</c:v>
                </c:pt>
                <c:pt idx="223">
                  <c:v>0.81957051217292298</c:v>
                </c:pt>
                <c:pt idx="224">
                  <c:v>0.55307439370269385</c:v>
                </c:pt>
                <c:pt idx="225">
                  <c:v>0.33320051802996159</c:v>
                </c:pt>
                <c:pt idx="226">
                  <c:v>0.18303327842081901</c:v>
                </c:pt>
                <c:pt idx="227">
                  <c:v>0.28723943055584794</c:v>
                </c:pt>
                <c:pt idx="228">
                  <c:v>0.53224950575498153</c:v>
                </c:pt>
                <c:pt idx="229">
                  <c:v>0.77288446390320265</c:v>
                </c:pt>
                <c:pt idx="230">
                  <c:v>0.64889562628971531</c:v>
                </c:pt>
                <c:pt idx="231">
                  <c:v>0.62206443265208844</c:v>
                </c:pt>
                <c:pt idx="232">
                  <c:v>0.36821192292457378</c:v>
                </c:pt>
                <c:pt idx="233">
                  <c:v>0.24750810924754232</c:v>
                </c:pt>
                <c:pt idx="234">
                  <c:v>0.29029393479367027</c:v>
                </c:pt>
                <c:pt idx="235">
                  <c:v>0.30293866062023395</c:v>
                </c:pt>
                <c:pt idx="236">
                  <c:v>8.4068749588120092E-2</c:v>
                </c:pt>
                <c:pt idx="237">
                  <c:v>0.18869454346660247</c:v>
                </c:pt>
                <c:pt idx="238">
                  <c:v>0.30732832296926105</c:v>
                </c:pt>
                <c:pt idx="239">
                  <c:v>0.36073097236826179</c:v>
                </c:pt>
                <c:pt idx="240">
                  <c:v>0.60308193087429296</c:v>
                </c:pt>
                <c:pt idx="241">
                  <c:v>0.69608751861947549</c:v>
                </c:pt>
                <c:pt idx="242">
                  <c:v>0.62590578127458818</c:v>
                </c:pt>
                <c:pt idx="243">
                  <c:v>0.47284293181452186</c:v>
                </c:pt>
                <c:pt idx="244">
                  <c:v>0.64497821350640983</c:v>
                </c:pt>
                <c:pt idx="245">
                  <c:v>0.63627900876643217</c:v>
                </c:pt>
                <c:pt idx="246">
                  <c:v>0.61770357829581057</c:v>
                </c:pt>
                <c:pt idx="247">
                  <c:v>0.71174875449396136</c:v>
                </c:pt>
                <c:pt idx="248">
                  <c:v>0.32822589997881391</c:v>
                </c:pt>
                <c:pt idx="249">
                  <c:v>-5.055071710335768E-3</c:v>
                </c:pt>
                <c:pt idx="250">
                  <c:v>0.10372230505067334</c:v>
                </c:pt>
                <c:pt idx="251">
                  <c:v>-3.1689453768455347E-2</c:v>
                </c:pt>
                <c:pt idx="252">
                  <c:v>0.15449582673750495</c:v>
                </c:pt>
                <c:pt idx="253">
                  <c:v>0.4404372875678636</c:v>
                </c:pt>
                <c:pt idx="254">
                  <c:v>0.37308183705929332</c:v>
                </c:pt>
                <c:pt idx="255">
                  <c:v>0.34229414666027136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807360"/>
        <c:axId val="113808896"/>
      </c:lineChart>
      <c:dateAx>
        <c:axId val="11380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808896"/>
        <c:crosses val="autoZero"/>
        <c:auto val="0"/>
        <c:lblOffset val="100"/>
        <c:baseTimeUnit val="days"/>
        <c:majorUnit val="40"/>
      </c:dateAx>
      <c:valAx>
        <c:axId val="113808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807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Figure 18-5.  Annual Growth Rate of Alternative Real Income</a:t>
            </a:r>
            <a:r>
              <a:rPr lang="en-US" baseline="0"/>
              <a:t> Concepts, </a:t>
            </a:r>
          </a:p>
          <a:p>
            <a:pPr>
              <a:defRPr/>
            </a:pPr>
            <a:r>
              <a:rPr lang="en-US" baseline="0"/>
              <a:t>Actual Outcomes 1920-2014 and Projected Values 2015-2040</a:t>
            </a:r>
            <a:endParaRPr lang="en-US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7.5534558180227501E-2"/>
          <c:y val="0.13110061388761099"/>
          <c:w val="0.897821755613881"/>
          <c:h val="0.761486743196245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'Data, T18-1,F 18-1'!$U$98</c:f>
              <c:strCache>
                <c:ptCount val="1"/>
                <c:pt idx="0">
                  <c:v>1920-2014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 w="25400">
              <a:solidFill>
                <a:schemeClr val="tx1"/>
              </a:solidFill>
            </a:ln>
          </c:spPr>
          <c:invertIfNegative val="0"/>
          <c:cat>
            <c:strRef>
              <c:f>'Data, T18-1,F 18-1'!$T$99:$T$102</c:f>
              <c:strCache>
                <c:ptCount val="4"/>
                <c:pt idx="0">
                  <c:v>Output per Hour</c:v>
                </c:pt>
                <c:pt idx="1">
                  <c:v>Output per Person</c:v>
                </c:pt>
                <c:pt idx="2">
                  <c:v>Median Output per Person</c:v>
                </c:pt>
                <c:pt idx="3">
                  <c:v>Disposable Median Income Per Person</c:v>
                </c:pt>
              </c:strCache>
            </c:strRef>
          </c:cat>
          <c:val>
            <c:numRef>
              <c:f>'Data, T18-1,F 18-1'!$U$99:$U$102</c:f>
              <c:numCache>
                <c:formatCode>0.00</c:formatCode>
                <c:ptCount val="4"/>
                <c:pt idx="0">
                  <c:v>2.2582978723404254</c:v>
                </c:pt>
                <c:pt idx="1">
                  <c:v>2.1104255319148937</c:v>
                </c:pt>
                <c:pt idx="2">
                  <c:v>1.8244108384100481</c:v>
                </c:pt>
                <c:pt idx="3">
                  <c:v>1.6890916894738779</c:v>
                </c:pt>
              </c:numCache>
            </c:numRef>
          </c:val>
        </c:ser>
        <c:ser>
          <c:idx val="1"/>
          <c:order val="1"/>
          <c:tx>
            <c:strRef>
              <c:f>'Data, T18-1,F 18-1'!$V$98</c:f>
              <c:strCache>
                <c:ptCount val="1"/>
                <c:pt idx="0">
                  <c:v>2015-2040</c:v>
                </c:pt>
              </c:strCache>
            </c:strRef>
          </c:tx>
          <c:spPr>
            <a:solidFill>
              <a:schemeClr val="tx1"/>
            </a:solidFill>
            <a:ln w="25400">
              <a:solidFill>
                <a:schemeClr val="tx1"/>
              </a:solidFill>
            </a:ln>
          </c:spPr>
          <c:invertIfNegative val="0"/>
          <c:cat>
            <c:strRef>
              <c:f>'Data, T18-1,F 18-1'!$T$99:$T$102</c:f>
              <c:strCache>
                <c:ptCount val="4"/>
                <c:pt idx="0">
                  <c:v>Output per Hour</c:v>
                </c:pt>
                <c:pt idx="1">
                  <c:v>Output per Person</c:v>
                </c:pt>
                <c:pt idx="2">
                  <c:v>Median Output per Person</c:v>
                </c:pt>
                <c:pt idx="3">
                  <c:v>Disposable Median Income Per Person</c:v>
                </c:pt>
              </c:strCache>
            </c:strRef>
          </c:cat>
          <c:val>
            <c:numRef>
              <c:f>'Data, T18-1,F 18-1'!$V$99:$V$102</c:f>
              <c:numCache>
                <c:formatCode>0.00</c:formatCode>
                <c:ptCount val="4"/>
                <c:pt idx="0">
                  <c:v>1.2</c:v>
                </c:pt>
                <c:pt idx="1">
                  <c:v>0.8</c:v>
                </c:pt>
                <c:pt idx="2">
                  <c:v>0.4</c:v>
                </c:pt>
                <c:pt idx="3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751552"/>
        <c:axId val="115753344"/>
      </c:barChart>
      <c:catAx>
        <c:axId val="115751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en-US"/>
          </a:p>
        </c:txPr>
        <c:crossAx val="115753344"/>
        <c:crosses val="autoZero"/>
        <c:auto val="1"/>
        <c:lblAlgn val="ctr"/>
        <c:lblOffset val="100"/>
        <c:noMultiLvlLbl val="0"/>
      </c:catAx>
      <c:valAx>
        <c:axId val="1157533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/>
                  <a:t>Percent</a:t>
                </a:r>
              </a:p>
            </c:rich>
          </c:tx>
          <c:layout/>
          <c:overlay val="0"/>
        </c:title>
        <c:numFmt formatCode="0.0" sourceLinked="0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en-US"/>
          </a:p>
        </c:txPr>
        <c:crossAx val="115751552"/>
        <c:crosses val="autoZero"/>
        <c:crossBetween val="between"/>
      </c:valAx>
      <c:spPr>
        <a:ln>
          <a:solidFill>
            <a:schemeClr val="bg1">
              <a:lumMod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79969155106575585"/>
          <c:y val="0.15038229833040698"/>
          <c:w val="0.12102273712589874"/>
          <c:h val="9.2677833160414058E-2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0.12362</cdr:x>
      <cdr:y>0.15164</cdr:y>
    </cdr:from>
    <cdr:to>
      <cdr:x>0.18907</cdr:x>
      <cdr:y>0.21871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69316" y="952500"/>
          <a:ext cx="566109" cy="4212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/>
            <a:t>2.26</a:t>
          </a:r>
        </a:p>
      </cdr:txBody>
    </cdr:sp>
  </cdr:relSizeAnchor>
  <cdr:relSizeAnchor xmlns:cdr="http://schemas.openxmlformats.org/drawingml/2006/chartDrawing">
    <cdr:from>
      <cdr:x>0.18699</cdr:x>
      <cdr:y>0.47068</cdr:y>
    </cdr:from>
    <cdr:to>
      <cdr:x>0.25348</cdr:x>
      <cdr:y>0.58107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17453" y="2956506"/>
          <a:ext cx="575094" cy="6933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/>
            <a:t>1.20</a:t>
          </a:r>
        </a:p>
      </cdr:txBody>
    </cdr:sp>
  </cdr:relSizeAnchor>
  <cdr:relSizeAnchor xmlns:cdr="http://schemas.openxmlformats.org/drawingml/2006/chartDrawing">
    <cdr:from>
      <cdr:x>0.0295</cdr:x>
      <cdr:y>0.9433</cdr:y>
    </cdr:from>
    <cdr:to>
      <cdr:x>0.32616</cdr:x>
      <cdr:y>0.99459</cdr:y>
    </cdr:to>
    <cdr:sp macro="" textlink="">
      <cdr:nvSpPr>
        <cdr:cNvPr id="4" name="Rectangle 3"/>
        <cdr:cNvSpPr/>
      </cdr:nvSpPr>
      <cdr:spPr>
        <a:xfrm xmlns:a="http://schemas.openxmlformats.org/drawingml/2006/main">
          <a:off x="252889" y="5497233"/>
          <a:ext cx="2543159" cy="2989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>
          <a:noAutofit/>
        </a:bodyPr>
        <a:lstStyle xmlns:a="http://schemas.openxmlformats.org/drawingml/2006/main"/>
        <a:p xmlns:a="http://schemas.openxmlformats.org/drawingml/2006/main">
          <a:pPr marL="0" marR="0">
            <a:spcBef>
              <a:spcPts val="0"/>
            </a:spcBef>
            <a:spcAft>
              <a:spcPts val="0"/>
            </a:spcAft>
          </a:pPr>
          <a:r>
            <a:rPr lang="en-US" sz="1200">
              <a:effectLst/>
              <a:latin typeface="Calibri"/>
              <a:ea typeface="ＭＳ 明朝"/>
              <a:cs typeface="Times New Roman"/>
            </a:rPr>
            <a:t>Source: Data underlying</a:t>
          </a:r>
          <a:r>
            <a:rPr lang="en-US" sz="1200" baseline="0">
              <a:effectLst/>
              <a:latin typeface="Calibri"/>
              <a:ea typeface="ＭＳ 明朝"/>
              <a:cs typeface="Times New Roman"/>
            </a:rPr>
            <a:t> </a:t>
          </a:r>
          <a:r>
            <a:rPr lang="en-US" sz="1200">
              <a:effectLst/>
              <a:latin typeface="Calibri"/>
              <a:ea typeface="Times New Roman"/>
              <a:cs typeface="Times New Roman"/>
            </a:rPr>
            <a:t>Table 18-4.</a:t>
          </a:r>
          <a:endParaRPr lang="en-US" sz="1200">
            <a:effectLst/>
            <a:ea typeface="ＭＳ 明朝"/>
            <a:cs typeface="Times New Roman"/>
          </a:endParaRPr>
        </a:p>
        <a:p xmlns:a="http://schemas.openxmlformats.org/drawingml/2006/main">
          <a:pPr marL="0" marR="0">
            <a:spcBef>
              <a:spcPts val="0"/>
            </a:spcBef>
            <a:spcAft>
              <a:spcPts val="0"/>
            </a:spcAft>
          </a:pPr>
          <a:r>
            <a:rPr lang="en-US" sz="1200">
              <a:effectLst/>
              <a:latin typeface="Calibri"/>
              <a:ea typeface="Times New Roman"/>
              <a:cs typeface="Times New Roman"/>
            </a:rPr>
            <a:t> </a:t>
          </a:r>
          <a:endParaRPr lang="en-US" sz="1200">
            <a:effectLst/>
            <a:ea typeface="ＭＳ 明朝"/>
            <a:cs typeface="Times New Roman"/>
          </a:endParaRPr>
        </a:p>
        <a:p xmlns:a="http://schemas.openxmlformats.org/drawingml/2006/main">
          <a:pPr marL="0" marR="0">
            <a:spcBef>
              <a:spcPts val="0"/>
            </a:spcBef>
            <a:spcAft>
              <a:spcPts val="0"/>
            </a:spcAft>
          </a:pPr>
          <a:r>
            <a:rPr lang="en-US" sz="1200">
              <a:effectLst/>
              <a:latin typeface="Calibri"/>
              <a:ea typeface="Times New Roman"/>
              <a:cs typeface="Times New Roman"/>
            </a:rPr>
            <a:t> </a:t>
          </a:r>
          <a:endParaRPr lang="en-US" sz="1200">
            <a:effectLst/>
            <a:ea typeface="ＭＳ 明朝"/>
            <a:cs typeface="Times New Roman"/>
          </a:endParaRPr>
        </a:p>
        <a:p xmlns:a="http://schemas.openxmlformats.org/drawingml/2006/main">
          <a:pPr marL="0" marR="0">
            <a:spcBef>
              <a:spcPts val="0"/>
            </a:spcBef>
            <a:spcAft>
              <a:spcPts val="0"/>
            </a:spcAft>
          </a:pPr>
          <a:r>
            <a:rPr lang="en-US" sz="1200">
              <a:effectLst/>
              <a:ea typeface="ＭＳ 明朝"/>
              <a:cs typeface="Times New Roman"/>
            </a:rPr>
            <a:t> </a:t>
          </a:r>
        </a:p>
      </cdr:txBody>
    </cdr:sp>
  </cdr:relSizeAnchor>
  <cdr:relSizeAnchor xmlns:cdr="http://schemas.openxmlformats.org/drawingml/2006/chartDrawing">
    <cdr:from>
      <cdr:x>0.34698</cdr:x>
      <cdr:y>0.19325</cdr:y>
    </cdr:from>
    <cdr:to>
      <cdr:x>0.41243</cdr:x>
      <cdr:y>0.26445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01275" y="1213871"/>
          <a:ext cx="566108" cy="4472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/>
            <a:t>2.11</a:t>
          </a:r>
        </a:p>
      </cdr:txBody>
    </cdr:sp>
  </cdr:relSizeAnchor>
  <cdr:relSizeAnchor xmlns:cdr="http://schemas.openxmlformats.org/drawingml/2006/chartDrawing">
    <cdr:from>
      <cdr:x>0.57357</cdr:x>
      <cdr:y>0.28112</cdr:y>
    </cdr:from>
    <cdr:to>
      <cdr:x>0.63682</cdr:x>
      <cdr:y>0.35232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961262" y="1765813"/>
          <a:ext cx="547063" cy="4472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/>
            <a:t>1.82</a:t>
          </a:r>
        </a:p>
      </cdr:txBody>
    </cdr:sp>
  </cdr:relSizeAnchor>
  <cdr:relSizeAnchor xmlns:cdr="http://schemas.openxmlformats.org/drawingml/2006/chartDrawing">
    <cdr:from>
      <cdr:x>0.7968</cdr:x>
      <cdr:y>0.32906</cdr:y>
    </cdr:from>
    <cdr:to>
      <cdr:x>0.86121</cdr:x>
      <cdr:y>0.38923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892147" y="2066924"/>
          <a:ext cx="557122" cy="3779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/>
            <a:t>1.69</a:t>
          </a:r>
        </a:p>
      </cdr:txBody>
    </cdr:sp>
  </cdr:relSizeAnchor>
  <cdr:relSizeAnchor xmlns:cdr="http://schemas.openxmlformats.org/drawingml/2006/chartDrawing">
    <cdr:from>
      <cdr:x>0.40931</cdr:x>
      <cdr:y>0.59654</cdr:y>
    </cdr:from>
    <cdr:to>
      <cdr:x>0.47607</cdr:x>
      <cdr:y>0.70083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540425" y="3747099"/>
          <a:ext cx="577428" cy="6550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/>
            <a:t>0.80</a:t>
          </a:r>
        </a:p>
      </cdr:txBody>
    </cdr:sp>
  </cdr:relSizeAnchor>
  <cdr:relSizeAnchor xmlns:cdr="http://schemas.openxmlformats.org/drawingml/2006/chartDrawing">
    <cdr:from>
      <cdr:x>0.63474</cdr:x>
      <cdr:y>0.69954</cdr:y>
    </cdr:from>
    <cdr:to>
      <cdr:x>0.70187</cdr:x>
      <cdr:y>0.8344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5490354" y="4394080"/>
          <a:ext cx="580632" cy="847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/>
            <a:t>0.40</a:t>
          </a:r>
        </a:p>
      </cdr:txBody>
    </cdr:sp>
  </cdr:relSizeAnchor>
  <cdr:relSizeAnchor xmlns:cdr="http://schemas.openxmlformats.org/drawingml/2006/chartDrawing">
    <cdr:from>
      <cdr:x>0.86018</cdr:x>
      <cdr:y>0.74861</cdr:y>
    </cdr:from>
    <cdr:to>
      <cdr:x>0.92666</cdr:x>
      <cdr:y>0.859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7440283" y="4702282"/>
          <a:ext cx="575094" cy="6933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/>
            <a:t>0.30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A908A-462D-4602-BBA1-A03C9A970D26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873F3-5C7F-4723-9853-56BD172CC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964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5D9EA-8A25-9E4A-B7A0-7E6E4E5AD8D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303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13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12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66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453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70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88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48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265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38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27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64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96A52-B951-4644-83A1-9619B619B6E3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18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222885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The Current Growth Slowdown from the Perspective </a:t>
            </a:r>
            <a:r>
              <a:rPr lang="en-US" sz="4000" b="1" dirty="0" smtClean="0">
                <a:solidFill>
                  <a:srgbClr val="C00000"/>
                </a:solidFill>
              </a:rPr>
              <a:t/>
            </a:r>
            <a:br>
              <a:rPr lang="en-US" sz="4000" b="1" dirty="0" smtClean="0">
                <a:solidFill>
                  <a:srgbClr val="C00000"/>
                </a:solidFill>
              </a:rPr>
            </a:br>
            <a:r>
              <a:rPr lang="en-US" sz="4000" b="1" dirty="0" smtClean="0">
                <a:solidFill>
                  <a:srgbClr val="C00000"/>
                </a:solidFill>
              </a:rPr>
              <a:t>of </a:t>
            </a:r>
            <a:r>
              <a:rPr lang="en-US" sz="4000" b="1" dirty="0">
                <a:solidFill>
                  <a:srgbClr val="C00000"/>
                </a:solidFill>
              </a:rPr>
              <a:t>the Special Century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382000" cy="2438400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Robert J. Gordon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Northwestern University and NBER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London School of Economics,</a:t>
            </a:r>
            <a:endParaRPr lang="en-US" sz="3600" b="1" dirty="0" smtClean="0">
              <a:solidFill>
                <a:schemeClr val="tx1"/>
              </a:solidFill>
            </a:endParaRPr>
          </a:p>
          <a:p>
            <a:r>
              <a:rPr lang="en-US" sz="3600" b="1" dirty="0" smtClean="0">
                <a:solidFill>
                  <a:schemeClr val="tx1"/>
                </a:solidFill>
              </a:rPr>
              <a:t>May 11, 2016</a:t>
            </a:r>
            <a:endParaRPr lang="en-US" sz="3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240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The Three Eras of TFP Growth</a:t>
            </a:r>
            <a:endParaRPr lang="en-US" dirty="0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143000"/>
            <a:ext cx="8610599" cy="5630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8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TFP Growth 1952-2015,</a:t>
            </a:r>
            <a:br>
              <a:rPr lang="en-US" b="1" dirty="0" smtClean="0"/>
            </a:br>
            <a:r>
              <a:rPr lang="en-US" b="1" dirty="0" smtClean="0"/>
              <a:t>Five-Year Moving Average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3358730"/>
              </p:ext>
            </p:extLst>
          </p:nvPr>
        </p:nvGraphicFramePr>
        <p:xfrm>
          <a:off x="0" y="1447800"/>
          <a:ext cx="9144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8362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IR #3 Has Failed the TFP Test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Failure #1:  TFP growth post-1970 barely 1/3 of 1920-70</a:t>
            </a:r>
          </a:p>
          <a:p>
            <a:r>
              <a:rPr lang="en-US" b="1" dirty="0" smtClean="0"/>
              <a:t>Failure #2:  IR #3 boosted TFP growth only briefly 1996-2004</a:t>
            </a:r>
          </a:p>
          <a:p>
            <a:r>
              <a:rPr lang="en-US" sz="4000" b="1" i="1" dirty="0" smtClean="0">
                <a:solidFill>
                  <a:srgbClr val="C00000"/>
                </a:solidFill>
              </a:rPr>
              <a:t>STARTLING CONCLUSION:  HAS THE PRODUCTIVITY IMPACT OF THE THIRD INDUSTRIAL REVOLUTION ALREADY HAPPENED?</a:t>
            </a:r>
          </a:p>
        </p:txBody>
      </p:sp>
    </p:spTree>
    <p:extLst>
      <p:ext uri="{BB962C8B-B14F-4D97-AF65-F5344CB8AC3E}">
        <p14:creationId xmlns:p14="http://schemas.microsoft.com/office/powerpoint/2010/main" val="394843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IR #3 Changed Business Practices,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Pre-Internet Phase 1, 1970-1995</a:t>
            </a:r>
            <a:br>
              <a:rPr lang="en-US" b="1" dirty="0" smtClean="0">
                <a:solidFill>
                  <a:srgbClr val="C00000"/>
                </a:solidFill>
              </a:rPr>
            </a:b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1970 mechanical calculators, repetitive retyping, file cards, filing cabinets</a:t>
            </a:r>
          </a:p>
          <a:p>
            <a:r>
              <a:rPr lang="en-US" b="1" dirty="0" smtClean="0"/>
              <a:t>1970s.  Memory typewriters, electronic calculators </a:t>
            </a:r>
          </a:p>
          <a:p>
            <a:r>
              <a:rPr lang="en-US" b="1" dirty="0" smtClean="0"/>
              <a:t>1980s.  PCs with word processing and spreadsheets </a:t>
            </a:r>
          </a:p>
          <a:p>
            <a:r>
              <a:rPr lang="en-US" b="1" dirty="0" smtClean="0"/>
              <a:t>Late 1980s.  E-mail, electronic catalogs, T-1 lines, proprietary software</a:t>
            </a:r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283333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Completing the Change,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1995-2005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/>
              <a:t>Late 1990s.  The </a:t>
            </a:r>
            <a:r>
              <a:rPr lang="en-US" sz="4400" b="1" dirty="0"/>
              <a:t>web, search engines, </a:t>
            </a:r>
            <a:r>
              <a:rPr lang="en-US" sz="4400" b="1" dirty="0" smtClean="0"/>
              <a:t>e-commerce</a:t>
            </a:r>
          </a:p>
          <a:p>
            <a:r>
              <a:rPr lang="en-US" sz="4400" b="1" dirty="0" smtClean="0"/>
              <a:t>2000-05 </a:t>
            </a:r>
            <a:r>
              <a:rPr lang="en-US" sz="4400" b="1" dirty="0"/>
              <a:t>flat screens, </a:t>
            </a:r>
            <a:r>
              <a:rPr lang="en-US" sz="4400" b="1" dirty="0" smtClean="0"/>
              <a:t>airport check-in kiosks</a:t>
            </a:r>
          </a:p>
          <a:p>
            <a:r>
              <a:rPr lang="en-US" sz="4400" b="1" dirty="0" smtClean="0"/>
              <a:t>By 2005 the revolution in  business practices was almost over</a:t>
            </a:r>
          </a:p>
        </p:txBody>
      </p:sp>
    </p:spTree>
    <p:extLst>
      <p:ext uri="{BB962C8B-B14F-4D97-AF65-F5344CB8AC3E}">
        <p14:creationId xmlns:p14="http://schemas.microsoft.com/office/powerpoint/2010/main" val="3973493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Eliminating the Middle in Publishing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Newspaper publishing circa 1994</a:t>
            </a:r>
            <a:endParaRPr lang="en-US" b="1" dirty="0" smtClean="0"/>
          </a:p>
          <a:p>
            <a:pPr lvl="1"/>
            <a:r>
              <a:rPr lang="en-US" b="1" dirty="0" smtClean="0"/>
              <a:t>A newsroom of PC screens (not flat)</a:t>
            </a:r>
          </a:p>
          <a:p>
            <a:pPr lvl="1"/>
            <a:r>
              <a:rPr lang="en-US" b="1" dirty="0" smtClean="0"/>
              <a:t>By then no linotype </a:t>
            </a:r>
            <a:r>
              <a:rPr lang="en-US" b="1" dirty="0" smtClean="0"/>
              <a:t>operator</a:t>
            </a:r>
          </a:p>
          <a:p>
            <a:pPr lvl="1"/>
            <a:r>
              <a:rPr lang="en-US" b="1" dirty="0" smtClean="0"/>
              <a:t>Replaced by linked word processing and publication software</a:t>
            </a:r>
            <a:endParaRPr lang="en-US" b="1" dirty="0" smtClean="0"/>
          </a:p>
          <a:p>
            <a:r>
              <a:rPr lang="en-US" b="1" dirty="0" smtClean="0"/>
              <a:t>Newspapers, magazines, books, academic papers</a:t>
            </a:r>
          </a:p>
          <a:p>
            <a:r>
              <a:rPr lang="en-US" b="1" dirty="0" smtClean="0"/>
              <a:t>The whole layer of secretaries, typesetters, middlemen had been eliminated before web browsers arrived</a:t>
            </a:r>
          </a:p>
        </p:txBody>
      </p:sp>
    </p:spTree>
    <p:extLst>
      <p:ext uri="{BB962C8B-B14F-4D97-AF65-F5344CB8AC3E}">
        <p14:creationId xmlns:p14="http://schemas.microsoft.com/office/powerpoint/2010/main" val="104387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Paper to Electronic Catalogs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Transformation from 1985 to 2005</a:t>
            </a:r>
          </a:p>
          <a:p>
            <a:pPr lvl="1"/>
            <a:r>
              <a:rPr lang="en-US" b="1" dirty="0" smtClean="0"/>
              <a:t>University and public libraries</a:t>
            </a:r>
          </a:p>
          <a:p>
            <a:pPr lvl="1"/>
            <a:r>
              <a:rPr lang="en-US" b="1" dirty="0" smtClean="0"/>
              <a:t>Parts departments at auto dealers</a:t>
            </a:r>
          </a:p>
          <a:p>
            <a:pPr lvl="1"/>
            <a:r>
              <a:rPr lang="en-US" b="1" dirty="0" smtClean="0"/>
              <a:t>Ordering items at hardware stores</a:t>
            </a:r>
          </a:p>
          <a:p>
            <a:pPr lvl="1"/>
            <a:r>
              <a:rPr lang="en-US" b="1" dirty="0" smtClean="0"/>
              <a:t>Selecting plants at nurseries/ garden shops</a:t>
            </a:r>
          </a:p>
          <a:p>
            <a:r>
              <a:rPr lang="en-US" b="1" dirty="0" smtClean="0"/>
              <a:t>All of these uses have in common</a:t>
            </a:r>
          </a:p>
          <a:p>
            <a:pPr lvl="1"/>
            <a:r>
              <a:rPr lang="en-US" b="1" dirty="0" smtClean="0"/>
              <a:t>Not only are items listed and pictured</a:t>
            </a:r>
          </a:p>
          <a:p>
            <a:pPr lvl="1"/>
            <a:r>
              <a:rPr lang="en-US" b="1" dirty="0" smtClean="0"/>
              <a:t>Available inventory, out-of-stock is indicated</a:t>
            </a:r>
          </a:p>
          <a:p>
            <a:pPr lvl="1"/>
            <a:r>
              <a:rPr lang="en-US" b="1" dirty="0" smtClean="0"/>
              <a:t>Same information available at home as in the library or in the store</a:t>
            </a:r>
          </a:p>
        </p:txBody>
      </p:sp>
    </p:spTree>
    <p:extLst>
      <p:ext uri="{BB962C8B-B14F-4D97-AF65-F5344CB8AC3E}">
        <p14:creationId xmlns:p14="http://schemas.microsoft.com/office/powerpoint/2010/main" val="20823134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Transformation in Retailing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Completed by 2005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1980s and 1990s Wal-Mart led big box revolution with innovations in supply chain and inventory management</a:t>
            </a:r>
          </a:p>
          <a:p>
            <a:r>
              <a:rPr lang="en-US" b="1" dirty="0" smtClean="0"/>
              <a:t>Check-out revolution:  bar-code scanners, credit/debit card authorization technology</a:t>
            </a:r>
          </a:p>
          <a:p>
            <a:r>
              <a:rPr lang="en-US" b="1" dirty="0" smtClean="0"/>
              <a:t>Impact of self check-out surprisingly small (is it surprising?)</a:t>
            </a:r>
          </a:p>
          <a:p>
            <a:pPr marL="457200" lvl="1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017632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More Achievements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Completed by 2005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Finance and Banking</a:t>
            </a:r>
          </a:p>
          <a:p>
            <a:pPr lvl="1"/>
            <a:r>
              <a:rPr lang="en-US" b="1" dirty="0" smtClean="0"/>
              <a:t>1970s and 1980s, ATM machines</a:t>
            </a:r>
          </a:p>
          <a:p>
            <a:pPr lvl="1"/>
            <a:r>
              <a:rPr lang="en-US" b="1" dirty="0" smtClean="0"/>
              <a:t>1980s and 1990s.  Transition from multi-million share trading days to multi-billion share days</a:t>
            </a:r>
          </a:p>
          <a:p>
            <a:pPr lvl="1"/>
            <a:r>
              <a:rPr lang="en-US" b="1" dirty="0" smtClean="0"/>
              <a:t>Commonplace now:  empty bank branches</a:t>
            </a:r>
          </a:p>
          <a:p>
            <a:r>
              <a:rPr lang="en-US" b="1" dirty="0" smtClean="0"/>
              <a:t>How Long Ago Were the Creations:</a:t>
            </a:r>
          </a:p>
          <a:p>
            <a:pPr lvl="1"/>
            <a:r>
              <a:rPr lang="en-US" b="1" dirty="0" smtClean="0"/>
              <a:t>Amazon 1994, Google 1998, Wiki and i-tunes 2001, Blackberry 2003, Facebook 2004, iPhone 2007</a:t>
            </a:r>
          </a:p>
        </p:txBody>
      </p:sp>
    </p:spTree>
    <p:extLst>
      <p:ext uri="{BB962C8B-B14F-4D97-AF65-F5344CB8AC3E}">
        <p14:creationId xmlns:p14="http://schemas.microsoft.com/office/powerpoint/2010/main" val="19687999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Summary:  Stasis Everywhere You Look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447800"/>
            <a:ext cx="9372600" cy="5638800"/>
          </a:xfrm>
        </p:spPr>
        <p:txBody>
          <a:bodyPr>
            <a:normAutofit/>
          </a:bodyPr>
          <a:lstStyle/>
          <a:p>
            <a:r>
              <a:rPr lang="en-US" b="1" dirty="0" smtClean="0"/>
              <a:t>Offices use desktop computers and proprietary information as they did 10-15 years ago</a:t>
            </a:r>
          </a:p>
          <a:p>
            <a:r>
              <a:rPr lang="en-US" b="1" dirty="0" smtClean="0"/>
              <a:t>Retail stasis.  Shelves stocked by humans, meat sliced at service counters, checkout bar-code scanning.  </a:t>
            </a:r>
          </a:p>
          <a:p>
            <a:r>
              <a:rPr lang="en-US" b="1" dirty="0" smtClean="0"/>
              <a:t>Medicine:  electronic medical records largely rolled out, little change in what nurses and doctors do</a:t>
            </a:r>
          </a:p>
          <a:p>
            <a:r>
              <a:rPr lang="en-US" b="1" dirty="0" smtClean="0"/>
              <a:t>Higher Education:  cost inflation comes from rising ratio of administrative staff to instructional staff</a:t>
            </a:r>
          </a:p>
          <a:p>
            <a:pPr marL="457200" lvl="1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1089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Secular Stagnation: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The Perspective in 2016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Today 2015:  slowing potential GDP growth</a:t>
            </a:r>
          </a:p>
          <a:p>
            <a:pPr lvl="1"/>
            <a:r>
              <a:rPr lang="en-US" sz="3600" b="1" dirty="0" smtClean="0"/>
              <a:t>Potential Output per Hour</a:t>
            </a:r>
          </a:p>
          <a:p>
            <a:pPr lvl="1"/>
            <a:r>
              <a:rPr lang="en-US" sz="3600" b="1" dirty="0" smtClean="0"/>
              <a:t>Potential Hours of Work</a:t>
            </a:r>
          </a:p>
          <a:p>
            <a:pPr lvl="2"/>
            <a:r>
              <a:rPr lang="en-US" sz="3600" b="1" dirty="0" smtClean="0"/>
              <a:t>Working-age Population</a:t>
            </a:r>
          </a:p>
          <a:p>
            <a:pPr lvl="2"/>
            <a:r>
              <a:rPr lang="en-US" sz="3600" b="1" dirty="0" smtClean="0"/>
              <a:t>Falling Labor-force Participation Rate (LFPR) reduces Hours per capita</a:t>
            </a:r>
          </a:p>
          <a:p>
            <a:r>
              <a:rPr lang="en-US" sz="3600" b="1" dirty="0" smtClean="0"/>
              <a:t>Actual real GDP growth:  1974-2004 3.12, 2004-15 1.56</a:t>
            </a:r>
          </a:p>
        </p:txBody>
      </p:sp>
    </p:spTree>
    <p:extLst>
      <p:ext uri="{BB962C8B-B14F-4D97-AF65-F5344CB8AC3E}">
        <p14:creationId xmlns:p14="http://schemas.microsoft.com/office/powerpoint/2010/main" val="13891311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TFP Growth 1952-2015,</a:t>
            </a:r>
            <a:br>
              <a:rPr lang="en-US" b="1" dirty="0" smtClean="0"/>
            </a:br>
            <a:r>
              <a:rPr lang="en-US" b="1" dirty="0" smtClean="0"/>
              <a:t>Five-Year Moving Average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1458287"/>
              </p:ext>
            </p:extLst>
          </p:nvPr>
        </p:nvGraphicFramePr>
        <p:xfrm>
          <a:off x="0" y="1447800"/>
          <a:ext cx="9144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74198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Declining Business “Dynamism” Measured by New Firm Entry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8610600" cy="5406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230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Stagnation Symptom #2:</a:t>
            </a:r>
            <a:br>
              <a:rPr lang="en-US" sz="4000" b="1" dirty="0" smtClean="0">
                <a:solidFill>
                  <a:srgbClr val="C00000"/>
                </a:solidFill>
              </a:rPr>
            </a:br>
            <a:r>
              <a:rPr lang="en-US" sz="4000" b="1" dirty="0" smtClean="0">
                <a:solidFill>
                  <a:srgbClr val="C00000"/>
                </a:solidFill>
              </a:rPr>
              <a:t>Declining Rate of Net Investment</a:t>
            </a:r>
            <a:endParaRPr lang="en-US" sz="4000" b="1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600200"/>
            <a:ext cx="8610600" cy="525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44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Stagnation Symptom #3: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Growth in Manufacturing Capacity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524000"/>
            <a:ext cx="85344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16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#4 and #5:  Computer Prices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and the Demise of “Moore’s Law”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60500"/>
            <a:ext cx="7467600" cy="5392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743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Innovations Continue But How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Important Are They?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(I only look ahead 25 years)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981200"/>
            <a:ext cx="89154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Medical Care</a:t>
            </a:r>
            <a:endParaRPr lang="en-US" b="1" dirty="0"/>
          </a:p>
          <a:p>
            <a:pPr lvl="1"/>
            <a:r>
              <a:rPr lang="en-US" sz="3200" b="1" dirty="0" smtClean="0"/>
              <a:t>Life expectancy fell 2015 vs. 2014</a:t>
            </a:r>
          </a:p>
          <a:p>
            <a:pPr lvl="2"/>
            <a:r>
              <a:rPr lang="en-US" sz="3200" b="1" dirty="0" smtClean="0"/>
              <a:t>US lower than Canada, Europe, and Japan</a:t>
            </a:r>
            <a:endParaRPr lang="en-US" sz="3200" b="1" dirty="0"/>
          </a:p>
          <a:p>
            <a:pPr lvl="1"/>
            <a:r>
              <a:rPr lang="en-US" sz="3200" b="1" dirty="0"/>
              <a:t>Stunning new report on death rates of whites aged </a:t>
            </a:r>
            <a:r>
              <a:rPr lang="en-US" sz="3200" b="1" dirty="0" smtClean="0"/>
              <a:t>45-54</a:t>
            </a:r>
          </a:p>
          <a:p>
            <a:pPr lvl="1"/>
            <a:r>
              <a:rPr lang="en-US" sz="3200" b="1" dirty="0" smtClean="0"/>
              <a:t>Life expectancy gap rich vs. poor (87 vs. 73)</a:t>
            </a:r>
            <a:endParaRPr lang="en-US" sz="3200" b="1" dirty="0"/>
          </a:p>
          <a:p>
            <a:pPr lvl="1"/>
            <a:r>
              <a:rPr lang="en-US" sz="3200" b="1" dirty="0"/>
              <a:t>Coming collision between physical wellness and mental illness (</a:t>
            </a:r>
            <a:r>
              <a:rPr lang="en-US" sz="3200" b="1" dirty="0" err="1"/>
              <a:t>Alzheimers</a:t>
            </a:r>
            <a:r>
              <a:rPr lang="en-US" sz="3200" b="1" dirty="0"/>
              <a:t>)</a:t>
            </a:r>
          </a:p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15350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Innovations Continue But How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Important Are They?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Small Robots</a:t>
            </a:r>
          </a:p>
          <a:p>
            <a:pPr lvl="1"/>
            <a:r>
              <a:rPr lang="en-US" sz="3200" b="1" dirty="0" smtClean="0"/>
              <a:t>Robots date back to 1961, continued development is evolutionary not revolutionary</a:t>
            </a:r>
          </a:p>
          <a:p>
            <a:pPr lvl="1"/>
            <a:r>
              <a:rPr lang="en-US" sz="3200" b="1" dirty="0" smtClean="0">
                <a:solidFill>
                  <a:srgbClr val="C00000"/>
                </a:solidFill>
              </a:rPr>
              <a:t>Robot description from </a:t>
            </a:r>
            <a:r>
              <a:rPr lang="en-US" sz="3200" b="1" i="1" dirty="0" smtClean="0">
                <a:solidFill>
                  <a:srgbClr val="C00000"/>
                </a:solidFill>
              </a:rPr>
              <a:t>NYT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r>
              <a:rPr lang="en-US" b="1" dirty="0" smtClean="0"/>
              <a:t>3-D Printing</a:t>
            </a:r>
          </a:p>
          <a:p>
            <a:pPr lvl="1"/>
            <a:r>
              <a:rPr lang="en-US" sz="3200" b="1" dirty="0" smtClean="0"/>
              <a:t>Greatly speeded up speed and efficiency of designing prototypes, not mass production</a:t>
            </a:r>
          </a:p>
        </p:txBody>
      </p:sp>
    </p:spTree>
    <p:extLst>
      <p:ext uri="{BB962C8B-B14F-4D97-AF65-F5344CB8AC3E}">
        <p14:creationId xmlns:p14="http://schemas.microsoft.com/office/powerpoint/2010/main" val="304765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Innovations Continue But Are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Evolutionary Not Revolutionary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Artificial Intelligence</a:t>
            </a:r>
          </a:p>
          <a:p>
            <a:pPr lvl="1"/>
            <a:r>
              <a:rPr lang="en-US" b="1" dirty="0" smtClean="0"/>
              <a:t>Predominant uses of big data are in marketing, zero-sum game</a:t>
            </a:r>
          </a:p>
          <a:p>
            <a:pPr lvl="1"/>
            <a:r>
              <a:rPr lang="en-US" b="1" dirty="0" smtClean="0"/>
              <a:t>Evolutionary change:  legal searches, radiology reading, voice recognition, language translation,</a:t>
            </a:r>
          </a:p>
          <a:p>
            <a:pPr marL="457200" lvl="1" indent="0">
              <a:buNone/>
            </a:pPr>
            <a:r>
              <a:rPr lang="en-US" b="1" dirty="0" smtClean="0"/>
              <a:t>   “</a:t>
            </a:r>
            <a:r>
              <a:rPr lang="en-US" b="1" dirty="0" err="1" smtClean="0"/>
              <a:t>Robo</a:t>
            </a:r>
            <a:r>
              <a:rPr lang="en-US" b="1" dirty="0" smtClean="0"/>
              <a:t>-advice”</a:t>
            </a:r>
          </a:p>
          <a:p>
            <a:r>
              <a:rPr lang="en-US" b="1" dirty="0" smtClean="0"/>
              <a:t> Driverless Cars and Trucks</a:t>
            </a:r>
          </a:p>
          <a:p>
            <a:pPr lvl="1"/>
            <a:r>
              <a:rPr lang="en-US" b="1" dirty="0" smtClean="0"/>
              <a:t>Truck drivers don’t just drive trucks, they unload them and stock the shelves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Evaluation from </a:t>
            </a:r>
            <a:r>
              <a:rPr lang="en-US" b="1" i="1" dirty="0" smtClean="0">
                <a:solidFill>
                  <a:srgbClr val="C00000"/>
                </a:solidFill>
              </a:rPr>
              <a:t>Consumer Reports </a:t>
            </a:r>
            <a:r>
              <a:rPr lang="en-US" b="1" dirty="0" smtClean="0">
                <a:solidFill>
                  <a:srgbClr val="C00000"/>
                </a:solidFill>
              </a:rPr>
              <a:t>(May 2016)</a:t>
            </a:r>
          </a:p>
        </p:txBody>
      </p:sp>
    </p:spTree>
    <p:extLst>
      <p:ext uri="{BB962C8B-B14F-4D97-AF65-F5344CB8AC3E}">
        <p14:creationId xmlns:p14="http://schemas.microsoft.com/office/powerpoint/2010/main" val="47390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Slower Growth Goes Beyond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Innovation:  The Four Headwinds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The slowing contribution of education to economic growth</a:t>
            </a:r>
          </a:p>
          <a:p>
            <a:r>
              <a:rPr lang="en-US" sz="4000" b="1" dirty="0" smtClean="0"/>
              <a:t>The demographic headwind</a:t>
            </a:r>
          </a:p>
          <a:p>
            <a:r>
              <a:rPr lang="en-US" sz="4000" b="1" dirty="0"/>
              <a:t>Rising inequality, bottom 99% vs. average including top 1%</a:t>
            </a:r>
          </a:p>
          <a:p>
            <a:r>
              <a:rPr lang="en-US" sz="4000" b="1" dirty="0" smtClean="0"/>
              <a:t>The fiscal headwind</a:t>
            </a:r>
          </a:p>
        </p:txBody>
      </p:sp>
    </p:spTree>
    <p:extLst>
      <p:ext uri="{BB962C8B-B14F-4D97-AF65-F5344CB8AC3E}">
        <p14:creationId xmlns:p14="http://schemas.microsoft.com/office/powerpoint/2010/main" val="39342752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First Headwind:  Education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 major driver of that epochal 20</a:t>
            </a:r>
            <a:r>
              <a:rPr lang="en-US" b="1" baseline="30000" dirty="0" smtClean="0"/>
              <a:t>th</a:t>
            </a:r>
            <a:r>
              <a:rPr lang="en-US" b="1" dirty="0" smtClean="0"/>
              <a:t> century productivity achievement was education</a:t>
            </a:r>
          </a:p>
          <a:p>
            <a:pPr lvl="1"/>
            <a:r>
              <a:rPr lang="en-US" b="1" dirty="0" smtClean="0"/>
              <a:t>High school completion rate has barely changed since 1970. </a:t>
            </a:r>
          </a:p>
          <a:p>
            <a:pPr lvl="1"/>
            <a:r>
              <a:rPr lang="en-US" b="1" dirty="0" smtClean="0"/>
              <a:t>Most people drop out of 2-year community colleges</a:t>
            </a:r>
          </a:p>
          <a:p>
            <a:pPr lvl="1"/>
            <a:r>
              <a:rPr lang="en-US" b="1" dirty="0" smtClean="0"/>
              <a:t>College completion is increasing but 40% of recent graduates are in jobs that do not require a college education</a:t>
            </a:r>
          </a:p>
          <a:p>
            <a:pPr lvl="1"/>
            <a:r>
              <a:rPr lang="en-US" b="1" dirty="0" smtClean="0"/>
              <a:t>High cost, growing indebtedness</a:t>
            </a:r>
          </a:p>
          <a:p>
            <a:pPr marL="457200" lvl="1" indent="0">
              <a:buNone/>
            </a:pPr>
            <a:endParaRPr lang="en-US" sz="5400" b="1" i="1" dirty="0"/>
          </a:p>
        </p:txBody>
      </p:sp>
    </p:spTree>
    <p:extLst>
      <p:ext uri="{BB962C8B-B14F-4D97-AF65-F5344CB8AC3E}">
        <p14:creationId xmlns:p14="http://schemas.microsoft.com/office/powerpoint/2010/main" val="352224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Decline in Population Growth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As Seen From 1938 and 2015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16379"/>
            <a:ext cx="7467600" cy="544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315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Education:  International Comparisons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5257800"/>
          </a:xfrm>
        </p:spPr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b="1" dirty="0"/>
              <a:t>Poor preparation for college.  International PISA test scores rank out of 34 OECD countries:  US #17 in reading, 20</a:t>
            </a:r>
            <a:r>
              <a:rPr lang="en-US" sz="3200" b="1" baseline="30000" dirty="0"/>
              <a:t>th</a:t>
            </a:r>
            <a:r>
              <a:rPr lang="en-US" sz="3200" b="1" dirty="0"/>
              <a:t> in science, 27</a:t>
            </a:r>
            <a:r>
              <a:rPr lang="en-US" sz="3200" b="1" baseline="30000" dirty="0"/>
              <a:t>th</a:t>
            </a:r>
            <a:r>
              <a:rPr lang="en-US" sz="3200" b="1" dirty="0"/>
              <a:t> in math</a:t>
            </a:r>
          </a:p>
          <a:p>
            <a:r>
              <a:rPr lang="en-US" b="1" dirty="0" smtClean="0"/>
              <a:t>U.S. has dropped from #1 to #16 in college completion as percent of population; same for high-school dropouts</a:t>
            </a:r>
          </a:p>
          <a:p>
            <a:r>
              <a:rPr lang="en-US" b="1" dirty="0" smtClean="0"/>
              <a:t>This will reduce future economic growth by -0.3 percent per year compared to the contribution of education to 20</a:t>
            </a:r>
            <a:r>
              <a:rPr lang="en-US" b="1" baseline="30000" dirty="0" smtClean="0"/>
              <a:t>th</a:t>
            </a:r>
            <a:r>
              <a:rPr lang="en-US" b="1" dirty="0" smtClean="0"/>
              <a:t> century growth</a:t>
            </a:r>
          </a:p>
          <a:p>
            <a:pPr lvl="1"/>
            <a:endParaRPr lang="en-US" sz="5400" b="1" i="1" dirty="0"/>
          </a:p>
        </p:txBody>
      </p:sp>
    </p:spTree>
    <p:extLst>
      <p:ext uri="{BB962C8B-B14F-4D97-AF65-F5344CB8AC3E}">
        <p14:creationId xmlns:p14="http://schemas.microsoft.com/office/powerpoint/2010/main" val="309194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758"/>
            <a:ext cx="8229600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Demographic Headwind:  Decline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in Hours per Person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/>
          </a:bodyPr>
          <a:lstStyle/>
          <a:p>
            <a:r>
              <a:rPr lang="en-US" sz="3100" b="1" dirty="0" smtClean="0">
                <a:solidFill>
                  <a:srgbClr val="FF0000"/>
                </a:solidFill>
              </a:rPr>
              <a:t>Retirement of Baby-Boom Generation</a:t>
            </a:r>
          </a:p>
          <a:p>
            <a:r>
              <a:rPr lang="en-US" sz="3100" b="1" dirty="0" smtClean="0">
                <a:solidFill>
                  <a:srgbClr val="FF0000"/>
                </a:solidFill>
              </a:rPr>
              <a:t>Reduction of Participation of </a:t>
            </a:r>
            <a:r>
              <a:rPr lang="en-US" sz="3100" b="1" dirty="0" smtClean="0">
                <a:solidFill>
                  <a:srgbClr val="FF0000"/>
                </a:solidFill>
              </a:rPr>
              <a:t>Prime-Age </a:t>
            </a:r>
            <a:r>
              <a:rPr lang="en-US" sz="3100" b="1" dirty="0" smtClean="0">
                <a:solidFill>
                  <a:srgbClr val="FF0000"/>
                </a:solidFill>
              </a:rPr>
              <a:t>Males</a:t>
            </a:r>
          </a:p>
          <a:p>
            <a:r>
              <a:rPr lang="en-US" sz="3100" b="1" dirty="0" smtClean="0">
                <a:solidFill>
                  <a:srgbClr val="FF0000"/>
                </a:solidFill>
              </a:rPr>
              <a:t>Youth</a:t>
            </a:r>
            <a:endParaRPr lang="en-US" sz="3100" b="1" dirty="0" smtClean="0">
              <a:solidFill>
                <a:srgbClr val="FF0000"/>
              </a:solidFill>
            </a:endParaRPr>
          </a:p>
          <a:p>
            <a:pPr lvl="1"/>
            <a:r>
              <a:rPr lang="en-US" sz="3100" b="1" dirty="0" smtClean="0"/>
              <a:t>Employment/Population Ratio 65% in 1988 to 46% in 2012.  Only about 1/3 of this decline is accounted for by increased school participation</a:t>
            </a:r>
          </a:p>
          <a:p>
            <a:r>
              <a:rPr lang="en-US" sz="3100" b="1" dirty="0" smtClean="0">
                <a:solidFill>
                  <a:srgbClr val="FF0000"/>
                </a:solidFill>
              </a:rPr>
              <a:t>Females 20 and Over</a:t>
            </a:r>
          </a:p>
          <a:p>
            <a:pPr lvl="1"/>
            <a:r>
              <a:rPr lang="en-US" sz="3100" b="1" dirty="0" smtClean="0"/>
              <a:t>Labor Force Participation Rate rose 35% in 1968 to 58% in 2000, then fell back to 55% in 2012</a:t>
            </a: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173247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Third Headwind:  Inequality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5257800"/>
          </a:xfrm>
        </p:spPr>
        <p:txBody>
          <a:bodyPr>
            <a:normAutofit fontScale="92500"/>
          </a:bodyPr>
          <a:lstStyle/>
          <a:p>
            <a:r>
              <a:rPr lang="en-US" sz="3600" b="1" dirty="0" smtClean="0"/>
              <a:t>For 1993-2012 the gap between average real income growth of total vs. bottom 99% is </a:t>
            </a:r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-0.53 percent per year.</a:t>
            </a:r>
          </a:p>
          <a:p>
            <a:r>
              <a:rPr lang="en-US" sz="3600" b="1" dirty="0" smtClean="0"/>
              <a:t>This is continuing, it’s not over.  Count the ways</a:t>
            </a:r>
          </a:p>
          <a:p>
            <a:pPr lvl="1"/>
            <a:r>
              <a:rPr lang="en-US" b="1" dirty="0" smtClean="0"/>
              <a:t>CEO pay, sports and entertainment stars.  ($10-15 million)</a:t>
            </a:r>
          </a:p>
          <a:p>
            <a:pPr lvl="1"/>
            <a:r>
              <a:rPr lang="en-US" b="1" dirty="0" smtClean="0"/>
              <a:t>Wage pushbacks – lower wages, two-tier wages, shaving pension and medical care benefits </a:t>
            </a:r>
          </a:p>
          <a:p>
            <a:pPr lvl="1"/>
            <a:r>
              <a:rPr lang="en-US" b="1" dirty="0" smtClean="0"/>
              <a:t>Firms pushing employees into part-time work to avoid paying medical care benefits</a:t>
            </a:r>
            <a:endParaRPr lang="en-US" sz="5400" b="1" i="1" dirty="0"/>
          </a:p>
          <a:p>
            <a:pPr lvl="1"/>
            <a:endParaRPr lang="en-US" sz="5400" b="1" i="1" dirty="0"/>
          </a:p>
        </p:txBody>
      </p:sp>
    </p:spTree>
    <p:extLst>
      <p:ext uri="{BB962C8B-B14F-4D97-AF65-F5344CB8AC3E}">
        <p14:creationId xmlns:p14="http://schemas.microsoft.com/office/powerpoint/2010/main" val="245850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The Fiscal Headwind: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Future </a:t>
            </a:r>
            <a:r>
              <a:rPr lang="en-US" b="1" dirty="0" smtClean="0">
                <a:solidFill>
                  <a:srgbClr val="C00000"/>
                </a:solidFill>
              </a:rPr>
              <a:t>Debt-GDP Ratio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Adverse Future Implications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Future consequences of single-parent households</a:t>
            </a:r>
          </a:p>
          <a:p>
            <a:pPr lvl="1"/>
            <a:r>
              <a:rPr lang="en-US" b="1" dirty="0" smtClean="0"/>
              <a:t>More children growing up in poverty</a:t>
            </a:r>
          </a:p>
          <a:p>
            <a:pPr lvl="1"/>
            <a:r>
              <a:rPr lang="en-US" b="1" dirty="0" smtClean="0"/>
              <a:t>Greater likelihood of future high-school dropping out</a:t>
            </a:r>
          </a:p>
          <a:p>
            <a:pPr lvl="1"/>
            <a:r>
              <a:rPr lang="en-US" b="1" dirty="0" smtClean="0"/>
              <a:t>Greater likelihood of criminal activity</a:t>
            </a:r>
          </a:p>
          <a:p>
            <a:r>
              <a:rPr lang="en-US" b="1" dirty="0" smtClean="0"/>
              <a:t>Additional adverse effects:  1979-2009 percent with prison records</a:t>
            </a:r>
          </a:p>
          <a:p>
            <a:pPr lvl="1"/>
            <a:r>
              <a:rPr lang="en-US" b="1" dirty="0" smtClean="0"/>
              <a:t>white high school dropouts with prison records 4 to 28 percent</a:t>
            </a:r>
          </a:p>
          <a:p>
            <a:pPr marL="0" indent="0">
              <a:buNone/>
            </a:pPr>
            <a:r>
              <a:rPr lang="en-US" b="1" dirty="0" smtClean="0"/>
              <a:t>	      blacks 15 to 68 percent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978285"/>
            <a:ext cx="9144000" cy="594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2048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Socioeconomic Changes: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The Decline in Marriage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Changes 1982 to 2008, children born out of wedlock</a:t>
            </a:r>
          </a:p>
          <a:p>
            <a:pPr lvl="1"/>
            <a:r>
              <a:rPr lang="en-US" b="1" dirty="0" smtClean="0"/>
              <a:t>White high school grads 4 to 34 percent</a:t>
            </a:r>
          </a:p>
          <a:p>
            <a:pPr lvl="1"/>
            <a:r>
              <a:rPr lang="en-US" b="1" dirty="0" smtClean="0"/>
              <a:t>Black high school grads 48 to 74 percent</a:t>
            </a:r>
          </a:p>
          <a:p>
            <a:r>
              <a:rPr lang="en-US" b="1" dirty="0" smtClean="0"/>
              <a:t>Change 1960-2010, bottom 1/3 of white population</a:t>
            </a:r>
          </a:p>
          <a:p>
            <a:pPr lvl="1"/>
            <a:r>
              <a:rPr lang="en-US" b="1" dirty="0" smtClean="0"/>
              <a:t>For 40-year-old women percent of children living with both biological parents declined from 95 to 34 percent</a:t>
            </a:r>
          </a:p>
        </p:txBody>
      </p:sp>
    </p:spTree>
    <p:extLst>
      <p:ext uri="{BB962C8B-B14F-4D97-AF65-F5344CB8AC3E}">
        <p14:creationId xmlns:p14="http://schemas.microsoft.com/office/powerpoint/2010/main" val="39515234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Adverse Future Implications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Future consequences of single-parent households</a:t>
            </a:r>
          </a:p>
          <a:p>
            <a:pPr lvl="1"/>
            <a:r>
              <a:rPr lang="en-US" b="1" dirty="0" smtClean="0"/>
              <a:t>More children growing up in poverty</a:t>
            </a:r>
          </a:p>
          <a:p>
            <a:pPr lvl="1"/>
            <a:r>
              <a:rPr lang="en-US" b="1" dirty="0" smtClean="0"/>
              <a:t>Greater likelihood of future high-school dropping out</a:t>
            </a:r>
          </a:p>
          <a:p>
            <a:pPr lvl="1"/>
            <a:r>
              <a:rPr lang="en-US" b="1" dirty="0" smtClean="0"/>
              <a:t>Less likelihood of completing college</a:t>
            </a:r>
          </a:p>
          <a:p>
            <a:r>
              <a:rPr lang="en-US" b="1" dirty="0" smtClean="0"/>
              <a:t>Additional adverse effects:  </a:t>
            </a:r>
          </a:p>
          <a:p>
            <a:pPr lvl="1"/>
            <a:r>
              <a:rPr lang="en-US" b="1" dirty="0" smtClean="0"/>
              <a:t>46 percent of 20-24 age black males in Chicago are neither at work or in school (NY &amp; LA 32 percent)</a:t>
            </a:r>
          </a:p>
          <a:p>
            <a:pPr lvl="1"/>
            <a:r>
              <a:rPr lang="en-US" b="1" dirty="0" smtClean="0"/>
              <a:t>1979-2009 percent of white high school dropouts with prison records 4 to 28 percent</a:t>
            </a:r>
            <a:endParaRPr lang="en-US" b="1" dirty="0"/>
          </a:p>
          <a:p>
            <a:pPr lvl="1"/>
            <a:r>
              <a:rPr lang="en-US" b="1" dirty="0" smtClean="0"/>
              <a:t>Blacks 15 to 68 percent</a:t>
            </a:r>
          </a:p>
        </p:txBody>
      </p:sp>
    </p:spTree>
    <p:extLst>
      <p:ext uri="{BB962C8B-B14F-4D97-AF65-F5344CB8AC3E}">
        <p14:creationId xmlns:p14="http://schemas.microsoft.com/office/powerpoint/2010/main" val="38341817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Combined Effects of Headwinds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r>
              <a:rPr lang="en-US" b="1" dirty="0" smtClean="0"/>
              <a:t>Education headwind reduces productivity growth</a:t>
            </a:r>
          </a:p>
          <a:p>
            <a:r>
              <a:rPr lang="en-US" b="1" dirty="0" smtClean="0"/>
              <a:t>Demographic headwind reduces hours per person</a:t>
            </a:r>
          </a:p>
          <a:p>
            <a:r>
              <a:rPr lang="en-US" b="1" dirty="0" smtClean="0"/>
              <a:t>Inequality headwind reduces median growth below average growth</a:t>
            </a:r>
          </a:p>
          <a:p>
            <a:r>
              <a:rPr lang="en-US" b="1" dirty="0" smtClean="0"/>
              <a:t>Fiscal headwind raises taxes or reduces transfer payments</a:t>
            </a:r>
          </a:p>
        </p:txBody>
      </p:sp>
    </p:spTree>
    <p:extLst>
      <p:ext uri="{BB962C8B-B14F-4D97-AF65-F5344CB8AC3E}">
        <p14:creationId xmlns:p14="http://schemas.microsoft.com/office/powerpoint/2010/main" val="30925514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38125" y="280987"/>
          <a:ext cx="8667750" cy="629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79949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Conclusions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/>
          </a:bodyPr>
          <a:lstStyle/>
          <a:p>
            <a:r>
              <a:rPr lang="en-US" b="1" dirty="0" smtClean="0"/>
              <a:t>70 percent of all TFP growth since 1890 occurred 1920-70, attributed to IR #2</a:t>
            </a:r>
          </a:p>
          <a:p>
            <a:r>
              <a:rPr lang="en-US" b="1" dirty="0" smtClean="0"/>
              <a:t>The big impacts on TFP of IR #3 were largely completed by 2005</a:t>
            </a:r>
          </a:p>
          <a:p>
            <a:r>
              <a:rPr lang="en-US" b="1" dirty="0" smtClean="0"/>
              <a:t>Innovation </a:t>
            </a:r>
            <a:r>
              <a:rPr lang="en-US" b="1" dirty="0"/>
              <a:t>continues but is less </a:t>
            </a:r>
            <a:r>
              <a:rPr lang="en-US" b="1" dirty="0" smtClean="0"/>
              <a:t>important</a:t>
            </a:r>
          </a:p>
          <a:p>
            <a:r>
              <a:rPr lang="en-US" b="1" dirty="0" smtClean="0"/>
              <a:t>Much of the slowdown in future growth is caused by </a:t>
            </a:r>
            <a:r>
              <a:rPr lang="en-US" b="1" smtClean="0"/>
              <a:t>the headwinds</a:t>
            </a:r>
          </a:p>
          <a:p>
            <a:r>
              <a:rPr lang="en-US" b="1" smtClean="0"/>
              <a:t>A </a:t>
            </a:r>
            <a:r>
              <a:rPr lang="en-US" b="1" dirty="0"/>
              <a:t>moderate pace of innovation means that jobs will not disappear </a:t>
            </a:r>
            <a:r>
              <a:rPr lang="en-US" b="1" i="1" dirty="0" err="1"/>
              <a:t>en</a:t>
            </a:r>
            <a:r>
              <a:rPr lang="en-US" b="1" i="1" dirty="0"/>
              <a:t> masse </a:t>
            </a:r>
            <a:r>
              <a:rPr lang="en-US" b="1" dirty="0"/>
              <a:t>as predicted by the techno-optimists</a:t>
            </a:r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658771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Productivity Growth,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1937-40 vs. 2009-14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47800"/>
            <a:ext cx="7427771" cy="5392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66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Preview:  Primary Source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of Secular Stagnation </a:t>
            </a:r>
            <a:r>
              <a:rPr lang="en-US" b="1" dirty="0">
                <a:solidFill>
                  <a:srgbClr val="C00000"/>
                </a:solidFill>
              </a:rPr>
              <a:t/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is Slowing Productivity Growth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best organizing principle to think about innovation is to distinguish among the industrial revolutions (IR #1, IR #2, IR #3).</a:t>
            </a:r>
          </a:p>
          <a:p>
            <a:r>
              <a:rPr lang="en-US" b="1" i="1" dirty="0">
                <a:solidFill>
                  <a:srgbClr val="C00000"/>
                </a:solidFill>
              </a:rPr>
              <a:t>The 1</a:t>
            </a:r>
            <a:r>
              <a:rPr lang="en-US" b="1" i="1" baseline="30000" dirty="0">
                <a:solidFill>
                  <a:srgbClr val="C00000"/>
                </a:solidFill>
              </a:rPr>
              <a:t>st</a:t>
            </a:r>
            <a:r>
              <a:rPr lang="en-US" b="1" i="1" dirty="0">
                <a:solidFill>
                  <a:srgbClr val="C00000"/>
                </a:solidFill>
              </a:rPr>
              <a:t> IR occurred 1770-1840, continued impact through 1900</a:t>
            </a:r>
          </a:p>
          <a:p>
            <a:pPr marL="742950" lvl="2" indent="-342900"/>
            <a:r>
              <a:rPr lang="en-US" sz="2800" b="1" dirty="0"/>
              <a:t>Steam engine, railroad, </a:t>
            </a:r>
            <a:r>
              <a:rPr lang="en-US" sz="2800" b="1" dirty="0" smtClean="0"/>
              <a:t>steamships</a:t>
            </a:r>
          </a:p>
          <a:p>
            <a:pPr marL="742950" lvl="2" indent="-342900"/>
            <a:r>
              <a:rPr lang="en-US" sz="2800" b="1" dirty="0" smtClean="0"/>
              <a:t>Cotton spinning and weaving</a:t>
            </a:r>
          </a:p>
          <a:p>
            <a:pPr marL="742950" lvl="2" indent="-342900"/>
            <a:r>
              <a:rPr lang="en-US" sz="2800" b="1" dirty="0" smtClean="0"/>
              <a:t>Transition from wood to steel</a:t>
            </a:r>
            <a:endParaRPr lang="en-US" sz="2800" b="1" dirty="0"/>
          </a:p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82507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200" b="1" i="1" dirty="0" smtClean="0">
                <a:solidFill>
                  <a:srgbClr val="C00000"/>
                </a:solidFill>
              </a:rPr>
              <a:t>The 2</a:t>
            </a:r>
            <a:r>
              <a:rPr lang="en-US" sz="3200" b="1" i="1" baseline="30000" dirty="0" smtClean="0">
                <a:solidFill>
                  <a:srgbClr val="C00000"/>
                </a:solidFill>
              </a:rPr>
              <a:t>nd</a:t>
            </a:r>
            <a:r>
              <a:rPr lang="en-US" sz="3200" b="1" i="1" dirty="0" smtClean="0">
                <a:solidFill>
                  <a:srgbClr val="C00000"/>
                </a:solidFill>
              </a:rPr>
              <a:t> IR occurred 1870-1920, </a:t>
            </a:r>
            <a:br>
              <a:rPr lang="en-US" sz="3200" b="1" i="1" dirty="0" smtClean="0">
                <a:solidFill>
                  <a:srgbClr val="C00000"/>
                </a:solidFill>
              </a:rPr>
            </a:br>
            <a:r>
              <a:rPr lang="en-US" sz="3200" b="1" i="1" dirty="0" smtClean="0">
                <a:solidFill>
                  <a:srgbClr val="C00000"/>
                </a:solidFill>
              </a:rPr>
              <a:t>continued impact through 1970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 marL="742950" lvl="2" indent="-342900"/>
            <a:r>
              <a:rPr lang="en-US" sz="3200" b="1" dirty="0" smtClean="0"/>
              <a:t>Electricity, light, elevators, machines, air conditioning</a:t>
            </a:r>
            <a:endParaRPr lang="en-US" sz="3200" b="1" dirty="0"/>
          </a:p>
          <a:p>
            <a:pPr marL="742950" lvl="2" indent="-342900"/>
            <a:r>
              <a:rPr lang="en-US" sz="3200" b="1" dirty="0" smtClean="0"/>
              <a:t>Internal combustion engine, vehicles, air transport</a:t>
            </a:r>
          </a:p>
          <a:p>
            <a:pPr marL="742950" lvl="2" indent="-342900"/>
            <a:r>
              <a:rPr lang="en-US" sz="3200" b="1" dirty="0" smtClean="0"/>
              <a:t>Telephone, phonograph, movies, radio, TV</a:t>
            </a:r>
          </a:p>
          <a:p>
            <a:pPr marL="742950" lvl="2" indent="-342900"/>
            <a:r>
              <a:rPr lang="en-US" sz="3200" b="1" dirty="0" smtClean="0"/>
              <a:t>Running water, sewer pipes, and the conquest of infant mortality</a:t>
            </a:r>
          </a:p>
          <a:p>
            <a:pPr marL="742950" lvl="2" indent="-342900"/>
            <a:r>
              <a:rPr lang="en-US" sz="3200" b="1" dirty="0" smtClean="0"/>
              <a:t>Chemicals, plastics, antibiotics, modern medicine</a:t>
            </a:r>
          </a:p>
          <a:p>
            <a:pPr marL="742950" lvl="2" indent="-342900"/>
            <a:r>
              <a:rPr lang="en-US" sz="3200" b="1" dirty="0" smtClean="0"/>
              <a:t>Utter change in working conditions, job &amp; home</a:t>
            </a:r>
            <a:endParaRPr lang="en-US" sz="3200" b="1" dirty="0"/>
          </a:p>
          <a:p>
            <a:endParaRPr lang="en-US" sz="3600" b="1" i="1" dirty="0" smtClean="0">
              <a:solidFill>
                <a:srgbClr val="C00000"/>
              </a:solidFill>
            </a:endParaRPr>
          </a:p>
          <a:p>
            <a:pPr lvl="1"/>
            <a:endParaRPr lang="en-US" b="1" i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79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Why Did Productivity Grow Faster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In the Century Before 1970? 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The One-Time-Only Inventions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342900" lvl="1" indent="-342900"/>
            <a:endParaRPr lang="en-US" sz="3200" b="1" dirty="0" smtClean="0"/>
          </a:p>
          <a:p>
            <a:pPr marL="342900" lvl="1" indent="-342900"/>
            <a:r>
              <a:rPr lang="en-US" sz="3200" b="1" dirty="0" smtClean="0"/>
              <a:t>Polluting flames for light &gt;&gt; instant on-off electric light</a:t>
            </a:r>
          </a:p>
          <a:p>
            <a:pPr marL="342900" lvl="1" indent="-342900"/>
            <a:r>
              <a:rPr lang="en-US" sz="3200" b="1" dirty="0" smtClean="0"/>
              <a:t>Factory power with steam engines and belts &gt;&gt; electric machine tools and hand tools </a:t>
            </a:r>
          </a:p>
          <a:p>
            <a:pPr marL="342900" lvl="1" indent="-342900"/>
            <a:r>
              <a:rPr lang="en-US" sz="3200" b="1" dirty="0" smtClean="0"/>
              <a:t>Offices and home cold and hot &gt;&gt; central heating and air-conditioning</a:t>
            </a:r>
          </a:p>
          <a:p>
            <a:pPr marL="342900" lvl="1" indent="-342900"/>
            <a:r>
              <a:rPr lang="en-US" sz="3200" b="1" dirty="0" smtClean="0"/>
              <a:t>Horses &gt;&gt; motor vehicles and air travel</a:t>
            </a:r>
          </a:p>
          <a:p>
            <a:pPr marL="342900" lvl="1" indent="-342900"/>
            <a:r>
              <a:rPr lang="en-US" sz="3200" b="1" dirty="0" smtClean="0"/>
              <a:t>Mainly rural 1870 &gt;&gt; mainly urban 1950</a:t>
            </a:r>
          </a:p>
          <a:p>
            <a:pPr marL="342900" lvl="1" indent="-342900"/>
            <a:endParaRPr lang="en-US" sz="36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Third Industrial Revolution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Since 1960 the “EICT” Revolution</a:t>
            </a:r>
          </a:p>
          <a:p>
            <a:pPr lvl="1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Entertainment:  the evolution of TV from color to time-shifting and streaming</a:t>
            </a:r>
          </a:p>
          <a:p>
            <a:pPr lvl="1"/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Information Tech – the evolution from mainframes to PCs, the web, and e-commerce</a:t>
            </a:r>
          </a:p>
          <a:p>
            <a:pPr lvl="1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Communications:  mobile phones, smart phones</a:t>
            </a:r>
          </a:p>
          <a:p>
            <a:pPr lvl="1"/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Productivity enhancers:   ATM, bar-code scanning, fast credit card authorization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34376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The Three Eras of Productivity Growth</a:t>
            </a:r>
            <a:endParaRPr lang="en-US" dirty="0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94152"/>
            <a:ext cx="8686800" cy="566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63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23672</TotalTime>
  <Words>1480</Words>
  <Application>Microsoft Office PowerPoint</Application>
  <PresentationFormat>On-screen Show (4:3)</PresentationFormat>
  <Paragraphs>198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The Current Growth Slowdown from the Perspective  of the Special Century</vt:lpstr>
      <vt:lpstr>Secular Stagnation:  The Perspective in 2016</vt:lpstr>
      <vt:lpstr>Decline in Population Growth  As Seen From 1938 and 2015</vt:lpstr>
      <vt:lpstr>Productivity Growth, 1937-40 vs. 2009-14</vt:lpstr>
      <vt:lpstr>Preview:  Primary Source  of Secular Stagnation  is Slowing Productivity Growth</vt:lpstr>
      <vt:lpstr>The 2nd IR occurred 1870-1920,  continued impact through 1970</vt:lpstr>
      <vt:lpstr>Why Did Productivity Grow Faster  In the Century Before 1970?   The One-Time-Only Inventions</vt:lpstr>
      <vt:lpstr>Third Industrial Revolution</vt:lpstr>
      <vt:lpstr>The Three Eras of Productivity Growth</vt:lpstr>
      <vt:lpstr>The Three Eras of TFP Growth</vt:lpstr>
      <vt:lpstr>TFP Growth 1952-2015, Five-Year Moving Average</vt:lpstr>
      <vt:lpstr>IR #3 Has Failed the TFP Test</vt:lpstr>
      <vt:lpstr>IR #3 Changed Business Practices, Pre-Internet Phase 1, 1970-1995 </vt:lpstr>
      <vt:lpstr>Completing the Change, 1995-2005</vt:lpstr>
      <vt:lpstr>Eliminating the Middle in Publishing</vt:lpstr>
      <vt:lpstr>Paper to Electronic Catalogs</vt:lpstr>
      <vt:lpstr>Transformation in Retailing Completed by 2005</vt:lpstr>
      <vt:lpstr>More Achievements  Completed by 2005</vt:lpstr>
      <vt:lpstr>Summary:  Stasis Everywhere You Look</vt:lpstr>
      <vt:lpstr>TFP Growth 1952-2015, Five-Year Moving Average</vt:lpstr>
      <vt:lpstr>Declining Business “Dynamism” Measured by New Firm Entry</vt:lpstr>
      <vt:lpstr>Stagnation Symptom #2: Declining Rate of Net Investment</vt:lpstr>
      <vt:lpstr>Stagnation Symptom #3: Growth in Manufacturing Capacity</vt:lpstr>
      <vt:lpstr>#4 and #5:  Computer Prices and the Demise of “Moore’s Law”</vt:lpstr>
      <vt:lpstr>Innovations Continue But How Important Are They? (I only look ahead 25 years)</vt:lpstr>
      <vt:lpstr>Innovations Continue But How Important Are They?</vt:lpstr>
      <vt:lpstr>Innovations Continue But Are  Evolutionary Not Revolutionary</vt:lpstr>
      <vt:lpstr>Slower Growth Goes Beyond Innovation:  The Four Headwinds</vt:lpstr>
      <vt:lpstr>First Headwind:  Education</vt:lpstr>
      <vt:lpstr>Education:  International Comparisons</vt:lpstr>
      <vt:lpstr>Demographic Headwind:  Decline in Hours per Person</vt:lpstr>
      <vt:lpstr>Third Headwind:  Inequality</vt:lpstr>
      <vt:lpstr>The Fiscal Headwind: Future Debt-GDP Ratio Adverse Future Implications</vt:lpstr>
      <vt:lpstr>Socioeconomic Changes: The Decline in Marriage</vt:lpstr>
      <vt:lpstr>Adverse Future Implications</vt:lpstr>
      <vt:lpstr>Combined Effects of Headwinds</vt:lpstr>
      <vt:lpstr>PowerPoint Presentation</vt:lpstr>
      <vt:lpstr>Conclusions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</dc:creator>
  <cp:lastModifiedBy>Robert Gordon</cp:lastModifiedBy>
  <cp:revision>80</cp:revision>
  <cp:lastPrinted>2015-04-09T18:03:11Z</cp:lastPrinted>
  <dcterms:created xsi:type="dcterms:W3CDTF">2015-04-08T17:41:41Z</dcterms:created>
  <dcterms:modified xsi:type="dcterms:W3CDTF">2016-05-09T20:43:20Z</dcterms:modified>
</cp:coreProperties>
</file>