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1" r:id="rId2"/>
    <p:sldId id="263" r:id="rId3"/>
    <p:sldId id="264" r:id="rId4"/>
    <p:sldId id="265" r:id="rId5"/>
    <p:sldId id="266" r:id="rId6"/>
    <p:sldId id="262" r:id="rId7"/>
    <p:sldId id="260" r:id="rId8"/>
    <p:sldId id="258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 snapToObjects="1"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BCF8A-5B64-F844-82DF-1766FD875959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F114E-2D03-2141-AF9A-9B3F43DF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5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90CC7-FB0A-EA42-B017-996A9C2FE21B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BA7E-CFE5-9D44-B504-CBD35D4A9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0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AI and Employment: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Misplaced Fears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Robert J. Gordon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MIT Conference on AI and the Future of Work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Cambridge MA, November 2, 2017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3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AI:  A Creator of Mass Unemployment?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No invention in 250 years since the First Industrial Revolution has created Mass Unemployment</a:t>
            </a:r>
          </a:p>
          <a:p>
            <a:r>
              <a:rPr lang="en-US" b="1" dirty="0" smtClean="0"/>
              <a:t>The unemployment rate is now 4.2 percent</a:t>
            </a:r>
          </a:p>
          <a:p>
            <a:r>
              <a:rPr lang="en-US" b="1" dirty="0" smtClean="0"/>
              <a:t>16 million new jobs have been created since 2009</a:t>
            </a:r>
          </a:p>
          <a:p>
            <a:r>
              <a:rPr lang="en-US" b="1" dirty="0" smtClean="0"/>
              <a:t>Monetary policy has achieved low unemployment and can continue to do so</a:t>
            </a:r>
          </a:p>
          <a:p>
            <a:r>
              <a:rPr lang="en-US" b="1" dirty="0" smtClean="0"/>
              <a:t>Enormous churn in labor market.  August 6.1m  job openings, 5.4m hires, 5.2m separations of which 3.1m were voluntary quits</a:t>
            </a:r>
          </a:p>
          <a:p>
            <a:pPr lvl="1"/>
            <a:r>
              <a:rPr lang="en-US" b="1" dirty="0" smtClean="0"/>
              <a:t>Job losses from AI will be quickly offset by new jobs</a:t>
            </a:r>
          </a:p>
          <a:p>
            <a:r>
              <a:rPr lang="en-US" b="1" dirty="0" smtClean="0"/>
              <a:t>Shortages of workers:  skilled manufacturing, construction, even long-distance truck drivers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08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Concern About Quality of Jobs?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Nothing New and Nothing About AI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Concern about polarization, hollowing out of the middle jobs, a familiar theme for last 15 years</a:t>
            </a:r>
          </a:p>
          <a:p>
            <a:r>
              <a:rPr lang="en-US" b="1" dirty="0" smtClean="0"/>
              <a:t>Concern about rising inequality a familiar theme for last 40 years</a:t>
            </a:r>
          </a:p>
          <a:p>
            <a:r>
              <a:rPr lang="en-US" b="1" dirty="0" smtClean="0"/>
              <a:t>Concerns for more than 40 years:  mismatch of jobs by skill and location, low pay for unskilled workers</a:t>
            </a:r>
          </a:p>
          <a:p>
            <a:r>
              <a:rPr lang="en-US" b="1" dirty="0" smtClean="0"/>
              <a:t>New concern, shrinkage of labor’s income share</a:t>
            </a:r>
          </a:p>
          <a:p>
            <a:r>
              <a:rPr lang="en-US" b="1" dirty="0" smtClean="0"/>
              <a:t>Surprising but true:  2006-16 skill mix increased – more good than bad jobs were created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494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What’s New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 About AI and Robots?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Robots?  First in 1961, plentiful by 1995</a:t>
            </a:r>
          </a:p>
          <a:p>
            <a:r>
              <a:rPr lang="en-US" b="1" dirty="0" smtClean="0"/>
              <a:t>Mainly in manufacturing, few in service sector, almost none in education or health care</a:t>
            </a:r>
          </a:p>
          <a:p>
            <a:r>
              <a:rPr lang="en-US" b="1" dirty="0" smtClean="0"/>
              <a:t>Amazon’s warehouse robots haven’t prevented massive increase of employment in e-commerce</a:t>
            </a:r>
          </a:p>
          <a:p>
            <a:r>
              <a:rPr lang="en-US" b="1" dirty="0" smtClean="0"/>
              <a:t>AI’s creation dates back to 1957</a:t>
            </a:r>
          </a:p>
          <a:p>
            <a:r>
              <a:rPr lang="en-US" b="1" dirty="0" smtClean="0"/>
              <a:t>IBM’s Deep Blue beat Kasparov in 1997</a:t>
            </a:r>
          </a:p>
          <a:p>
            <a:r>
              <a:rPr lang="en-US" b="1" dirty="0" smtClean="0"/>
              <a:t>IBM’s Watson won at Jeopardy in 2011</a:t>
            </a:r>
          </a:p>
          <a:p>
            <a:r>
              <a:rPr lang="en-US" b="1" dirty="0" smtClean="0"/>
              <a:t>What does AI involve besides games?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5494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Job Displacement Varies from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Severe to Minor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Airline and hotel reservations system replaced most travel agents</a:t>
            </a:r>
          </a:p>
          <a:p>
            <a:r>
              <a:rPr lang="en-US" b="1" dirty="0" smtClean="0"/>
              <a:t>Voice recognition and language translation have replaced many transcribers and translators</a:t>
            </a:r>
          </a:p>
          <a:p>
            <a:r>
              <a:rPr lang="en-US" b="1" dirty="0" smtClean="0"/>
              <a:t>Computer phone menus replaced some customer service agents</a:t>
            </a:r>
          </a:p>
          <a:p>
            <a:r>
              <a:rPr lang="en-US" b="1" dirty="0" smtClean="0"/>
              <a:t>Bar-code scanning didn’t replace check-out clerks</a:t>
            </a:r>
          </a:p>
          <a:p>
            <a:r>
              <a:rPr lang="en-US" b="1" dirty="0"/>
              <a:t>Computerized radiology scans have not displaced radiologists, who still are required to sign off</a:t>
            </a:r>
          </a:p>
          <a:p>
            <a:r>
              <a:rPr lang="en-US" b="1" dirty="0" smtClean="0"/>
              <a:t>Most spending on AI is in marketing, but marketing analyst jobs have flourished</a:t>
            </a:r>
          </a:p>
          <a:p>
            <a:r>
              <a:rPr lang="en-US" b="1" i="1" dirty="0" smtClean="0"/>
              <a:t>McKinsey </a:t>
            </a:r>
            <a:r>
              <a:rPr lang="en-US" b="1" i="1" dirty="0"/>
              <a:t>Quarterly</a:t>
            </a:r>
            <a:r>
              <a:rPr lang="en-US" b="1" dirty="0"/>
              <a:t> survey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2060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ATM Machines 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and Bank Teller Jobs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191" y="1690689"/>
            <a:ext cx="3391617" cy="517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6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Brick and Mortar Retail Job Losses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versus e-Commerce Job Gains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082" y="1690689"/>
            <a:ext cx="3363835" cy="516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37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0"/>
            <a:ext cx="58118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8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Conclusion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My horizon is the next 20 years, not 50 or 100 years</a:t>
            </a:r>
          </a:p>
          <a:p>
            <a:r>
              <a:rPr lang="en-US" b="1" dirty="0" smtClean="0"/>
              <a:t>AI will displace some jobs, adding to labor market churn</a:t>
            </a:r>
          </a:p>
          <a:p>
            <a:r>
              <a:rPr lang="en-US" b="1" dirty="0" smtClean="0"/>
              <a:t>Spreadsheet example pervasive – easy to predict jobs to be destroyed, harder to predict those to be created</a:t>
            </a:r>
          </a:p>
          <a:p>
            <a:r>
              <a:rPr lang="en-US" b="1" dirty="0" smtClean="0"/>
              <a:t>AI is nothing new, and its evolution over the past decade has been accompanied by slow productivity growth and since 2009 by continuous net job creation, not net job destruction</a:t>
            </a:r>
          </a:p>
        </p:txBody>
      </p:sp>
    </p:spTree>
    <p:extLst>
      <p:ext uri="{BB962C8B-B14F-4D97-AF65-F5344CB8AC3E}">
        <p14:creationId xmlns:p14="http://schemas.microsoft.com/office/powerpoint/2010/main" val="2548730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2715</TotalTime>
  <Words>418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AI and Employment: Misplaced Fears</vt:lpstr>
      <vt:lpstr>AI:  A Creator of Mass Unemployment?</vt:lpstr>
      <vt:lpstr>Concern About Quality of Jobs? Nothing New and Nothing About AI</vt:lpstr>
      <vt:lpstr>What’s New  About AI and Robots?</vt:lpstr>
      <vt:lpstr>Job Displacement Varies from Severe to Minor</vt:lpstr>
      <vt:lpstr>ATM Machines  and Bank Teller Jobs</vt:lpstr>
      <vt:lpstr>Brick and Mortar Retail Job Losses versus e-Commerce Job Gains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Hassan Sayed</dc:creator>
  <cp:lastModifiedBy>Robert Gordon</cp:lastModifiedBy>
  <cp:revision>16</cp:revision>
  <dcterms:created xsi:type="dcterms:W3CDTF">2017-10-28T21:43:12Z</dcterms:created>
  <dcterms:modified xsi:type="dcterms:W3CDTF">2017-10-31T18:06:02Z</dcterms:modified>
</cp:coreProperties>
</file>